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Default Extension="emf" ContentType="image/x-emf"/>
  <Override PartName="/ppt/notesSlides/notesSlide28.xml" ContentType="application/vnd.openxmlformats-officedocument.presentationml.notesSlide+xml"/>
  <Override PartName="/ppt/notesSlides/notesSlide37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Default Extension="gif" ContentType="image/gif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notesSlides/notesSlide29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wmf" ContentType="image/x-wmf"/>
  <Default Extension="rels" ContentType="application/vnd.openxmlformats-package.relationshi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84" r:id="rId1"/>
  </p:sldMasterIdLst>
  <p:notesMasterIdLst>
    <p:notesMasterId r:id="rId44"/>
  </p:notesMasterIdLst>
  <p:handoutMasterIdLst>
    <p:handoutMasterId r:id="rId45"/>
  </p:handoutMasterIdLst>
  <p:sldIdLst>
    <p:sldId id="256" r:id="rId2"/>
    <p:sldId id="294" r:id="rId3"/>
    <p:sldId id="417" r:id="rId4"/>
    <p:sldId id="393" r:id="rId5"/>
    <p:sldId id="397" r:id="rId6"/>
    <p:sldId id="398" r:id="rId7"/>
    <p:sldId id="399" r:id="rId8"/>
    <p:sldId id="400" r:id="rId9"/>
    <p:sldId id="401" r:id="rId10"/>
    <p:sldId id="402" r:id="rId11"/>
    <p:sldId id="297" r:id="rId12"/>
    <p:sldId id="307" r:id="rId13"/>
    <p:sldId id="394" r:id="rId14"/>
    <p:sldId id="395" r:id="rId15"/>
    <p:sldId id="403" r:id="rId16"/>
    <p:sldId id="407" r:id="rId17"/>
    <p:sldId id="408" r:id="rId18"/>
    <p:sldId id="404" r:id="rId19"/>
    <p:sldId id="406" r:id="rId20"/>
    <p:sldId id="409" r:id="rId21"/>
    <p:sldId id="418" r:id="rId22"/>
    <p:sldId id="419" r:id="rId23"/>
    <p:sldId id="410" r:id="rId24"/>
    <p:sldId id="412" r:id="rId25"/>
    <p:sldId id="414" r:id="rId26"/>
    <p:sldId id="420" r:id="rId27"/>
    <p:sldId id="411" r:id="rId28"/>
    <p:sldId id="413" r:id="rId29"/>
    <p:sldId id="421" r:id="rId30"/>
    <p:sldId id="415" r:id="rId31"/>
    <p:sldId id="423" r:id="rId32"/>
    <p:sldId id="422" r:id="rId33"/>
    <p:sldId id="416" r:id="rId34"/>
    <p:sldId id="280" r:id="rId35"/>
    <p:sldId id="281" r:id="rId36"/>
    <p:sldId id="282" r:id="rId37"/>
    <p:sldId id="425" r:id="rId38"/>
    <p:sldId id="285" r:id="rId39"/>
    <p:sldId id="286" r:id="rId40"/>
    <p:sldId id="388" r:id="rId41"/>
    <p:sldId id="424" r:id="rId42"/>
    <p:sldId id="367" r:id="rId43"/>
  </p:sldIdLst>
  <p:sldSz cx="9144000" cy="6858000" type="screen4x3"/>
  <p:notesSz cx="7010400" cy="9296400"/>
  <p:defaultTextStyle>
    <a:defPPr>
      <a:defRPr lang="en-US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105" d="100"/>
          <a:sy n="105" d="100"/>
        </p:scale>
        <p:origin x="-144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theme" Target="theme/theme1.xml"/><Relationship Id="rId8" Type="http://schemas.openxmlformats.org/officeDocument/2006/relationships/slide" Target="slides/slide7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66" tIns="46583" rIns="93166" bIns="46583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66" tIns="46583" rIns="93166" bIns="46583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25C1E5D4-A957-40D1-B09E-82CA22420EDF}" type="datetimeFigureOut">
              <a:rPr lang="en-US"/>
              <a:pPr>
                <a:defRPr/>
              </a:pPr>
              <a:t>10/03/2012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66" tIns="46583" rIns="93166" bIns="46583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66" tIns="46583" rIns="93166" bIns="46583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A24F8866-FD47-4FCA-84F8-0A9CAD8461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3166" tIns="46583" rIns="93166" bIns="46583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3166" tIns="46583" rIns="93166" bIns="46583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E180149F-0F41-4FD2-B8B8-6B650206C868}" type="datetimeFigureOut">
              <a:rPr lang="en-US"/>
              <a:pPr>
                <a:defRPr/>
              </a:pPr>
              <a:t>10/03/2012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1100" y="696913"/>
            <a:ext cx="4648200" cy="34861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166" tIns="46583" rIns="93166" bIns="46583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1675" y="4416425"/>
            <a:ext cx="5607050" cy="4183063"/>
          </a:xfrm>
          <a:prstGeom prst="rect">
            <a:avLst/>
          </a:prstGeom>
        </p:spPr>
        <p:txBody>
          <a:bodyPr vert="horz" lIns="93166" tIns="46583" rIns="93166" bIns="46583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3166" tIns="46583" rIns="93166" bIns="46583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3166" tIns="46583" rIns="93166" bIns="46583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2F80E17-1CCC-44F8-9DFC-902B2C3562B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63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4B5E19D-2889-411F-AD1F-840CB29CDD5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48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48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7D2AA04-6806-453D-B9B0-F290C2226041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10</a:t>
            </a:fld>
            <a:endParaRPr 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686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68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2CEF6E6-A680-4A6D-8CD7-47E8495655F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89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89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E94E7E5-34E0-47DD-842C-B647702B350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12</a:t>
            </a:fld>
            <a:endParaRPr lang="en-US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09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09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344AE23-62FF-4A77-857B-3DCD1BD6269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30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30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0553E8A-C844-4A72-B0C1-2B7CA08155B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14</a:t>
            </a:fld>
            <a:endParaRPr lang="en-US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50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50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B49CC0C3-5146-4B79-8CD0-F748B51BD43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71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71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CB282FE-3D33-4027-8EC3-F2B47AEB1E1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16</a:t>
            </a:fld>
            <a:endParaRPr lang="en-US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91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491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B2B7A05-67D5-427B-80C6-D4763E23FEA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17</a:t>
            </a:fld>
            <a:endParaRPr lang="en-US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120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120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8021390-3D20-4E23-B692-F1D0E2E204D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4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325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325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04159A0-721C-4964-AEB2-DF0C14230C4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84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223A0DF-3006-4B78-84F5-670D98AECC5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529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529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871AB26-0CBB-4987-A0E4-4A30A45305C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20</a:t>
            </a:fld>
            <a:endParaRPr lang="en-US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734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734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0D7EDB30-3452-4435-A5FD-61EA02C25B3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21</a:t>
            </a:fld>
            <a:endParaRPr lang="en-US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939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5939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2F65DB6-1185-486E-A106-FDE9075DF52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22</a:t>
            </a:fld>
            <a:endParaRPr lang="en-US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144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144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9875F78-CD7B-4FB6-A6C2-97AA6A357A70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8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349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349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6346F29-D539-4DAB-A975-A89252C7130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24</a:t>
            </a:fld>
            <a:endParaRPr lang="en-US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553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553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FE4E5EE-C7EB-46AE-B3D8-417D7C48482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25</a:t>
            </a:fld>
            <a:endParaRPr lang="en-US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758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758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94042E2-464B-4E2C-BCEA-0F36C739197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26</a:t>
            </a:fld>
            <a:endParaRPr lang="en-US"/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63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6963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6963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CF0E6DD-6AFD-47BC-A176-24F87472775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27</a:t>
            </a:fld>
            <a:endParaRPr lang="en-US"/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6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16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1ED1B26-E436-4630-B3AC-8505DCEF90A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28</a:t>
            </a:fld>
            <a:endParaRPr lang="en-US"/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37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37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57FDC5C-B11D-4A4F-B0B2-A5D2A414F637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29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048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F42DE306-68D8-4936-B55F-0E682C6D69E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7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57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57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5C950DA-99AE-4D07-9A6C-7827C1234BF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30</a:t>
            </a:fld>
            <a:endParaRPr lang="en-US"/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78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78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90A492E-640C-43E4-98F2-662AF6F9D63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31</a:t>
            </a:fld>
            <a:endParaRPr lang="en-US"/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98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798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71BAAA5-73B1-46BF-AAB4-8B56CB836B9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32</a:t>
            </a:fld>
            <a:endParaRPr lang="en-US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19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A978B6C-1829-4838-BD8A-C69BC620165C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33</a:t>
            </a:fld>
            <a:endParaRPr lang="en-US"/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39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39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DCF3E90-9B0B-44AB-BF99-51FCB7C4C54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34</a:t>
            </a:fld>
            <a:endParaRPr lang="en-US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601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601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F1F549F-A7D0-4B29-BDE9-8A031FAA0EDD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806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8806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5F7BB7D-2350-42C2-93C8-D2B08D954B7E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011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011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B8571B6-69D5-4786-BA0E-0CC594CC54C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16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216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343DC64-2025-4803-A581-476205955966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38</a:t>
            </a:fld>
            <a:endParaRPr lang="en-US"/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20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421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421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257E0A5-E268-475C-B0ED-CB58F23FBC4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39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253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73498F6-CD1A-4C92-869B-68ABE42E34FF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5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625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625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655D964E-DB53-40F3-A194-71C4320F6165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40</a:t>
            </a:fld>
            <a:endParaRPr lang="en-US"/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830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9830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D943957-5BB4-43E8-9BCD-6F68EAD4D409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41</a:t>
            </a:fld>
            <a:endParaRPr lang="en-US"/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0035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10035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4E182BD1-B57F-43FB-9BF8-615BB86A6C8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42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8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4579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FFAFD2E-836A-4653-8498-9BB2B40E95D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6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6627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9748F58-3E14-4708-BB98-86433499B4B3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8674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28675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3D9D196B-50B8-4C51-A1E0-7BE389290B2A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22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0723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022A2CD-2F21-4177-B2E4-2556B4981182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Slide Image Placeholder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2770" name="Notes Placeholder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en-US" smtClean="0"/>
          </a:p>
        </p:txBody>
      </p:sp>
      <p:sp>
        <p:nvSpPr>
          <p:cNvPr id="32771" name="Slide Number Placeholder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11A23491-173A-485E-BC30-B2871894839B}" type="slidenum">
              <a:rPr lang="en-US"/>
              <a:pPr fontAlgn="base">
                <a:spcBef>
                  <a:spcPct val="0"/>
                </a:spcBef>
                <a:spcAft>
                  <a:spcPct val="0"/>
                </a:spcAft>
              </a:pPr>
              <a:t>9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6E713F-A223-47D9-B308-B6D8237B0FCF}" type="datetimeFigureOut">
              <a:rPr lang="en-US"/>
              <a:pPr>
                <a:defRPr/>
              </a:pPr>
              <a:t>10/03/2012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96FBB7-3B5A-43C3-BE2A-57B5699586A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340F5A-BEA0-468E-AB98-19876629EBFD}" type="datetimeFigureOut">
              <a:rPr lang="en-US"/>
              <a:pPr>
                <a:defRPr/>
              </a:pPr>
              <a:t>10/03/2012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247167-D798-4A04-AFBC-1DA37A800A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F2754A-8296-4B49-B917-21328AF606A9}" type="datetimeFigureOut">
              <a:rPr lang="en-US"/>
              <a:pPr>
                <a:defRPr/>
              </a:pPr>
              <a:t>10/03/2012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B0C17D-3047-40A8-B0C6-5DE607DBB29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048618-B8E6-45BC-BC42-CB66857A144E}" type="datetimeFigureOut">
              <a:rPr lang="en-US"/>
              <a:pPr>
                <a:defRPr/>
              </a:pPr>
              <a:t>10/03/2012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D0B54E-1975-4EBE-AA88-1E97F569A9E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C912E0-BB42-46D4-BA15-159AD358613E}" type="datetimeFigureOut">
              <a:rPr lang="en-US"/>
              <a:pPr>
                <a:defRPr/>
              </a:pPr>
              <a:t>10/03/2012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8E3BF-F3C2-4E13-862F-8648BF160FB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2C8C462-4CA1-4A1C-BF3C-D2CB1DE8E35B}" type="datetimeFigureOut">
              <a:rPr lang="en-US"/>
              <a:pPr>
                <a:defRPr/>
              </a:pPr>
              <a:t>10/03/2012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C7CD66-EECF-458B-9DDA-B1980E7EEA5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E56FD1-AC02-4F44-8AA2-AEE21CABE107}" type="datetimeFigureOut">
              <a:rPr lang="en-US"/>
              <a:pPr>
                <a:defRPr/>
              </a:pPr>
              <a:t>10/03/2012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01FFB7-A51B-4B80-B1BB-6E7D45D9D3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892A85-C4AE-41ED-B328-1C8AC17B3A0F}" type="datetimeFigureOut">
              <a:rPr lang="en-US"/>
              <a:pPr>
                <a:defRPr/>
              </a:pPr>
              <a:t>10/03/2012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3BC6A-6D3B-4D60-9EA8-D51EF7E5E2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C029A8-B564-46A0-83A0-DE0A17A9C140}" type="datetimeFigureOut">
              <a:rPr lang="en-US"/>
              <a:pPr>
                <a:defRPr/>
              </a:pPr>
              <a:t>10/03/2012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8DAB89-07A2-4E42-8CF3-1F96C51A5F6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990FDD-8279-4ABB-968D-94EE3CE7F006}" type="datetimeFigureOut">
              <a:rPr lang="en-US"/>
              <a:pPr>
                <a:defRPr/>
              </a:pPr>
              <a:t>10/03/2012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D54293-42B6-437E-8C01-49A2A536E9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EBC0E0-18C8-4AC5-AFB8-56CE0FB352AC}" type="datetimeFigureOut">
              <a:rPr lang="en-US"/>
              <a:pPr>
                <a:defRPr/>
              </a:pPr>
              <a:t>10/03/2012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4C42FB-97D8-4A6A-943E-BEEDE9E709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691E0FF-45B4-48DB-955D-18FAB375A1B2}" type="datetimeFigureOut">
              <a:rPr lang="en-US"/>
              <a:pPr>
                <a:defRPr/>
              </a:pPr>
              <a:t>10/03/2012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4CA6EED-250C-4D4F-B3D5-56EC173F87E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5" r:id="rId1"/>
    <p:sldLayoutId id="2147483694" r:id="rId2"/>
    <p:sldLayoutId id="2147483693" r:id="rId3"/>
    <p:sldLayoutId id="2147483692" r:id="rId4"/>
    <p:sldLayoutId id="2147483691" r:id="rId5"/>
    <p:sldLayoutId id="2147483690" r:id="rId6"/>
    <p:sldLayoutId id="2147483689" r:id="rId7"/>
    <p:sldLayoutId id="2147483688" r:id="rId8"/>
    <p:sldLayoutId id="2147483687" r:id="rId9"/>
    <p:sldLayoutId id="2147483686" r:id="rId10"/>
    <p:sldLayoutId id="2147483685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gif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emf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gif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emf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emf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emf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emf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gif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emf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6" Type="http://schemas.openxmlformats.org/officeDocument/2006/relationships/hyperlink" Target="mailto:pgorrell@impaqint.com" TargetMode="Externa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Using SAS® to Generate Estimates of U.S. Prescription Drug Cost and Use</a:t>
            </a:r>
            <a:endParaRPr lang="en-US" dirty="0"/>
          </a:p>
        </p:txBody>
      </p:sp>
      <p:sp>
        <p:nvSpPr>
          <p:cNvPr id="15362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smtClean="0">
                <a:solidFill>
                  <a:schemeClr val="tx1"/>
                </a:solidFill>
              </a:rPr>
              <a:t>Paul Gorrell</a:t>
            </a:r>
          </a:p>
        </p:txBody>
      </p:sp>
      <p:pic>
        <p:nvPicPr>
          <p:cNvPr id="15363" name="Picture 5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751638"/>
            <a:ext cx="9144000" cy="21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6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5" name="Picture 7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46063" y="423863"/>
            <a:ext cx="3413125" cy="1011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Prescribed Medicines File</a:t>
            </a:r>
          </a:p>
        </p:txBody>
      </p:sp>
      <p:pic>
        <p:nvPicPr>
          <p:cNvPr id="33794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5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796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378825" cy="4525963"/>
          </a:xfrm>
        </p:spPr>
        <p:txBody>
          <a:bodyPr/>
          <a:lstStyle/>
          <a:p>
            <a:r>
              <a:rPr lang="en-US" smtClean="0"/>
              <a:t>TC1S1	Therapeutic SubClass Examples</a:t>
            </a:r>
          </a:p>
          <a:p>
            <a:pPr>
              <a:buFont typeface="Arial" charset="0"/>
              <a:buNone/>
            </a:pPr>
            <a:endParaRPr lang="en-US" smtClean="0"/>
          </a:p>
          <a:p>
            <a:r>
              <a:rPr lang="en-US" smtClean="0"/>
              <a:t>TC1 242	[PSYCHOTHERAPEUTIC AGENTS]</a:t>
            </a:r>
          </a:p>
          <a:p>
            <a:pPr lvl="1"/>
            <a:r>
              <a:rPr lang="en-US" smtClean="0"/>
              <a:t>TC1S1 </a:t>
            </a:r>
          </a:p>
          <a:p>
            <a:pPr lvl="2"/>
            <a:r>
              <a:rPr lang="en-US" smtClean="0"/>
              <a:t>249	[ANTIDEPRESSANTS]</a:t>
            </a:r>
          </a:p>
          <a:p>
            <a:pPr lvl="2"/>
            <a:r>
              <a:rPr lang="en-US" smtClean="0"/>
              <a:t>251	[ANTIPSYCHOTICS]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Prescribed Medicines File</a:t>
            </a:r>
          </a:p>
        </p:txBody>
      </p:sp>
      <p:pic>
        <p:nvPicPr>
          <p:cNvPr id="35842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3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4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5" name="Content Placeholder 2"/>
          <p:cNvPicPr>
            <a:picLocks noGrp="1" noChangeAspect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2432050" y="1276350"/>
            <a:ext cx="4940300" cy="52244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Prescribed Medicines File</a:t>
            </a:r>
          </a:p>
        </p:txBody>
      </p:sp>
      <p:pic>
        <p:nvPicPr>
          <p:cNvPr id="37890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1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2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893" name="Content Placeholder 2"/>
          <p:cNvPicPr>
            <a:picLocks noGrp="1" noChangeAspect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2016125" y="1339850"/>
            <a:ext cx="5505450" cy="487521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Stat Brief #386</a:t>
            </a:r>
          </a:p>
        </p:txBody>
      </p:sp>
      <p:pic>
        <p:nvPicPr>
          <p:cNvPr id="39938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39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0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9941" name="Content Placeholder 4"/>
          <p:cNvPicPr>
            <a:picLocks noGrp="1" noChangeAspect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2390775" y="1212850"/>
            <a:ext cx="5006975" cy="5397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Stat Brief #386</a:t>
            </a:r>
          </a:p>
        </p:txBody>
      </p:sp>
      <p:pic>
        <p:nvPicPr>
          <p:cNvPr id="41986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7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1988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Focus on psychotherapeutics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Antidepressants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Antipsychotics </a:t>
            </a:r>
          </a:p>
          <a:p>
            <a:pPr marL="457200" lvl="1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/>
          </a:p>
        </p:txBody>
      </p:sp>
      <p:pic>
        <p:nvPicPr>
          <p:cNvPr id="41990" name="Picture 4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382713" y="3286125"/>
            <a:ext cx="7016750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Prescribed Medicines File</a:t>
            </a:r>
          </a:p>
        </p:txBody>
      </p:sp>
      <p:pic>
        <p:nvPicPr>
          <p:cNvPr id="44034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6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Creating an analytic file</a:t>
            </a:r>
          </a:p>
          <a:p>
            <a:pPr>
              <a:buFont typeface="Arial" charset="0"/>
              <a:buNone/>
            </a:pPr>
            <a:endParaRPr lang="en-US" smtClean="0"/>
          </a:p>
          <a:p>
            <a:pPr>
              <a:buFont typeface="Arial" charset="0"/>
              <a:buNone/>
            </a:pPr>
            <a:r>
              <a:rPr lang="en-US" sz="240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PROC SORT DATA= H126A </a:t>
            </a: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		(KEEP= DUPERSID PERWT09F VARSTR VARPSU</a:t>
            </a: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            TC1 TC1S1</a:t>
            </a: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      WHERE=(TC1=242))</a:t>
            </a: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		OUT= H126ASUB;</a:t>
            </a: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		BY DUPERSID;</a:t>
            </a: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	RUN;</a:t>
            </a:r>
            <a:endParaRPr lang="en-US" sz="240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Prescribed Medicines File</a:t>
            </a:r>
          </a:p>
        </p:txBody>
      </p:sp>
      <p:pic>
        <p:nvPicPr>
          <p:cNvPr id="46082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3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6084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Using the full population from the 2009 consolidated data file (H129)</a:t>
            </a:r>
          </a:p>
          <a:p>
            <a:pPr>
              <a:buFont typeface="Arial" charset="0"/>
              <a:buNone/>
            </a:pPr>
            <a:endParaRPr lang="en-US" smtClean="0"/>
          </a:p>
          <a:p>
            <a:pPr>
              <a:buFont typeface="Arial" charset="0"/>
              <a:buNone/>
            </a:pPr>
            <a:r>
              <a:rPr lang="en-US" sz="240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PROC SORT DATA= H129 </a:t>
            </a: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		(KEEP= DUPERSID PERWT09F VARSTR        		  VARPSU);</a:t>
            </a: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     OUT= H129SUB;</a:t>
            </a: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		BY DUPERSID;</a:t>
            </a: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	RUN;</a:t>
            </a:r>
            <a:endParaRPr lang="en-US" sz="240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Prescribed Medicines File</a:t>
            </a:r>
          </a:p>
        </p:txBody>
      </p:sp>
      <p:pic>
        <p:nvPicPr>
          <p:cNvPr id="48130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1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8132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Merging the full population with the prescribed medicines events</a:t>
            </a:r>
          </a:p>
          <a:p>
            <a:pPr>
              <a:buFont typeface="Arial" charset="0"/>
              <a:buNone/>
            </a:pPr>
            <a:endParaRPr lang="en-US" smtClean="0"/>
          </a:p>
          <a:p>
            <a:pPr>
              <a:buFont typeface="Arial" charset="0"/>
              <a:buNone/>
            </a:pPr>
            <a:r>
              <a:rPr lang="en-US" sz="240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DATA RX2009</a:t>
            </a: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		MERGE H126ASUB (IN=A) H129SUB (IN=B)</a:t>
            </a: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		BY DUPERSID;</a:t>
            </a: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		IF B;</a:t>
            </a: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	RUN;</a:t>
            </a:r>
            <a:endParaRPr lang="en-US" sz="240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Prescribed Medicines File</a:t>
            </a:r>
          </a:p>
        </p:txBody>
      </p:sp>
      <p:pic>
        <p:nvPicPr>
          <p:cNvPr id="50178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79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180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8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Total and Out-of-Pocket Expenditure Estimates for Psychotherapuetics</a:t>
            </a:r>
          </a:p>
          <a:p>
            <a:pPr>
              <a:buFont typeface="Arial" charset="0"/>
              <a:buNone/>
            </a:pPr>
            <a:endParaRPr lang="en-US" smtClean="0"/>
          </a:p>
          <a:p>
            <a:pPr>
              <a:buFont typeface="Arial" charset="0"/>
              <a:buNone/>
            </a:pPr>
            <a:r>
              <a:rPr lang="en-US" sz="240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PROC SURVEYMEANS DATA= H126ASUB;</a:t>
            </a: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		STRATA VARSTR;</a:t>
            </a: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		CLUSTER VARPSU;</a:t>
            </a: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		WEIGHT PERWT09F;</a:t>
            </a: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		VAR RX</a:t>
            </a:r>
            <a:r>
              <a:rPr lang="en-US" sz="2400" b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SP</a:t>
            </a: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09X RX</a:t>
            </a:r>
            <a:r>
              <a:rPr lang="en-US" sz="2400" b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XP</a:t>
            </a: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09X;  </a:t>
            </a:r>
            <a:endParaRPr lang="en-US" sz="2000" b="1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	RUN;</a:t>
            </a:r>
            <a:endParaRPr lang="en-US" sz="240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Stat Brief #386</a:t>
            </a:r>
          </a:p>
        </p:txBody>
      </p:sp>
      <p:pic>
        <p:nvPicPr>
          <p:cNvPr id="52226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7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2228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9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smtClean="0">
                <a:cs typeface="Courier New" pitchFamily="49" charset="0"/>
              </a:rPr>
              <a:t>Stat Brief #386 (Figure 5)</a:t>
            </a:r>
          </a:p>
          <a:p>
            <a:pPr>
              <a:buFont typeface="Arial" charset="0"/>
              <a:buNone/>
            </a:pPr>
            <a:endParaRPr lang="en-US" sz="4000" smtClean="0">
              <a:cs typeface="Courier New" pitchFamily="49" charset="0"/>
            </a:endParaRPr>
          </a:p>
          <a:p>
            <a:pPr>
              <a:buFont typeface="Arial" charset="0"/>
              <a:buNone/>
            </a:pPr>
            <a:endParaRPr lang="en-US" sz="4000" smtClean="0">
              <a:cs typeface="Courier New" pitchFamily="49" charset="0"/>
            </a:endParaRPr>
          </a:p>
        </p:txBody>
      </p:sp>
      <p:pic>
        <p:nvPicPr>
          <p:cNvPr id="52230" name="Picture 6" descr="sb386f5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9588" y="1279525"/>
            <a:ext cx="8124825" cy="468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Overview</a:t>
            </a:r>
          </a:p>
        </p:txBody>
      </p:sp>
      <p:pic>
        <p:nvPicPr>
          <p:cNvPr id="17410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1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3" name="Content Placeholder 3"/>
          <p:cNvPicPr>
            <a:picLocks noGrp="1" noChangeAspect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2136775" y="1322388"/>
            <a:ext cx="4870450" cy="480377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Stat Brief #386</a:t>
            </a:r>
          </a:p>
        </p:txBody>
      </p:sp>
      <p:pic>
        <p:nvPicPr>
          <p:cNvPr id="54274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5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4276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4000" dirty="0" smtClean="0">
                <a:cs typeface="Courier New" pitchFamily="49" charset="0"/>
              </a:rPr>
              <a:t>Total (XP) and Out-of-Pocket (SF) Expenditures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 smtClean="0">
              <a:cs typeface="Courier New" pitchFamily="49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 smtClean="0">
              <a:cs typeface="Courier New" pitchFamily="49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 smtClean="0">
              <a:cs typeface="Courier New" pitchFamily="49" charset="0"/>
            </a:endParaRPr>
          </a:p>
        </p:txBody>
      </p:sp>
      <p:pic>
        <p:nvPicPr>
          <p:cNvPr id="5427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65188" y="3195638"/>
            <a:ext cx="8586787" cy="170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Prescribed Medicines File</a:t>
            </a:r>
          </a:p>
        </p:txBody>
      </p:sp>
      <p:pic>
        <p:nvPicPr>
          <p:cNvPr id="56322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3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6324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850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Person-level estimates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Create person-level variables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RXPSYCH 	[=1 if purchased psychotherapeutic]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ANTID		[=1 if purchased antidepressant]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ANTIP		[=1 if purchased antipsychotic]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ELSE = 0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Could also sum up expenditures to the person level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Investigate expenditures by different demographic or insurance coverage characteristics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400" dirty="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6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Prescribed Medicines File</a:t>
            </a:r>
          </a:p>
        </p:txBody>
      </p:sp>
      <p:pic>
        <p:nvPicPr>
          <p:cNvPr id="58370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1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8372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837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Population estimates</a:t>
            </a:r>
          </a:p>
          <a:p>
            <a:pPr>
              <a:buFont typeface="Arial" charset="0"/>
              <a:buNone/>
            </a:pPr>
            <a:endParaRPr lang="en-US" smtClean="0"/>
          </a:p>
          <a:p>
            <a:pPr>
              <a:buFont typeface="Arial" charset="0"/>
              <a:buNone/>
            </a:pPr>
            <a:r>
              <a:rPr lang="en-US" sz="240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PROC SURVEY</a:t>
            </a:r>
            <a:r>
              <a:rPr lang="en-US" sz="2400" b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FREQ</a:t>
            </a: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 DATA= RXPOP;</a:t>
            </a: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		STRATA VARSTR;</a:t>
            </a: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		CLUSTER VARPSU;</a:t>
            </a: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		WEIGHT PERWT09F;</a:t>
            </a: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2400" b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TABLES RXPSYCH</a:t>
            </a: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;  </a:t>
            </a:r>
            <a:endParaRPr lang="en-US" sz="2000" b="1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>
              <a:buFont typeface="Arial" charset="0"/>
              <a:buNone/>
            </a:pP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	RUN;</a:t>
            </a:r>
            <a:endParaRPr lang="en-US" sz="240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Stat Brief #386</a:t>
            </a:r>
          </a:p>
        </p:txBody>
      </p:sp>
      <p:pic>
        <p:nvPicPr>
          <p:cNvPr id="60418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19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0420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042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en-US" sz="4000" smtClean="0">
              <a:cs typeface="Courier New" pitchFamily="49" charset="0"/>
            </a:endParaRPr>
          </a:p>
          <a:p>
            <a:pPr>
              <a:buFont typeface="Arial" charset="0"/>
              <a:buNone/>
            </a:pPr>
            <a:endParaRPr lang="en-US" sz="4000" smtClean="0">
              <a:cs typeface="Courier New" pitchFamily="49" charset="0"/>
            </a:endParaRPr>
          </a:p>
          <a:p>
            <a:pPr>
              <a:buFont typeface="Arial" charset="0"/>
              <a:buNone/>
            </a:pPr>
            <a:endParaRPr lang="en-US" sz="4000" smtClean="0">
              <a:cs typeface="Courier New" pitchFamily="49" charset="0"/>
            </a:endParaRPr>
          </a:p>
        </p:txBody>
      </p:sp>
      <p:pic>
        <p:nvPicPr>
          <p:cNvPr id="60422" name="Picture 7" descr="sb386f1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09588" y="1165225"/>
            <a:ext cx="8124825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Stat Brief #386</a:t>
            </a:r>
          </a:p>
        </p:txBody>
      </p:sp>
      <p:pic>
        <p:nvPicPr>
          <p:cNvPr id="62466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7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468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4000" dirty="0" smtClean="0">
                <a:cs typeface="Courier New" pitchFamily="49" charset="0"/>
              </a:rPr>
              <a:t>Data Summary table (population)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>
              <a:cs typeface="Courier New" pitchFamily="49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 smtClean="0">
              <a:cs typeface="Courier New" pitchFamily="49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>
              <a:cs typeface="Courier New" pitchFamily="49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 smtClean="0">
              <a:cs typeface="Courier New" pitchFamily="49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4000" dirty="0" smtClean="0">
                <a:cs typeface="Courier New" pitchFamily="49" charset="0"/>
              </a:rPr>
              <a:t>306,660,588 is the 2009 U.S. community population estimate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 smtClean="0">
              <a:cs typeface="Courier New" pitchFamily="49" charset="0"/>
            </a:endParaRPr>
          </a:p>
        </p:txBody>
      </p:sp>
      <p:pic>
        <p:nvPicPr>
          <p:cNvPr id="62470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63500" y="2444750"/>
            <a:ext cx="9474200" cy="2360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Stat Brief #386</a:t>
            </a:r>
          </a:p>
        </p:txBody>
      </p:sp>
      <p:pic>
        <p:nvPicPr>
          <p:cNvPr id="64514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5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6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4000" dirty="0" smtClean="0">
                <a:cs typeface="Courier New" pitchFamily="49" charset="0"/>
              </a:rPr>
              <a:t>Total number of persons purchasing psychotherapeutics in 2009</a:t>
            </a: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 smtClean="0">
              <a:cs typeface="Courier New" pitchFamily="49" charset="0"/>
            </a:endParaRPr>
          </a:p>
          <a:p>
            <a:pPr marL="0" indent="0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 smtClean="0">
              <a:cs typeface="Courier New" pitchFamily="49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 smtClean="0">
              <a:cs typeface="Courier New" pitchFamily="49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sz="4000" dirty="0" smtClean="0">
              <a:cs typeface="Courier New" pitchFamily="49" charset="0"/>
            </a:endParaRPr>
          </a:p>
        </p:txBody>
      </p:sp>
      <p:pic>
        <p:nvPicPr>
          <p:cNvPr id="6451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163513" y="3413125"/>
            <a:ext cx="9251950" cy="20621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Prescribed Medicines File</a:t>
            </a:r>
          </a:p>
        </p:txBody>
      </p:sp>
      <p:pic>
        <p:nvPicPr>
          <p:cNvPr id="66562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3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Population estimates (male-female comparison for all psychotherapeutics)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PROC SURVEYFREQ DATA= RXPOP;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		STRATA VARSTR;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		CLUSTER VARPSU;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		WEIGHT PERWT09F;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		TABLES </a:t>
            </a:r>
            <a:r>
              <a:rPr lang="en-US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SEX*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RXPSYCH </a:t>
            </a:r>
            <a:r>
              <a:rPr lang="en-US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/ ROW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;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FORMAT SEX SEXF.; </a:t>
            </a:r>
            <a:endParaRPr lang="en-US" sz="2000" b="1" dirty="0" smtClean="0">
              <a:solidFill>
                <a:srgbClr val="FF0000"/>
              </a:solidFill>
              <a:latin typeface="Courier New" pitchFamily="49" charset="0"/>
              <a:cs typeface="Courier New" pitchFamily="49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	RUN;</a:t>
            </a:r>
            <a:endParaRPr lang="en-US" sz="2400" dirty="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0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Stat Brief #386</a:t>
            </a:r>
          </a:p>
        </p:txBody>
      </p:sp>
      <p:pic>
        <p:nvPicPr>
          <p:cNvPr id="68610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1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8612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861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en-US" sz="4000" smtClean="0">
              <a:cs typeface="Courier New" pitchFamily="49" charset="0"/>
            </a:endParaRPr>
          </a:p>
          <a:p>
            <a:pPr>
              <a:buFont typeface="Arial" charset="0"/>
              <a:buNone/>
            </a:pPr>
            <a:endParaRPr lang="en-US" sz="4000" smtClean="0">
              <a:cs typeface="Courier New" pitchFamily="49" charset="0"/>
            </a:endParaRPr>
          </a:p>
          <a:p>
            <a:pPr>
              <a:buFont typeface="Arial" charset="0"/>
              <a:buNone/>
            </a:pPr>
            <a:endParaRPr lang="en-US" sz="4000" smtClean="0">
              <a:cs typeface="Courier New" pitchFamily="49" charset="0"/>
            </a:endParaRPr>
          </a:p>
        </p:txBody>
      </p:sp>
      <p:pic>
        <p:nvPicPr>
          <p:cNvPr id="68614" name="Picture 7" descr="sb386f1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93775" y="1165225"/>
            <a:ext cx="71564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6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Stat Brief #386</a:t>
            </a:r>
          </a:p>
        </p:txBody>
      </p:sp>
      <p:pic>
        <p:nvPicPr>
          <p:cNvPr id="70658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9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60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066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smtClean="0">
                <a:cs typeface="Courier New" pitchFamily="49" charset="0"/>
              </a:rPr>
              <a:t>Psychotherapeutic expenditures (male-female comparison)</a:t>
            </a:r>
          </a:p>
          <a:p>
            <a:pPr>
              <a:buFont typeface="Arial" charset="0"/>
              <a:buNone/>
            </a:pPr>
            <a:endParaRPr lang="en-US" sz="4000" smtClean="0">
              <a:cs typeface="Courier New" pitchFamily="49" charset="0"/>
            </a:endParaRPr>
          </a:p>
          <a:p>
            <a:pPr>
              <a:buFont typeface="Arial" charset="0"/>
              <a:buNone/>
            </a:pPr>
            <a:endParaRPr lang="en-US" sz="4000" smtClean="0">
              <a:cs typeface="Courier New" pitchFamily="49" charset="0"/>
            </a:endParaRPr>
          </a:p>
          <a:p>
            <a:pPr>
              <a:buFont typeface="Arial" charset="0"/>
              <a:buNone/>
            </a:pPr>
            <a:endParaRPr lang="en-US" sz="4000" smtClean="0">
              <a:cs typeface="Courier New" pitchFamily="49" charset="0"/>
            </a:endParaRPr>
          </a:p>
        </p:txBody>
      </p:sp>
      <p:pic>
        <p:nvPicPr>
          <p:cNvPr id="7066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52450" y="2997200"/>
            <a:ext cx="8820150" cy="2724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7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Prescribed Medicines File</a:t>
            </a:r>
          </a:p>
        </p:txBody>
      </p:sp>
      <p:pic>
        <p:nvPicPr>
          <p:cNvPr id="72706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7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8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Population estimates (male-female comparison limited to antidepressants)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PROC SURVEYFREQ DATA= RXPOP;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		STRATA VARSTR;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		CLUSTER VARPSU;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		WEIGHT PERWT09F;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		TABLES SEX*</a:t>
            </a:r>
            <a:r>
              <a:rPr lang="en-US" sz="2400" b="1" dirty="0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ANTID / ROW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;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		FORMAT SEX SEXF.; </a:t>
            </a:r>
            <a:endParaRPr lang="en-US" sz="2000" b="1" dirty="0" smtClean="0">
              <a:latin typeface="Courier New" pitchFamily="49" charset="0"/>
              <a:cs typeface="Courier New" pitchFamily="49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	RUN;</a:t>
            </a:r>
            <a:endParaRPr lang="en-US" sz="2400" dirty="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Overview</a:t>
            </a:r>
          </a:p>
        </p:txBody>
      </p:sp>
      <p:pic>
        <p:nvPicPr>
          <p:cNvPr id="19458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59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61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Agency for Healthcare Research and Quality Published Estimates (September 2012)</a:t>
            </a:r>
          </a:p>
          <a:p>
            <a:pPr lvl="1"/>
            <a:r>
              <a:rPr lang="en-US" smtClean="0"/>
              <a:t>“Total prescribed medicine expenditures across all persons in 2009 were $22.3 billion for psychotherapeutic drugs.”</a:t>
            </a:r>
          </a:p>
          <a:p>
            <a:pPr lvl="1"/>
            <a:r>
              <a:rPr lang="en-US" smtClean="0"/>
              <a:t>“In 2009, about 29.4 million people in the U.S. civilian noninstitutionalized population had at least one prescribed psychotherapeutic.”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Stat Brief #386</a:t>
            </a:r>
          </a:p>
        </p:txBody>
      </p:sp>
      <p:pic>
        <p:nvPicPr>
          <p:cNvPr id="74754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5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6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7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smtClean="0">
                <a:cs typeface="Courier New" pitchFamily="49" charset="0"/>
              </a:rPr>
              <a:t>Antidepressant expenditures (male-female comparison)</a:t>
            </a:r>
          </a:p>
          <a:p>
            <a:pPr>
              <a:buFont typeface="Arial" charset="0"/>
              <a:buNone/>
            </a:pPr>
            <a:endParaRPr lang="en-US" sz="4000" smtClean="0">
              <a:cs typeface="Courier New" pitchFamily="49" charset="0"/>
            </a:endParaRPr>
          </a:p>
          <a:p>
            <a:pPr>
              <a:buFont typeface="Arial" charset="0"/>
              <a:buNone/>
            </a:pPr>
            <a:endParaRPr lang="en-US" sz="4000" smtClean="0">
              <a:cs typeface="Courier New" pitchFamily="49" charset="0"/>
            </a:endParaRPr>
          </a:p>
        </p:txBody>
      </p:sp>
      <p:pic>
        <p:nvPicPr>
          <p:cNvPr id="74758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" y="2887663"/>
            <a:ext cx="8586788" cy="2960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Stat Brief #386</a:t>
            </a:r>
          </a:p>
        </p:txBody>
      </p:sp>
      <p:pic>
        <p:nvPicPr>
          <p:cNvPr id="76802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3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4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5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endParaRPr lang="en-US" sz="4000" smtClean="0">
              <a:cs typeface="Courier New" pitchFamily="49" charset="0"/>
            </a:endParaRPr>
          </a:p>
          <a:p>
            <a:pPr>
              <a:buFont typeface="Arial" charset="0"/>
              <a:buNone/>
            </a:pPr>
            <a:endParaRPr lang="en-US" sz="4000" smtClean="0">
              <a:cs typeface="Courier New" pitchFamily="49" charset="0"/>
            </a:endParaRPr>
          </a:p>
          <a:p>
            <a:pPr>
              <a:buFont typeface="Arial" charset="0"/>
              <a:buNone/>
            </a:pPr>
            <a:endParaRPr lang="en-US" sz="4000" smtClean="0">
              <a:cs typeface="Courier New" pitchFamily="49" charset="0"/>
            </a:endParaRPr>
          </a:p>
        </p:txBody>
      </p:sp>
      <p:pic>
        <p:nvPicPr>
          <p:cNvPr id="76806" name="Picture 7" descr="sb386f1.gif"/>
          <p:cNvPicPr>
            <a:picLocks noChangeAspect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93775" y="1165225"/>
            <a:ext cx="7156450" cy="483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8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Prescribed Medicines File</a:t>
            </a:r>
          </a:p>
        </p:txBody>
      </p:sp>
      <p:pic>
        <p:nvPicPr>
          <p:cNvPr id="78850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1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8852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Population estimates (male-female comparison limited to antipsychotics)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dirty="0" smtClean="0">
                <a:latin typeface="Courier New" pitchFamily="49" charset="0"/>
                <a:cs typeface="Courier New" pitchFamily="49" charset="0"/>
              </a:rPr>
              <a:t>	</a:t>
            </a: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PROC SURVEYFREQ DATA= RXPOP;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		STRATA VARSTR;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		CLUSTER VARPSU;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		WEIGHT PERWT09F;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		</a:t>
            </a: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TABLES SEX*</a:t>
            </a:r>
            <a:r>
              <a:rPr lang="en-US" sz="2400" b="1" smtClean="0">
                <a:solidFill>
                  <a:srgbClr val="FF0000"/>
                </a:solidFill>
                <a:latin typeface="Courier New" pitchFamily="49" charset="0"/>
                <a:cs typeface="Courier New" pitchFamily="49" charset="0"/>
              </a:rPr>
              <a:t>ANTIP / ROW</a:t>
            </a:r>
            <a:r>
              <a:rPr lang="en-US" sz="2400" b="1" smtClean="0">
                <a:latin typeface="Courier New" pitchFamily="49" charset="0"/>
                <a:cs typeface="Courier New" pitchFamily="49" charset="0"/>
              </a:rPr>
              <a:t>; </a:t>
            </a:r>
            <a:endParaRPr lang="en-US" sz="2400" b="1" dirty="0" smtClean="0">
              <a:latin typeface="Courier New" pitchFamily="49" charset="0"/>
              <a:cs typeface="Courier New" pitchFamily="49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		FORMAT SEX SEXF.; </a:t>
            </a:r>
            <a:endParaRPr lang="en-US" sz="2000" b="1" dirty="0" smtClean="0">
              <a:latin typeface="Courier New" pitchFamily="49" charset="0"/>
              <a:cs typeface="Courier New" pitchFamily="49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400" b="1" dirty="0" smtClean="0">
                <a:latin typeface="Courier New" pitchFamily="49" charset="0"/>
                <a:cs typeface="Courier New" pitchFamily="49" charset="0"/>
              </a:rPr>
              <a:t>	RUN;</a:t>
            </a:r>
            <a:endParaRPr lang="en-US" sz="2400" dirty="0" smtClean="0">
              <a:latin typeface="Courier New" pitchFamily="49" charset="0"/>
              <a:cs typeface="Courier New" pitchFamily="49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Stat Brief #386</a:t>
            </a:r>
          </a:p>
        </p:txBody>
      </p:sp>
      <p:pic>
        <p:nvPicPr>
          <p:cNvPr id="80898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899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0900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0901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4000" smtClean="0">
                <a:cs typeface="Courier New" pitchFamily="49" charset="0"/>
              </a:rPr>
              <a:t>Antipsychotic expenditures (male-female comparison)</a:t>
            </a:r>
          </a:p>
          <a:p>
            <a:pPr>
              <a:buFont typeface="Arial" charset="0"/>
              <a:buNone/>
            </a:pPr>
            <a:endParaRPr lang="en-US" sz="4000" smtClean="0">
              <a:cs typeface="Courier New" pitchFamily="49" charset="0"/>
            </a:endParaRPr>
          </a:p>
        </p:txBody>
      </p:sp>
      <p:pic>
        <p:nvPicPr>
          <p:cNvPr id="80902" name="Picture 2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860425" y="2970213"/>
            <a:ext cx="8210550" cy="282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Stat Bried #240</a:t>
            </a:r>
          </a:p>
        </p:txBody>
      </p:sp>
      <p:pic>
        <p:nvPicPr>
          <p:cNvPr id="82946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7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8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2949" name="Content Placeholder 7" descr="meps.sb240.jpg"/>
          <p:cNvPicPr>
            <a:picLocks noGrp="1" noChangeAspect="1"/>
          </p:cNvPicPr>
          <p:nvPr>
            <p:ph idx="1"/>
          </p:nvPr>
        </p:nvPicPr>
        <p:blipFill>
          <a:blip r:embed="rId6"/>
          <a:srcRect/>
          <a:stretch>
            <a:fillRect/>
          </a:stretch>
        </p:blipFill>
        <p:spPr>
          <a:xfrm>
            <a:off x="579438" y="1600200"/>
            <a:ext cx="7985125" cy="452596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Stat Brief #240</a:t>
            </a:r>
          </a:p>
        </p:txBody>
      </p:sp>
      <p:pic>
        <p:nvPicPr>
          <p:cNvPr id="84994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5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4996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499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Example: MEPS Statistical Brief # 240</a:t>
            </a:r>
          </a:p>
          <a:p>
            <a:pPr>
              <a:buFont typeface="Wingdings" pitchFamily="2" charset="2"/>
              <a:buNone/>
            </a:pPr>
            <a:r>
              <a:rPr lang="en-US" smtClean="0"/>
              <a:t>		</a:t>
            </a:r>
            <a:r>
              <a:rPr lang="en-US" sz="2600" b="1" smtClean="0">
                <a:latin typeface="Courier New" pitchFamily="49" charset="0"/>
                <a:cs typeface="Courier New" pitchFamily="49" charset="0"/>
              </a:rPr>
              <a:t>DATA H105SUB;</a:t>
            </a:r>
          </a:p>
          <a:p>
            <a:pPr>
              <a:buFont typeface="Wingdings" pitchFamily="2" charset="2"/>
              <a:buNone/>
            </a:pPr>
            <a:r>
              <a:rPr lang="en-US" sz="2600" b="1" smtClean="0">
                <a:latin typeface="Courier New" pitchFamily="49" charset="0"/>
                <a:cs typeface="Courier New" pitchFamily="49" charset="0"/>
              </a:rPr>
              <a:t>		SET H105 (KEEP= PERWT06F VARSTR 				       VARPSU RXMCR06);</a:t>
            </a:r>
          </a:p>
          <a:p>
            <a:pPr>
              <a:buFont typeface="Wingdings" pitchFamily="2" charset="2"/>
              <a:buNone/>
            </a:pPr>
            <a:r>
              <a:rPr lang="en-US" sz="2600" b="1" smtClean="0">
                <a:latin typeface="Courier New" pitchFamily="49" charset="0"/>
                <a:cs typeface="Courier New" pitchFamily="49" charset="0"/>
              </a:rPr>
              <a:t>		RUN;</a:t>
            </a:r>
          </a:p>
          <a:p>
            <a:pPr>
              <a:buFont typeface="Wingdings" pitchFamily="2" charset="2"/>
              <a:buNone/>
            </a:pPr>
            <a:endParaRPr lang="en-US" sz="2600" b="1" smtClean="0">
              <a:latin typeface="Courier New" pitchFamily="49" charset="0"/>
              <a:cs typeface="Courier New" pitchFamily="49" charset="0"/>
            </a:endParaRPr>
          </a:p>
          <a:p>
            <a:r>
              <a:rPr lang="en-US" smtClean="0"/>
              <a:t>H105 is the MEPS 2006 Full Year Consolidated Data file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Stat Brief #240</a:t>
            </a:r>
          </a:p>
        </p:txBody>
      </p:sp>
      <p:pic>
        <p:nvPicPr>
          <p:cNvPr id="87042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3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7044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Total 2006 prescribed medicines (RX) expenditures where Medicare (MCR) is the source of payment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 smtClean="0"/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dirty="0" smtClean="0"/>
              <a:t>	</a:t>
            </a: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PROC SURVEYMEANS DATA = H105SUB SUM   							STD;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		STRATA VARSTR;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		CLUSTER VARPSU;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		WEIGHT PERWT06F;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		VAR RXMCR06;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b="1" dirty="0" smtClean="0">
                <a:latin typeface="Courier New" pitchFamily="49" charset="0"/>
                <a:cs typeface="Courier New" pitchFamily="49" charset="0"/>
              </a:rPr>
              <a:t>	RUN;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8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Stat Brief #240</a:t>
            </a:r>
          </a:p>
        </p:txBody>
      </p:sp>
      <p:pic>
        <p:nvPicPr>
          <p:cNvPr id="89090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1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9092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2800" dirty="0" smtClean="0"/>
              <a:t>Example: MEPS Statistical Brief # 240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sz="2400" dirty="0" smtClean="0"/>
              <a:t>PROC SURVEYMEANS Output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sz="2800" dirty="0" smtClean="0"/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dirty="0" smtClean="0"/>
              <a:t>     Variable             Sum               </a:t>
            </a:r>
            <a:r>
              <a:rPr lang="en-US" sz="2800" dirty="0" err="1" smtClean="0"/>
              <a:t>StdDev</a:t>
            </a:r>
            <a:r>
              <a:rPr lang="en-US" sz="2800" dirty="0" smtClean="0"/>
              <a:t>                                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dirty="0" smtClean="0"/>
              <a:t>     -------------------------------------------------------                           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dirty="0" smtClean="0"/>
              <a:t>     RXMCR06   </a:t>
            </a:r>
            <a:r>
              <a:rPr lang="en-US" sz="2800" dirty="0" smtClean="0">
                <a:solidFill>
                  <a:srgbClr val="FF0000"/>
                </a:solidFill>
              </a:rPr>
              <a:t>443</a:t>
            </a:r>
            <a:r>
              <a:rPr lang="en-US" sz="2800" dirty="0" smtClean="0"/>
              <a:t>38431281   2136641644                                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dirty="0" smtClean="0"/>
              <a:t>     ------------------------------------------------------- 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sz="2800" dirty="0" smtClean="0"/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dirty="0" smtClean="0"/>
              <a:t>     -- “Medicare expenditures for outpatient prescription 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dirty="0" smtClean="0"/>
              <a:t>           drugs [in 2006] were …$</a:t>
            </a:r>
            <a:r>
              <a:rPr lang="en-US" sz="2800" dirty="0" smtClean="0">
                <a:solidFill>
                  <a:srgbClr val="FF0000"/>
                </a:solidFill>
              </a:rPr>
              <a:t>44.3</a:t>
            </a:r>
            <a:r>
              <a:rPr lang="en-US" sz="2800" dirty="0" smtClean="0"/>
              <a:t> billion”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Prescribed Medicines File</a:t>
            </a:r>
          </a:p>
        </p:txBody>
      </p:sp>
      <p:pic>
        <p:nvPicPr>
          <p:cNvPr id="91138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39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1140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sz="3600" dirty="0" smtClean="0"/>
              <a:t>Summing RX Acquisitions to the event level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400" dirty="0" smtClean="0"/>
              <a:t>	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u="sng" dirty="0" smtClean="0">
                <a:latin typeface="Courier New" pitchFamily="49" charset="0"/>
              </a:rPr>
              <a:t>DUPERSID     LINKIDX         RXRECIDX   TOTRX06 </a:t>
            </a:r>
            <a:endParaRPr lang="en-US" b="1" dirty="0" smtClean="0">
              <a:latin typeface="Courier New" pitchFamily="49" charset="0"/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>
                <a:latin typeface="Courier New" pitchFamily="49" charset="0"/>
              </a:rPr>
              <a:t>32663024  326630240504 326630240504001    15.89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>
                <a:latin typeface="Courier New" pitchFamily="49" charset="0"/>
              </a:rPr>
              <a:t>32663024  326630240504 326630240504002    15.89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>
                <a:latin typeface="Courier New" pitchFamily="49" charset="0"/>
              </a:rPr>
              <a:t>32663024  326630240535 326630240535001    18.95 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b="1" dirty="0" smtClean="0">
              <a:latin typeface="Courier New" pitchFamily="49" charset="0"/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u="sng" dirty="0" smtClean="0">
                <a:latin typeface="Courier New" pitchFamily="49" charset="0"/>
              </a:rPr>
              <a:t>DUPERSID     LINKIDX       RXTOTEVT</a:t>
            </a:r>
            <a:endParaRPr lang="en-US" b="1" dirty="0" smtClean="0">
              <a:latin typeface="Courier New" pitchFamily="49" charset="0"/>
            </a:endParaRP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>
                <a:latin typeface="Courier New" pitchFamily="49" charset="0"/>
              </a:rPr>
              <a:t>32663024  326630240504      31.78   </a:t>
            </a:r>
            <a:r>
              <a:rPr lang="en-US" sz="2900" b="1" dirty="0" smtClean="0">
                <a:latin typeface="Courier New" pitchFamily="49" charset="0"/>
              </a:rPr>
              <a:t>[15.89+15.89]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>
                <a:latin typeface="Courier New" pitchFamily="49" charset="0"/>
              </a:rPr>
              <a:t>32663024  326630240535      18.95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endParaRPr lang="en-US" b="1" dirty="0" smtClean="0">
              <a:latin typeface="Courier New" pitchFamily="49" charset="0"/>
            </a:endParaRP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RXRECIDX is the </a:t>
            </a:r>
            <a:r>
              <a:rPr lang="en-US" i="1" dirty="0" smtClean="0"/>
              <a:t>acquisition-level</a:t>
            </a:r>
            <a:r>
              <a:rPr lang="en-US" dirty="0" smtClean="0"/>
              <a:t> identifier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Note: on other MEPS event files, LINKIDX is called EVNTIDX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18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</a:t>
            </a:r>
          </a:p>
        </p:txBody>
      </p:sp>
      <p:pic>
        <p:nvPicPr>
          <p:cNvPr id="93186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7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3188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Summing RX Acquisitions to the event level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dirty="0" smtClean="0"/>
              <a:t>	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sz="2800" dirty="0" smtClean="0"/>
              <a:t>	</a:t>
            </a:r>
            <a:r>
              <a:rPr lang="en-US" b="1" dirty="0" smtClean="0">
                <a:latin typeface="Courier New" pitchFamily="49" charset="0"/>
              </a:rPr>
              <a:t>data </a:t>
            </a:r>
            <a:r>
              <a:rPr lang="en-US" b="1" dirty="0" err="1" smtClean="0">
                <a:latin typeface="Courier New" pitchFamily="49" charset="0"/>
              </a:rPr>
              <a:t>rx_evnt</a:t>
            </a:r>
            <a:r>
              <a:rPr lang="en-US" b="1" dirty="0" smtClean="0">
                <a:latin typeface="Courier New" pitchFamily="49" charset="0"/>
              </a:rPr>
              <a:t>;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>
                <a:latin typeface="Courier New" pitchFamily="49" charset="0"/>
              </a:rPr>
              <a:t>		set h110a;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>
                <a:latin typeface="Courier New" pitchFamily="49" charset="0"/>
              </a:rPr>
              <a:t>		by </a:t>
            </a:r>
            <a:r>
              <a:rPr lang="en-US" b="1" dirty="0" err="1" smtClean="0">
                <a:latin typeface="Courier New" pitchFamily="49" charset="0"/>
              </a:rPr>
              <a:t>linkidx</a:t>
            </a:r>
            <a:r>
              <a:rPr lang="en-US" b="1" dirty="0" smtClean="0">
                <a:latin typeface="Courier New" pitchFamily="49" charset="0"/>
              </a:rPr>
              <a:t>;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>
                <a:latin typeface="Courier New" pitchFamily="49" charset="0"/>
              </a:rPr>
              <a:t>		if </a:t>
            </a:r>
            <a:r>
              <a:rPr lang="en-US" b="1" dirty="0" err="1" smtClean="0">
                <a:latin typeface="Courier New" pitchFamily="49" charset="0"/>
              </a:rPr>
              <a:t>first.linkidx</a:t>
            </a:r>
            <a:r>
              <a:rPr lang="en-US" b="1" dirty="0" smtClean="0">
                <a:latin typeface="Courier New" pitchFamily="49" charset="0"/>
              </a:rPr>
              <a:t> 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>
                <a:latin typeface="Courier New" pitchFamily="49" charset="0"/>
              </a:rPr>
              <a:t>			then </a:t>
            </a:r>
            <a:r>
              <a:rPr lang="en-US" b="1" dirty="0" err="1" smtClean="0">
                <a:latin typeface="Courier New" pitchFamily="49" charset="0"/>
              </a:rPr>
              <a:t>rxtotevt</a:t>
            </a:r>
            <a:r>
              <a:rPr lang="en-US" b="1" dirty="0" smtClean="0">
                <a:latin typeface="Courier New" pitchFamily="49" charset="0"/>
              </a:rPr>
              <a:t> = 0;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>
                <a:latin typeface="Courier New" pitchFamily="49" charset="0"/>
              </a:rPr>
              <a:t>		rxtotevt+rxtot06;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>
                <a:latin typeface="Courier New" pitchFamily="49" charset="0"/>
              </a:rPr>
              <a:t>		if </a:t>
            </a:r>
            <a:r>
              <a:rPr lang="en-US" b="1" dirty="0" err="1" smtClean="0">
                <a:latin typeface="Courier New" pitchFamily="49" charset="0"/>
              </a:rPr>
              <a:t>last.linkidx</a:t>
            </a:r>
            <a:r>
              <a:rPr lang="en-US" b="1" dirty="0" smtClean="0">
                <a:latin typeface="Courier New" pitchFamily="49" charset="0"/>
              </a:rPr>
              <a:t> then output;</a:t>
            </a:r>
          </a:p>
          <a:p>
            <a:pPr fontAlgn="auto">
              <a:spcAft>
                <a:spcPts val="0"/>
              </a:spcAft>
              <a:buFont typeface="Wingdings" pitchFamily="2" charset="2"/>
              <a:buNone/>
              <a:defRPr/>
            </a:pPr>
            <a:r>
              <a:rPr lang="en-US" b="1" dirty="0" smtClean="0">
                <a:latin typeface="Courier New" pitchFamily="49" charset="0"/>
              </a:rPr>
              <a:t>	run;</a:t>
            </a:r>
            <a:endParaRPr lang="en-US" b="1" dirty="0" smtClean="0"/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Overview</a:t>
            </a:r>
          </a:p>
        </p:txBody>
      </p:sp>
      <p:pic>
        <p:nvPicPr>
          <p:cNvPr id="21506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7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8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9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General Characteristics</a:t>
            </a:r>
          </a:p>
          <a:p>
            <a:pPr lvl="1"/>
            <a:r>
              <a:rPr lang="en-US" smtClean="0"/>
              <a:t>Annual household survey since 1996</a:t>
            </a:r>
          </a:p>
          <a:p>
            <a:pPr lvl="1"/>
            <a:r>
              <a:rPr lang="en-US" smtClean="0"/>
              <a:t>Provides nationally representative estimates of healthcare cost and use for the civilian, non-institutionalized population</a:t>
            </a:r>
          </a:p>
          <a:p>
            <a:pPr lvl="1"/>
            <a:r>
              <a:rPr lang="en-US" smtClean="0"/>
              <a:t>Annual public-use files</a:t>
            </a:r>
          </a:p>
          <a:p>
            <a:pPr lvl="1"/>
            <a:r>
              <a:rPr lang="en-US" smtClean="0"/>
              <a:t>Data released in ASCII and SAS transport format with SAS program code examples</a:t>
            </a:r>
          </a:p>
          <a:p>
            <a:pPr lvl="1"/>
            <a:endParaRPr lang="en-US" smtClean="0"/>
          </a:p>
          <a:p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23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</a:p>
        </p:txBody>
      </p:sp>
      <p:pic>
        <p:nvPicPr>
          <p:cNvPr id="95234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5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5236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 rtlCol="0">
            <a:normAutofit fontScale="92500"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Lots of possibilities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Full year consolidated (person-level) file has 1800+ variables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Link to medical conditions file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Beware duplicating expenditures for events linked to more than one condition!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Annual release of public-use data files for the last 15 years (data years 1996-2010)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Pool data files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Read documentation for H036: pooled linkage data estimation file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Summary</a:t>
            </a:r>
          </a:p>
        </p:txBody>
      </p:sp>
      <p:pic>
        <p:nvPicPr>
          <p:cNvPr id="97282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3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7284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7285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mtClean="0"/>
              <a:t>Read the documentation</a:t>
            </a:r>
          </a:p>
          <a:p>
            <a:pPr lvl="1"/>
            <a:r>
              <a:rPr lang="en-US" smtClean="0"/>
              <a:t>Variable values are not always what they seem</a:t>
            </a:r>
          </a:p>
          <a:p>
            <a:pPr lvl="2"/>
            <a:r>
              <a:rPr lang="en-US" smtClean="0"/>
              <a:t>When does 85 NE 85?</a:t>
            </a:r>
          </a:p>
          <a:p>
            <a:pPr lvl="1"/>
            <a:r>
              <a:rPr lang="en-US" smtClean="0"/>
              <a:t>Year to year changes in methodology and variable value meaning</a:t>
            </a:r>
          </a:p>
          <a:p>
            <a:pPr lvl="2"/>
            <a:r>
              <a:rPr lang="en-US" smtClean="0"/>
              <a:t>RACEX (numeric) variable</a:t>
            </a:r>
          </a:p>
          <a:p>
            <a:pPr lvl="3"/>
            <a:r>
              <a:rPr lang="en-US" smtClean="0"/>
              <a:t>[1996-2001] 1 = American Indian</a:t>
            </a:r>
          </a:p>
          <a:p>
            <a:pPr lvl="3"/>
            <a:r>
              <a:rPr lang="en-US" smtClean="0"/>
              <a:t>[2002-2010] 1 = White, no other race reported</a:t>
            </a:r>
          </a:p>
          <a:p>
            <a:pPr lvl="1"/>
            <a:r>
              <a:rPr lang="en-US" smtClean="0"/>
              <a:t>Specific properties of prescribed medicines vars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32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Contact Info</a:t>
            </a:r>
          </a:p>
        </p:txBody>
      </p:sp>
      <p:pic>
        <p:nvPicPr>
          <p:cNvPr id="99330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1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9332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9333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Arial" charset="0"/>
              <a:buNone/>
            </a:pPr>
            <a:r>
              <a:rPr lang="en-US" sz="3600" smtClean="0"/>
              <a:t>Paul Gorrell</a:t>
            </a:r>
          </a:p>
          <a:p>
            <a:pPr>
              <a:buFont typeface="Arial" charset="0"/>
              <a:buNone/>
            </a:pPr>
            <a:r>
              <a:rPr lang="en-US" smtClean="0"/>
              <a:t>IMPAQ International  LLC</a:t>
            </a:r>
          </a:p>
          <a:p>
            <a:pPr>
              <a:buFont typeface="Arial" charset="0"/>
              <a:buNone/>
            </a:pPr>
            <a:r>
              <a:rPr lang="en-US" smtClean="0"/>
              <a:t>10420 Little Patuxent Parkway</a:t>
            </a:r>
          </a:p>
          <a:p>
            <a:pPr>
              <a:buFont typeface="Arial" charset="0"/>
              <a:buNone/>
            </a:pPr>
            <a:r>
              <a:rPr lang="en-US" smtClean="0"/>
              <a:t>Columbia, MD 21244</a:t>
            </a:r>
          </a:p>
          <a:p>
            <a:pPr>
              <a:buFont typeface="Arial" charset="0"/>
              <a:buNone/>
            </a:pPr>
            <a:endParaRPr lang="en-US" smtClean="0"/>
          </a:p>
          <a:p>
            <a:pPr>
              <a:buFont typeface="Arial" charset="0"/>
              <a:buNone/>
            </a:pPr>
            <a:r>
              <a:rPr lang="en-US" smtClean="0">
                <a:hlinkClick r:id="rId6"/>
              </a:rPr>
              <a:t>pgorrell@impaqint.com</a:t>
            </a:r>
            <a:r>
              <a:rPr lang="en-US" smtClean="0"/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3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Overview</a:t>
            </a:r>
          </a:p>
        </p:txBody>
      </p:sp>
      <p:pic>
        <p:nvPicPr>
          <p:cNvPr id="23554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5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6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378825" cy="452596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Annual Public Use Files (PUFs)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Full-Year Consolidated Data file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>
                <a:solidFill>
                  <a:srgbClr val="FF0000"/>
                </a:solidFill>
              </a:rPr>
              <a:t>Person-level</a:t>
            </a:r>
            <a:r>
              <a:rPr lang="en-US" dirty="0" smtClean="0"/>
              <a:t> data (e.g. demographics, insurance coverage)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Medical Conditions file		</a:t>
            </a:r>
            <a:r>
              <a:rPr lang="en-US" sz="2200" dirty="0" smtClean="0">
                <a:solidFill>
                  <a:srgbClr val="FF0000"/>
                </a:solidFill>
              </a:rPr>
              <a:t>[person-condition level]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Medical Event files (partial list)	</a:t>
            </a:r>
            <a:r>
              <a:rPr lang="en-US" sz="2200" dirty="0" smtClean="0">
                <a:solidFill>
                  <a:srgbClr val="FF0000"/>
                </a:solidFill>
              </a:rPr>
              <a:t>[person-event level]</a:t>
            </a:r>
            <a:endParaRPr lang="en-US" sz="2200" dirty="0" smtClean="0"/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Prescribed medicines		</a:t>
            </a:r>
            <a:r>
              <a:rPr lang="en-US" sz="2000" i="1" dirty="0" smtClean="0">
                <a:solidFill>
                  <a:srgbClr val="FF0000"/>
                </a:solidFill>
              </a:rPr>
              <a:t>[person-acquisition level]</a:t>
            </a:r>
            <a:endParaRPr lang="en-US" i="1" dirty="0" smtClean="0">
              <a:solidFill>
                <a:srgbClr val="FF0000"/>
              </a:solidFill>
            </a:endParaRP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Office-based medical provider visits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Emergency room visits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Hospital inpatient stays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Prescribed Medicines File</a:t>
            </a:r>
          </a:p>
        </p:txBody>
      </p:sp>
      <p:pic>
        <p:nvPicPr>
          <p:cNvPr id="25602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3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4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5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378825" cy="4525963"/>
          </a:xfrm>
        </p:spPr>
        <p:txBody>
          <a:bodyPr/>
          <a:lstStyle/>
          <a:p>
            <a:r>
              <a:rPr lang="en-US" smtClean="0"/>
              <a:t>2009 File</a:t>
            </a:r>
          </a:p>
          <a:p>
            <a:pPr lvl="1"/>
            <a:r>
              <a:rPr lang="en-US" smtClean="0"/>
              <a:t>333,629 prescribed medicines records</a:t>
            </a:r>
          </a:p>
          <a:p>
            <a:pPr lvl="2"/>
            <a:r>
              <a:rPr lang="en-US" smtClean="0"/>
              <a:t>326,725 associated with persons with positive weight</a:t>
            </a:r>
          </a:p>
          <a:p>
            <a:pPr lvl="1"/>
            <a:r>
              <a:rPr lang="en-US" smtClean="0"/>
              <a:t>Each record represents one reported prescribed medicine purchased in 2009</a:t>
            </a:r>
          </a:p>
          <a:p>
            <a:pPr lvl="2"/>
            <a:r>
              <a:rPr lang="en-US" smtClean="0"/>
              <a:t>Refills are separate records</a:t>
            </a:r>
          </a:p>
          <a:p>
            <a:pPr lvl="1"/>
            <a:r>
              <a:rPr lang="en-US" smtClean="0"/>
              <a:t>Persons with no reported purchases are not included on file</a:t>
            </a:r>
          </a:p>
          <a:p>
            <a:pPr lvl="2"/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Prescribed Medicines File</a:t>
            </a:r>
          </a:p>
        </p:txBody>
      </p:sp>
      <p:pic>
        <p:nvPicPr>
          <p:cNvPr id="27650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1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7652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378825" cy="4525963"/>
          </a:xfrm>
        </p:spPr>
        <p:txBody>
          <a:bodyPr rtlCol="0">
            <a:normAutofit lnSpcReduction="1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Prescribed medicine variables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RXNAME (medicine name)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RXNDC (national drug code)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RXQUANTITY, RXFORM, RXFRMUNIT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PHARTP1-PHARTP8 (pharmacy type)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err="1" smtClean="0"/>
              <a:t>RXICD</a:t>
            </a:r>
            <a:r>
              <a:rPr lang="en-US" i="1" dirty="0" err="1" smtClean="0"/>
              <a:t>n</a:t>
            </a:r>
            <a:r>
              <a:rPr lang="en-US" dirty="0" err="1" smtClean="0"/>
              <a:t>X</a:t>
            </a:r>
            <a:r>
              <a:rPr lang="en-US" dirty="0" smtClean="0"/>
              <a:t>, </a:t>
            </a:r>
            <a:r>
              <a:rPr lang="en-US" dirty="0" err="1" smtClean="0"/>
              <a:t>RXCCC</a:t>
            </a:r>
            <a:r>
              <a:rPr lang="en-US" i="1" dirty="0" err="1" smtClean="0"/>
              <a:t>n</a:t>
            </a:r>
            <a:r>
              <a:rPr lang="en-US" dirty="0" err="1" smtClean="0"/>
              <a:t>X</a:t>
            </a:r>
            <a:r>
              <a:rPr lang="en-US" dirty="0" smtClean="0"/>
              <a:t> 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Condition info: ICD-9 and clinical classification code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r>
              <a:rPr lang="en-US" dirty="0" smtClean="0"/>
              <a:t>RX</a:t>
            </a:r>
            <a:r>
              <a:rPr lang="en-US" dirty="0" smtClean="0">
                <a:solidFill>
                  <a:srgbClr val="FF0000"/>
                </a:solidFill>
              </a:rPr>
              <a:t>XP</a:t>
            </a:r>
            <a:r>
              <a:rPr lang="en-US" dirty="0" smtClean="0"/>
              <a:t>09X, RX</a:t>
            </a:r>
            <a:r>
              <a:rPr lang="en-US" dirty="0" smtClean="0">
                <a:solidFill>
                  <a:srgbClr val="FF0000"/>
                </a:solidFill>
              </a:rPr>
              <a:t>MD</a:t>
            </a:r>
            <a:r>
              <a:rPr lang="en-US" dirty="0" smtClean="0"/>
              <a:t>09X, RX</a:t>
            </a:r>
            <a:r>
              <a:rPr lang="en-US" dirty="0" smtClean="0">
                <a:solidFill>
                  <a:srgbClr val="FF0000"/>
                </a:solidFill>
              </a:rPr>
              <a:t>MR</a:t>
            </a:r>
            <a:r>
              <a:rPr lang="en-US" dirty="0" smtClean="0"/>
              <a:t>09X,  RX</a:t>
            </a:r>
            <a:r>
              <a:rPr lang="en-US" dirty="0" smtClean="0">
                <a:solidFill>
                  <a:srgbClr val="FF0000"/>
                </a:solidFill>
              </a:rPr>
              <a:t>SF</a:t>
            </a:r>
            <a:r>
              <a:rPr lang="en-US" dirty="0" smtClean="0"/>
              <a:t>09X, etc.</a:t>
            </a:r>
          </a:p>
          <a:p>
            <a:pPr lvl="2"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en-US" dirty="0" smtClean="0"/>
              <a:t>Expenditure variables </a:t>
            </a:r>
          </a:p>
          <a:p>
            <a:pPr lvl="1" fontAlgn="auto">
              <a:spcAft>
                <a:spcPts val="0"/>
              </a:spcAft>
              <a:buFont typeface="Arial" pitchFamily="34" charset="0"/>
              <a:buChar char="–"/>
              <a:defRPr/>
            </a:pP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Prescribed Medicines File</a:t>
            </a:r>
          </a:p>
        </p:txBody>
      </p:sp>
      <p:pic>
        <p:nvPicPr>
          <p:cNvPr id="29698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699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0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701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378825" cy="4525963"/>
          </a:xfrm>
        </p:spPr>
        <p:txBody>
          <a:bodyPr/>
          <a:lstStyle/>
          <a:p>
            <a:r>
              <a:rPr lang="en-US" smtClean="0"/>
              <a:t>Multum Lexicon Variables</a:t>
            </a:r>
          </a:p>
          <a:p>
            <a:pPr lvl="1"/>
            <a:r>
              <a:rPr lang="en-US" smtClean="0"/>
              <a:t>TCn</a:t>
            </a:r>
          </a:p>
          <a:p>
            <a:pPr lvl="2"/>
            <a:r>
              <a:rPr lang="en-US" smtClean="0"/>
              <a:t>Therapeutic classification</a:t>
            </a:r>
          </a:p>
          <a:p>
            <a:pPr lvl="2"/>
            <a:r>
              <a:rPr lang="en-US" smtClean="0"/>
              <a:t>Up to three categories possible</a:t>
            </a:r>
          </a:p>
          <a:p>
            <a:pPr lvl="1"/>
            <a:r>
              <a:rPr lang="en-US" smtClean="0"/>
              <a:t>TCnSn</a:t>
            </a:r>
          </a:p>
          <a:p>
            <a:pPr lvl="2"/>
            <a:r>
              <a:rPr lang="en-US" smtClean="0"/>
              <a:t>Therapeutic sub-classification</a:t>
            </a:r>
          </a:p>
          <a:p>
            <a:pPr lvl="1"/>
            <a:r>
              <a:rPr lang="en-US" smtClean="0"/>
              <a:t>TCnSn_n</a:t>
            </a:r>
          </a:p>
          <a:p>
            <a:pPr lvl="2"/>
            <a:r>
              <a:rPr lang="en-US" smtClean="0"/>
              <a:t>Therapeutic sub sub-classification</a:t>
            </a:r>
          </a:p>
          <a:p>
            <a:pPr lvl="1"/>
            <a:r>
              <a:rPr lang="en-US" smtClean="0"/>
              <a:t>PREGCAT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5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MEPS Prescribed Medicines File</a:t>
            </a:r>
          </a:p>
        </p:txBody>
      </p:sp>
      <p:pic>
        <p:nvPicPr>
          <p:cNvPr id="31746" name="Picture 9" descr="HORZbarsB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6646863"/>
            <a:ext cx="9144000" cy="2111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7" name="Picture 10" descr="HORZbarsT.ai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0" y="0"/>
            <a:ext cx="9144000" cy="26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48" name="Picture 11" descr="LOGOimage.jpg"/>
          <p:cNvPicPr>
            <a:picLocks noChangeAspect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7556500" y="6126163"/>
            <a:ext cx="1409700" cy="417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9" name="Content Placeholder 6"/>
          <p:cNvSpPr>
            <a:spLocks noGrp="1"/>
          </p:cNvSpPr>
          <p:nvPr>
            <p:ph idx="1"/>
          </p:nvPr>
        </p:nvSpPr>
        <p:spPr>
          <a:xfrm>
            <a:off x="457200" y="1600200"/>
            <a:ext cx="8378825" cy="4525963"/>
          </a:xfrm>
        </p:spPr>
        <p:txBody>
          <a:bodyPr/>
          <a:lstStyle/>
          <a:p>
            <a:r>
              <a:rPr lang="en-US" smtClean="0"/>
              <a:t>TC1	Therapeutic Class Examples</a:t>
            </a:r>
          </a:p>
          <a:p>
            <a:pPr>
              <a:buFont typeface="Arial" charset="0"/>
              <a:buNone/>
            </a:pPr>
            <a:endParaRPr lang="en-US" smtClean="0"/>
          </a:p>
          <a:p>
            <a:pPr lvl="1"/>
            <a:r>
              <a:rPr lang="en-US" smtClean="0"/>
              <a:t>40 	[CARDIOVASCULAR AGENTS]</a:t>
            </a:r>
          </a:p>
          <a:p>
            <a:pPr lvl="1"/>
            <a:r>
              <a:rPr lang="en-US" smtClean="0"/>
              <a:t>81 	[COAGULATION MODIFIERS]</a:t>
            </a:r>
          </a:p>
          <a:p>
            <a:pPr lvl="1"/>
            <a:r>
              <a:rPr lang="en-US" smtClean="0"/>
              <a:t>122	[RESPIRATORY AGENTS]</a:t>
            </a:r>
          </a:p>
          <a:p>
            <a:pPr lvl="1"/>
            <a:r>
              <a:rPr lang="en-US" smtClean="0"/>
              <a:t>242	[PSYCHOTHERAPEUTIC AGENTS]</a:t>
            </a:r>
          </a:p>
          <a:p>
            <a:pPr lvl="1"/>
            <a:r>
              <a:rPr lang="en-US" smtClean="0"/>
              <a:t>254	[IMMUNOLOGIC AGENTS]</a:t>
            </a:r>
          </a:p>
          <a:p>
            <a:pPr lvl="1"/>
            <a:r>
              <a:rPr lang="en-US" smtClean="0"/>
              <a:t>358	[METABOLIC AGENTS]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2057</TotalTime>
  <Words>970</Words>
  <Application>Microsoft Office PowerPoint</Application>
  <PresentationFormat>On-screen Show (4:3)</PresentationFormat>
  <Paragraphs>306</Paragraphs>
  <Slides>42</Slides>
  <Notes>42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Design Template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7" baseType="lpstr">
      <vt:lpstr>Calibri</vt:lpstr>
      <vt:lpstr>Arial</vt:lpstr>
      <vt:lpstr>Courier New</vt:lpstr>
      <vt:lpstr>Wingdings</vt:lpstr>
      <vt:lpstr>Office Theme</vt:lpstr>
      <vt:lpstr>Using SAS® to Generate Estimates of U.S. Prescription Drug Cost and Use</vt:lpstr>
      <vt:lpstr>Overview</vt:lpstr>
      <vt:lpstr>Overview</vt:lpstr>
      <vt:lpstr>MEPS Overview</vt:lpstr>
      <vt:lpstr>MEPS Overview</vt:lpstr>
      <vt:lpstr>MEPS Prescribed Medicines File</vt:lpstr>
      <vt:lpstr>MEPS Prescribed Medicines File</vt:lpstr>
      <vt:lpstr>MEPS Prescribed Medicines File</vt:lpstr>
      <vt:lpstr>MEPS Prescribed Medicines File</vt:lpstr>
      <vt:lpstr>MEPS Prescribed Medicines File</vt:lpstr>
      <vt:lpstr>MEPS Prescribed Medicines File</vt:lpstr>
      <vt:lpstr>MEPS Prescribed Medicines File</vt:lpstr>
      <vt:lpstr>MEPS Stat Brief #386</vt:lpstr>
      <vt:lpstr>MEPS Stat Brief #386</vt:lpstr>
      <vt:lpstr>MEPS Prescribed Medicines File</vt:lpstr>
      <vt:lpstr>MEPS Prescribed Medicines File</vt:lpstr>
      <vt:lpstr>MEPS Prescribed Medicines File</vt:lpstr>
      <vt:lpstr>MEPS Prescribed Medicines File</vt:lpstr>
      <vt:lpstr>MEPS Stat Brief #386</vt:lpstr>
      <vt:lpstr>MEPS Stat Brief #386</vt:lpstr>
      <vt:lpstr>MEPS Prescribed Medicines File</vt:lpstr>
      <vt:lpstr>MEPS Prescribed Medicines File</vt:lpstr>
      <vt:lpstr>MEPS Stat Brief #386</vt:lpstr>
      <vt:lpstr>MEPS Stat Brief #386</vt:lpstr>
      <vt:lpstr>MEPS Stat Brief #386</vt:lpstr>
      <vt:lpstr>MEPS Prescribed Medicines File</vt:lpstr>
      <vt:lpstr>MEPS Stat Brief #386</vt:lpstr>
      <vt:lpstr>MEPS Stat Brief #386</vt:lpstr>
      <vt:lpstr>MEPS Prescribed Medicines File</vt:lpstr>
      <vt:lpstr>MEPS Stat Brief #386</vt:lpstr>
      <vt:lpstr>MEPS Stat Brief #386</vt:lpstr>
      <vt:lpstr>MEPS Prescribed Medicines File</vt:lpstr>
      <vt:lpstr>MEPS Stat Brief #386</vt:lpstr>
      <vt:lpstr>MEPS Stat Bried #240</vt:lpstr>
      <vt:lpstr>MEPS Stat Brief #240</vt:lpstr>
      <vt:lpstr>MEPS Stat Brief #240</vt:lpstr>
      <vt:lpstr>MEPS Stat Brief #240</vt:lpstr>
      <vt:lpstr>MEPS Prescribed Medicines File</vt:lpstr>
      <vt:lpstr>MEPS</vt:lpstr>
      <vt:lpstr>Summary</vt:lpstr>
      <vt:lpstr>Summary</vt:lpstr>
      <vt:lpstr>Contact Info</vt:lpstr>
    </vt:vector>
  </TitlesOfParts>
  <Company>Filar Design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sweisfeld</dc:creator>
  <cp:lastModifiedBy>bnevil01</cp:lastModifiedBy>
  <cp:revision>227</cp:revision>
  <cp:lastPrinted>2012-09-16T13:46:53Z</cp:lastPrinted>
  <dcterms:created xsi:type="dcterms:W3CDTF">2010-02-23T21:07:12Z</dcterms:created>
  <dcterms:modified xsi:type="dcterms:W3CDTF">2012-10-03T19:20:40Z</dcterms:modified>
</cp:coreProperties>
</file>