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86" r:id="rId19"/>
    <p:sldId id="272" r:id="rId20"/>
    <p:sldId id="273" r:id="rId21"/>
    <p:sldId id="274" r:id="rId22"/>
    <p:sldId id="276" r:id="rId23"/>
    <p:sldId id="277" r:id="rId24"/>
    <p:sldId id="275" r:id="rId25"/>
    <p:sldId id="278" r:id="rId26"/>
    <p:sldId id="279" r:id="rId27"/>
    <p:sldId id="280" r:id="rId28"/>
    <p:sldId id="287" r:id="rId29"/>
    <p:sldId id="281" r:id="rId30"/>
    <p:sldId id="283" r:id="rId31"/>
    <p:sldId id="284" r:id="rId32"/>
    <p:sldId id="285" r:id="rId3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5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8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60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75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7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37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985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87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4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60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11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B0AB0-A92C-4505-A260-013ECE41496D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3EC15-EA0B-4372-8302-8442BC033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1"/>
            <a:ext cx="7772400" cy="1752599"/>
          </a:xfrm>
        </p:spPr>
        <p:txBody>
          <a:bodyPr/>
          <a:lstStyle/>
          <a:p>
            <a:r>
              <a:rPr lang="en-US" dirty="0" smtClean="0"/>
              <a:t>SAS Community Questions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Robert Virgile</a:t>
            </a:r>
          </a:p>
          <a:p>
            <a:r>
              <a:rPr lang="en-US" sz="2800" b="1" dirty="0" smtClean="0"/>
              <a:t>Independent SAS Trainer and Consultant</a:t>
            </a:r>
          </a:p>
          <a:p>
            <a:r>
              <a:rPr lang="en-US" sz="2800" b="1" dirty="0" smtClean="0"/>
              <a:t>rvirgile@verizon.net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6776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3886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ata want;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total = 0;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do until (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set have;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by state;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total + pop;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end;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* Total is now the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sum of all POP 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values for the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current STATE;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32867" y="1110734"/>
            <a:ext cx="38100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 until (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set have;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by state;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pct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pop / total;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output;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* The second DO loop 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re-reads the same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observations that the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first loop just read;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38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Is this a variation on the theme?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dirty="0" smtClean="0"/>
              <a:t>Data is sorted by STATE QUARTER, for 12 quarters per STATE.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US" dirty="0" smtClean="0"/>
              <a:t> Some AMOUNT values are missing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US" dirty="0" smtClean="0"/>
              <a:t>Fill in missing AMOUNTs by copying the </a:t>
            </a:r>
            <a:r>
              <a:rPr lang="en-US" u="sng" dirty="0" smtClean="0"/>
              <a:t>next</a:t>
            </a:r>
            <a:r>
              <a:rPr lang="en-US" dirty="0" smtClean="0"/>
              <a:t> value from the same STATE.</a:t>
            </a:r>
          </a:p>
        </p:txBody>
      </p:sp>
    </p:spTree>
    <p:extLst>
      <p:ext uri="{BB962C8B-B14F-4D97-AF65-F5344CB8AC3E}">
        <p14:creationId xmlns:p14="http://schemas.microsoft.com/office/powerpoint/2010/main" val="9859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sample data for one STATE: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 smtClean="0"/>
              <a:t>   State		Quarter		Amount	</a:t>
            </a: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sz="2800" dirty="0" smtClean="0"/>
              <a:t>      MA		         1			      1.111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MA		         2			      2.222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MA	                     3		      3.333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                              …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MA                             12		     12.121</a:t>
            </a:r>
          </a:p>
        </p:txBody>
      </p:sp>
    </p:spTree>
    <p:extLst>
      <p:ext uri="{BB962C8B-B14F-4D97-AF65-F5344CB8AC3E}">
        <p14:creationId xmlns:p14="http://schemas.microsoft.com/office/powerpoint/2010/main" val="353440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In its current form, the data are difficult to work with.  Transposed data would be much easier: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u="sng" dirty="0" smtClean="0"/>
              <a:t>   State   Q1      Q2      Q3  …  Q12	</a:t>
            </a: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sz="2800" dirty="0" smtClean="0"/>
              <a:t>      MA   1.111  2.222  3.333      12.121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Then arrays would make the problem relatively </a:t>
            </a:r>
            <a:r>
              <a:rPr lang="en-US" dirty="0"/>
              <a:t>easy</a:t>
            </a:r>
            <a:r>
              <a:rPr lang="en-US" dirty="0" smtClean="0"/>
              <a:t>.  </a:t>
            </a:r>
            <a:r>
              <a:rPr lang="en-US" dirty="0"/>
              <a:t>PROC TRANSPOSE will transpose data, as will a DATA step.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697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If we had data in the “easier” form: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rray q {12} q1-q12;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to 11;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if q{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= . then q{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= q{i+1};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  <a:p>
            <a:pPr marL="0" indent="0">
              <a:buNone/>
            </a:pPr>
            <a:endParaRPr lang="en-US" sz="1700" dirty="0"/>
          </a:p>
          <a:p>
            <a:pPr marL="0" indent="0">
              <a:buNone/>
            </a:pPr>
            <a:r>
              <a:rPr lang="en-US" dirty="0" smtClean="0"/>
              <a:t>Then transpose back again.</a:t>
            </a:r>
          </a:p>
        </p:txBody>
      </p:sp>
    </p:spTree>
    <p:extLst>
      <p:ext uri="{BB962C8B-B14F-4D97-AF65-F5344CB8AC3E}">
        <p14:creationId xmlns:p14="http://schemas.microsoft.com/office/powerpoint/2010/main" val="33072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But why perform a multistep process?  A single DATA step can: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dirty="0" smtClean="0"/>
              <a:t>Transpose the data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US" dirty="0" smtClean="0"/>
              <a:t>Make the calculations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US" dirty="0" smtClean="0"/>
              <a:t>Transpose the data back 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08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5791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ata want;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array q {12};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do until (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set have;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by state;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q{quarter} = amount;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* Calculations go here,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no changes to the logic.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Next, “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untranspose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”;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6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5791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do quarter=1 to 12;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amount = q{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output;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drop q1-q12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27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2514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Better yet, retrieve the “next” observation’s AMOUNT directly.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29000" y="1261912"/>
            <a:ext cx="5105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want;</a:t>
            </a:r>
          </a:p>
          <a:p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 have (keep=amount</a:t>
            </a:r>
          </a:p>
          <a:p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rename=(amount=next)</a:t>
            </a:r>
          </a:p>
          <a:p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firstobs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=2)</a:t>
            </a:r>
          </a:p>
          <a:p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have (keep=amount</a:t>
            </a:r>
          </a:p>
          <a:p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rename=(amount=next));</a:t>
            </a:r>
          </a:p>
          <a:p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 have;</a:t>
            </a:r>
          </a:p>
          <a:p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 state;</a:t>
            </a:r>
          </a:p>
          <a:p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=0 and </a:t>
            </a:r>
          </a:p>
          <a:p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amount=. then amount=next;</a:t>
            </a:r>
          </a:p>
          <a:p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rop next;</a:t>
            </a:r>
          </a:p>
          <a:p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7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An interesting question:  Does SAS have a function equivalent to the “odd” function in Excel?  </a:t>
            </a:r>
          </a:p>
          <a:p>
            <a:pPr marL="0" indent="0">
              <a:buNone/>
            </a:pPr>
            <a:endParaRPr lang="en-US" sz="1300" dirty="0" smtClean="0"/>
          </a:p>
          <a:p>
            <a:pPr marL="0" indent="0">
              <a:buNone/>
            </a:pPr>
            <a:r>
              <a:rPr lang="en-US" dirty="0" smtClean="0"/>
              <a:t>Naturally, several answers appeared before anyone figured out what the “odd” function is.</a:t>
            </a:r>
          </a:p>
          <a:p>
            <a:pPr marL="0" indent="0">
              <a:buNone/>
            </a:pPr>
            <a:endParaRPr lang="en-US" sz="1300" dirty="0" smtClean="0"/>
          </a:p>
          <a:p>
            <a:pPr marL="0" indent="0">
              <a:buNone/>
            </a:pPr>
            <a:r>
              <a:rPr lang="en-US" dirty="0" smtClean="0"/>
              <a:t>Odd integers remain unchanged.  Other positive numbers convert to the next highest odd integer.  Other negative numbers convert to the next lowest odd integer.</a:t>
            </a:r>
          </a:p>
        </p:txBody>
      </p:sp>
    </p:spTree>
    <p:extLst>
      <p:ext uri="{BB962C8B-B14F-4D97-AF65-F5344CB8AC3E}">
        <p14:creationId xmlns:p14="http://schemas.microsoft.com/office/powerpoint/2010/main" val="104193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Anyone can ask a question …</a:t>
            </a:r>
          </a:p>
          <a:p>
            <a:pPr marL="0" indent="0">
              <a:buNone/>
            </a:pPr>
            <a:r>
              <a:rPr lang="en-US" dirty="0" smtClean="0"/>
              <a:t>Anyone can answer a question …</a:t>
            </a:r>
          </a:p>
          <a:p>
            <a:pPr marL="0" indent="0">
              <a:buNone/>
            </a:pPr>
            <a:r>
              <a:rPr lang="en-US" dirty="0" smtClean="0"/>
              <a:t>… as long as you have created a user id.</a:t>
            </a:r>
          </a:p>
          <a:p>
            <a:pPr marL="0" indent="0">
              <a:buNone/>
            </a:pPr>
            <a:r>
              <a:rPr lang="en-US" dirty="0" smtClean="0"/>
              <a:t>SAS skills vary dramatically, both for the askers and the responders.</a:t>
            </a:r>
          </a:p>
          <a:p>
            <a:pPr marL="0" indent="0">
              <a:buNone/>
            </a:pPr>
            <a:r>
              <a:rPr lang="en-US" dirty="0" smtClean="0"/>
              <a:t>If you would like to participate, you can start out at support.sas.com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Intended results: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 1   1.1  3   -3.1  -5   -2.9  -3</a:t>
            </a:r>
            <a:endParaRPr lang="en-US" sz="17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Cramming the solution into a single statement: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ifn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 x &gt;= 0, 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ceil(x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) + (mod(ceil(x),2)=0), 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floor(x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) - (mod(floor(x),2)=0));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49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3581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“Hot” and “cold” data must be grouped.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E.g., “hot” group = consecutive “hot” records plus all “warm” records that fall in between.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53000" y="1219200"/>
            <a:ext cx="2619115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	Status	Group</a:t>
            </a:r>
          </a:p>
          <a:p>
            <a:endParaRPr lang="en-US" sz="1000" dirty="0"/>
          </a:p>
          <a:p>
            <a:r>
              <a:rPr lang="en-US" dirty="0" smtClean="0"/>
              <a:t>1	Warm	Warm</a:t>
            </a:r>
            <a:endParaRPr lang="en-US" dirty="0"/>
          </a:p>
          <a:p>
            <a:r>
              <a:rPr lang="en-US" dirty="0"/>
              <a:t>2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3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4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5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dirty="0" smtClean="0"/>
              <a:t>Warm</a:t>
            </a:r>
            <a:endParaRPr lang="en-US" dirty="0"/>
          </a:p>
          <a:p>
            <a:r>
              <a:rPr lang="en-US" dirty="0" smtClean="0"/>
              <a:t>6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7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8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9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</a:p>
          <a:p>
            <a:r>
              <a:rPr lang="en-US" dirty="0" smtClean="0"/>
              <a:t>10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dirty="0" smtClean="0"/>
              <a:t>Warm</a:t>
            </a:r>
            <a:endParaRPr lang="en-US" dirty="0"/>
          </a:p>
          <a:p>
            <a:r>
              <a:rPr lang="en-US" dirty="0" smtClean="0"/>
              <a:t>11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12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13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dirty="0" smtClean="0"/>
              <a:t>Warm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64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38100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If only we had:</a:t>
            </a:r>
          </a:p>
          <a:p>
            <a:pPr marL="0" indent="0">
              <a:buNone/>
            </a:pPr>
            <a:endParaRPr lang="en-US" sz="800" dirty="0" smtClean="0"/>
          </a:p>
          <a:p>
            <a:pPr marL="0" indent="0">
              <a:buNone/>
            </a:pP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format;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value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mygroup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2-4=‘Cold’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6-9=‘Hot’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11-12=‘Cold’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other=‘Warm’;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g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roup = 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put(time,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mygroup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53000" y="1219200"/>
            <a:ext cx="2619115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	Status	Group</a:t>
            </a:r>
          </a:p>
          <a:p>
            <a:endParaRPr lang="en-US" sz="1000" dirty="0"/>
          </a:p>
          <a:p>
            <a:r>
              <a:rPr lang="en-US" dirty="0" smtClean="0"/>
              <a:t>1	Warm	Warm</a:t>
            </a:r>
            <a:endParaRPr lang="en-US" dirty="0"/>
          </a:p>
          <a:p>
            <a:r>
              <a:rPr lang="en-US" dirty="0"/>
              <a:t>2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3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4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5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dirty="0" smtClean="0"/>
              <a:t>Warm</a:t>
            </a:r>
            <a:endParaRPr lang="en-US" dirty="0"/>
          </a:p>
          <a:p>
            <a:r>
              <a:rPr lang="en-US" dirty="0" smtClean="0"/>
              <a:t>6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7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8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9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</a:p>
          <a:p>
            <a:r>
              <a:rPr lang="en-US" dirty="0" smtClean="0"/>
              <a:t>10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dirty="0" smtClean="0"/>
              <a:t>Warm</a:t>
            </a:r>
            <a:endParaRPr lang="en-US" dirty="0"/>
          </a:p>
          <a:p>
            <a:r>
              <a:rPr lang="en-US" dirty="0" smtClean="0"/>
              <a:t>11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12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13</a:t>
            </a:r>
            <a:r>
              <a:rPr lang="en-US" dirty="0"/>
              <a:t>	</a:t>
            </a:r>
            <a:r>
              <a:rPr lang="en-US" dirty="0" smtClean="0"/>
              <a:t>Warm</a:t>
            </a:r>
            <a:r>
              <a:rPr lang="en-US" dirty="0"/>
              <a:t>	</a:t>
            </a:r>
            <a:r>
              <a:rPr lang="en-US" dirty="0" smtClean="0"/>
              <a:t>Warm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10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3810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subset;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 have end=done;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where status ne ‘Warm’;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 status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notsorted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first.status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then start=time;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etain start;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last.status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nd=time;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utput;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done then do;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hlo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=‘O’;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label=‘Warm’;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output;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nd;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etain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fmtname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‘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mygroup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’;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format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cntlin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=subset;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un;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53000" y="1219200"/>
            <a:ext cx="2619115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	Status	Group</a:t>
            </a:r>
          </a:p>
          <a:p>
            <a:endParaRPr lang="en-US" sz="1000" dirty="0"/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	Warm	Warm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/>
              <a:t>2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Cold</a:t>
            </a:r>
          </a:p>
          <a:p>
            <a:r>
              <a:rPr lang="en-US" dirty="0" smtClean="0"/>
              <a:t>4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6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r>
              <a:rPr lang="en-US" dirty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8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9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Hot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11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/>
              <a:t>12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Cold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13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Warm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13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next program reads a .csv file: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ata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very_wide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infile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source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dsd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lrecl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=9000;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input var1-var999;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keep var52 var908;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cs typeface="Courier New" panose="02070309020205020404" pitchFamily="49" charset="0"/>
              </a:rPr>
              <a:t>How can we cut down on the processing when only two variables are needed?</a:t>
            </a:r>
          </a:p>
        </p:txBody>
      </p:sp>
    </p:spTree>
    <p:extLst>
      <p:ext uri="{BB962C8B-B14F-4D97-AF65-F5344CB8AC3E}">
        <p14:creationId xmlns:p14="http://schemas.microsoft.com/office/powerpoint/2010/main" val="92070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Certainly we can read 908 variables instead of 999 variables: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ata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very_wide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infile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source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dsd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lrecl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=9000;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input var1-var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908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keep var52 var908;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cs typeface="Courier New" panose="02070309020205020404" pitchFamily="49" charset="0"/>
              </a:rPr>
              <a:t>Can we cut this further?</a:t>
            </a:r>
          </a:p>
        </p:txBody>
      </p:sp>
    </p:spTree>
    <p:extLst>
      <p:ext uri="{BB962C8B-B14F-4D97-AF65-F5344CB8AC3E}">
        <p14:creationId xmlns:p14="http://schemas.microsoft.com/office/powerpoint/2010/main" val="30798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Untested, but reasonable: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ata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very_wide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infile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source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dsd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lrecl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=9000;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input @;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var52 = input(scan(_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infile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_, 52, ’,’ ,’MQ’), 8.);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var108=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input(scan(_infile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_,108,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’,’ ,’MQ’), 8.);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 smtClean="0">
                <a:cs typeface="Courier New" panose="02070309020205020404" pitchFamily="49" charset="0"/>
              </a:rPr>
              <a:t>M = Multiple consecutive commas are separate delimiters</a:t>
            </a:r>
          </a:p>
          <a:p>
            <a:pPr marL="0" indent="0">
              <a:buNone/>
            </a:pPr>
            <a:r>
              <a:rPr lang="en-US" sz="2400" dirty="0" smtClean="0">
                <a:cs typeface="Courier New" panose="02070309020205020404" pitchFamily="49" charset="0"/>
              </a:rPr>
              <a:t>Q = Ignore delimiters within Quoted strings in the input </a:t>
            </a:r>
          </a:p>
        </p:txBody>
      </p:sp>
    </p:spTree>
    <p:extLst>
      <p:ext uri="{BB962C8B-B14F-4D97-AF65-F5344CB8AC3E}">
        <p14:creationId xmlns:p14="http://schemas.microsoft.com/office/powerpoint/2010/main" val="59386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An interesting statistical request: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600" dirty="0" smtClean="0"/>
              <a:t>I need test data with normally-distributed, correlated variables.  Normally distributed is easy: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 normal;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do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to 1000;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var1 = 75 + 10*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rannor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(12345);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var2 = 34 + 12*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rannor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(54321);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output;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end;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run;</a:t>
            </a:r>
          </a:p>
          <a:p>
            <a:pPr marL="0" indent="0">
              <a:buNone/>
            </a:pP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89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Adding correlation is not that difficult (as long as these results are statistically acceptable) 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 normal;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do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to 1000;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var1 = 75 + 10*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rannor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(12345);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var2 = 34 + 12*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rannor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(54321);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var2 = var2 + (var1 – 75) / 10;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output;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end;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run;</a:t>
            </a:r>
          </a:p>
          <a:p>
            <a:pPr marL="0" indent="0">
              <a:buNone/>
            </a:pP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81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A final objective: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sz="2600" dirty="0" smtClean="0"/>
              <a:t>End users of a macro are not satisfied.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US" sz="2600" dirty="0" smtClean="0"/>
              <a:t>They would like to specify a list of variables as the value of one macro parameter.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US" sz="2600" dirty="0" smtClean="0"/>
              <a:t>For some macros, that is no problem.  It depends on how the variable list will be used.</a:t>
            </a:r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greatmac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varlist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=total_: cat-numeric-dog)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2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3886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Calibri" panose="020F0502020204030204" pitchFamily="34" charset="0"/>
                <a:cs typeface="Courier New" panose="02070309020205020404" pitchFamily="49" charset="0"/>
              </a:rPr>
              <a:t>Data step problems stand out as most interesting.</a:t>
            </a:r>
          </a:p>
          <a:p>
            <a:pPr marL="0" indent="0">
              <a:buNone/>
            </a:pPr>
            <a:endParaRPr lang="en-US" sz="1600" dirty="0" smtClean="0">
              <a:latin typeface="Calibri" panose="020F0502020204030204" pitchFamily="34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alibri" panose="020F0502020204030204" pitchFamily="34" charset="0"/>
                <a:cs typeface="Courier New" panose="02070309020205020404" pitchFamily="49" charset="0"/>
              </a:rPr>
              <a:t>For example, retrieve the last observation from a SAS data set.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32867" y="1110734"/>
            <a:ext cx="381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ata want;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set have end=done;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if done;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32867" y="3048000"/>
            <a:ext cx="387798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want;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set have nobs=_nobs_ 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   point=_nobs_;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output;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stop;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2661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If the order of the variables does not matter, the task is relatively easy.  Let the software do the work: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contents data=&amp;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in_data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(keep=&amp;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varlist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noprint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out=_list_;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roc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noprint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select strip(name) into : &amp;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varlist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separated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by ' '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from _list_;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quit;</a:t>
            </a:r>
            <a:endParaRPr lang="en-US" sz="2600" dirty="0"/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89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5257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If the order of the variables matters, begin with: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transpose 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data=&amp;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in_data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=0)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out=_list_ (keep=_name_);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&amp;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varlist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1295400"/>
            <a:ext cx="152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_name_</a:t>
            </a:r>
          </a:p>
          <a:p>
            <a:endParaRPr lang="en-US" sz="2400" dirty="0"/>
          </a:p>
          <a:p>
            <a:r>
              <a:rPr lang="en-US" sz="2400" dirty="0" smtClean="0"/>
              <a:t>total_q1</a:t>
            </a:r>
          </a:p>
          <a:p>
            <a:r>
              <a:rPr lang="en-US" sz="2400" dirty="0"/>
              <a:t>t</a:t>
            </a:r>
            <a:r>
              <a:rPr lang="en-US" sz="2400" dirty="0" smtClean="0"/>
              <a:t>otal_q2</a:t>
            </a:r>
          </a:p>
          <a:p>
            <a:r>
              <a:rPr lang="en-US" sz="2400" dirty="0"/>
              <a:t>t</a:t>
            </a:r>
            <a:r>
              <a:rPr lang="en-US" sz="2400" dirty="0" smtClean="0"/>
              <a:t>otal_q3 </a:t>
            </a:r>
            <a:r>
              <a:rPr lang="en-US" sz="2400" dirty="0"/>
              <a:t>t</a:t>
            </a:r>
            <a:r>
              <a:rPr lang="en-US" sz="2400" dirty="0" smtClean="0"/>
              <a:t>otal_q4</a:t>
            </a:r>
          </a:p>
          <a:p>
            <a:r>
              <a:rPr lang="en-US" sz="2400" dirty="0"/>
              <a:t>c</a:t>
            </a:r>
            <a:r>
              <a:rPr lang="en-US" sz="2400" dirty="0" smtClean="0"/>
              <a:t>at</a:t>
            </a:r>
          </a:p>
          <a:p>
            <a:r>
              <a:rPr lang="en-US" sz="2400" dirty="0" smtClean="0"/>
              <a:t>weight</a:t>
            </a:r>
          </a:p>
          <a:p>
            <a:r>
              <a:rPr lang="en-US" sz="2400" dirty="0"/>
              <a:t>h</a:t>
            </a:r>
            <a:r>
              <a:rPr lang="en-US" sz="2400" dirty="0" smtClean="0"/>
              <a:t>eight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og</a:t>
            </a:r>
          </a:p>
        </p:txBody>
      </p:sp>
    </p:spTree>
    <p:extLst>
      <p:ext uri="{BB962C8B-B14F-4D97-AF65-F5344CB8AC3E}">
        <p14:creationId xmlns:p14="http://schemas.microsoft.com/office/powerpoint/2010/main" val="57202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Finally, extract the names in order: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noprint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select strip(name) into : &amp;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varlist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separated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by ' '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from _list_;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quit;</a:t>
            </a:r>
            <a:endParaRPr lang="en-US" sz="2600" dirty="0"/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02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Often, SAS knowledge is essential.  Just as often, the most important ingredient lies elsewhere: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669822"/>
            <a:ext cx="435768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97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32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Consider this PROC TABULATE report: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97086"/>
              </p:ext>
            </p:extLst>
          </p:nvPr>
        </p:nvGraphicFramePr>
        <p:xfrm>
          <a:off x="2057400" y="2362200"/>
          <a:ext cx="3733800" cy="1822054"/>
        </p:xfrm>
        <a:graphic>
          <a:graphicData uri="http://schemas.openxmlformats.org/drawingml/2006/table">
            <a:tbl>
              <a:tblPr/>
              <a:tblGrid>
                <a:gridCol w="1866900"/>
                <a:gridCol w="1866900"/>
              </a:tblGrid>
              <a:tr h="713344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b="0" i="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My Variable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B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5618">
                <a:tc>
                  <a:txBody>
                    <a:bodyPr/>
                    <a:lstStyle/>
                    <a:p>
                      <a:pPr fontAlgn="t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B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BFE"/>
                    </a:solidFill>
                  </a:tcPr>
                </a:tc>
              </a:tr>
              <a:tr h="295618">
                <a:tc>
                  <a:txBody>
                    <a:bodyPr/>
                    <a:lstStyle/>
                    <a:p>
                      <a:pPr fontAlgn="t"/>
                      <a:r>
                        <a:rPr lang="en-US" b="0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PctN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B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b="0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PctN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BFE"/>
                    </a:solidFill>
                  </a:tcPr>
                </a:tc>
              </a:tr>
              <a:tr h="295618">
                <a:tc>
                  <a:txBody>
                    <a:bodyPr/>
                    <a:lstStyle/>
                    <a:p>
                      <a:pPr fontAlgn="t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57.45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FB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42.55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C1C1C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FBFE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8323" y="4572000"/>
            <a:ext cx="76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question:  Since I’m showing the percentage for “1”s, I don’t need to show the percentage for “0”s as well.  How can I get rid of that column?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226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A harder question:</a:t>
            </a:r>
          </a:p>
          <a:p>
            <a:pPr marL="0" indent="0">
              <a:buNone/>
            </a:pPr>
            <a:endParaRPr lang="en-US" sz="900" dirty="0" smtClean="0"/>
          </a:p>
          <a:p>
            <a:r>
              <a:rPr lang="en-US" dirty="0" smtClean="0"/>
              <a:t>My MASTER data set is sorted by ID, with one observation per ID</a:t>
            </a:r>
          </a:p>
          <a:p>
            <a:r>
              <a:rPr lang="en-US" dirty="0" smtClean="0"/>
              <a:t>My CHANGES data is also sorted by ID, with one observation per ID</a:t>
            </a:r>
          </a:p>
          <a:p>
            <a:r>
              <a:rPr lang="en-US" dirty="0" smtClean="0"/>
              <a:t>CHANGES contains a subset of the IDs in MASTER</a:t>
            </a:r>
          </a:p>
          <a:p>
            <a:r>
              <a:rPr lang="en-US" dirty="0" smtClean="0"/>
              <a:t>I would like to use CHANGES to update ONLY THOSE VALUES in MASTER that are MISSING.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56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3810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Falling short: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want;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update master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changes;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by id;</a:t>
            </a:r>
          </a:p>
          <a:p>
            <a:pPr marL="0" indent="0">
              <a:buNone/>
            </a:pP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143000"/>
            <a:ext cx="38100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Working:</a:t>
            </a:r>
          </a:p>
          <a:p>
            <a:endParaRPr lang="en-US" sz="3200" dirty="0" smtClean="0"/>
          </a:p>
          <a:p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want;</a:t>
            </a:r>
          </a:p>
          <a:p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update changes</a:t>
            </a:r>
          </a:p>
          <a:p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master;</a:t>
            </a:r>
          </a:p>
          <a:p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by id;</a:t>
            </a:r>
          </a:p>
          <a:p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un;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29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One “type” of problem requires moving through the data twice.  For example, take data that is sorted by STATE and contains POP: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dirty="0" smtClean="0"/>
              <a:t>Compute the within-STATE percentage POP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US" dirty="0" smtClean="0"/>
              <a:t>Keep all observations for the STATE if any observation has POP &gt; 1,000,000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13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SAS Community Questions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A general approach to these problems moves through the data twice, but in a single DATA step.</a:t>
            </a:r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r>
              <a:rPr lang="en-US" dirty="0" smtClean="0"/>
              <a:t>Remember, the SET statement is not just a label that tells you the source of the data.  The SET statement executes by reading a  single observation.  The next time it executes, it reads the next observation automatically.</a:t>
            </a:r>
          </a:p>
          <a:p>
            <a:pPr marL="0" indent="0">
              <a:buNone/>
            </a:pPr>
            <a:endParaRPr lang="en-US" sz="9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/>
              <a:t>Multiple SET statements operate independently.  Each begins reading the first observation.</a:t>
            </a:r>
          </a:p>
        </p:txBody>
      </p:sp>
    </p:spTree>
    <p:extLst>
      <p:ext uri="{BB962C8B-B14F-4D97-AF65-F5344CB8AC3E}">
        <p14:creationId xmlns:p14="http://schemas.microsoft.com/office/powerpoint/2010/main" val="90939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1586</Words>
  <Application>Microsoft Office PowerPoint</Application>
  <PresentationFormat>On-screen Show (4:3)</PresentationFormat>
  <Paragraphs>361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  <vt:lpstr>SAS Community 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SAS Community Questions</dc:title>
  <dc:creator>Bob</dc:creator>
  <cp:lastModifiedBy>Bob</cp:lastModifiedBy>
  <cp:revision>55</cp:revision>
  <cp:lastPrinted>2014-03-03T00:21:11Z</cp:lastPrinted>
  <dcterms:created xsi:type="dcterms:W3CDTF">2014-02-15T18:32:53Z</dcterms:created>
  <dcterms:modified xsi:type="dcterms:W3CDTF">2014-03-04T01:16:20Z</dcterms:modified>
</cp:coreProperties>
</file>