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53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356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6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664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908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847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18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55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034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00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35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6FBAD-C5B3-4F71-BC5D-50CF55441716}" type="datetimeFigureOut">
              <a:rPr lang="en-US" smtClean="0"/>
              <a:t>3/21/2015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F33E0-E3DF-4D13-BDA9-20B0A5435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517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rvirgile@verizon.ne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rvirgile@verizon.net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mailto:rvirgile@verizon.net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828800"/>
            <a:ext cx="7772400" cy="1470025"/>
          </a:xfrm>
        </p:spPr>
        <p:txBody>
          <a:bodyPr/>
          <a:lstStyle/>
          <a:p>
            <a:r>
              <a:rPr lang="en-US" sz="3200" dirty="0" smtClean="0"/>
              <a:t>Macro Tip #1:</a:t>
            </a:r>
            <a:br>
              <a:rPr lang="en-US" sz="3200" dirty="0" smtClean="0"/>
            </a:br>
            <a:r>
              <a:rPr lang="en-US" dirty="0" smtClean="0"/>
              <a:t>%DO over a list of values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Robert Virgile</a:t>
            </a:r>
          </a:p>
          <a:p>
            <a:r>
              <a:rPr lang="en-US" sz="2800" dirty="0" smtClean="0">
                <a:hlinkClick r:id="rId2"/>
              </a:rPr>
              <a:t>rvirgile@verizon.net</a:t>
            </a:r>
            <a:endParaRPr lang="en-US" sz="2800" dirty="0" smtClean="0"/>
          </a:p>
          <a:p>
            <a:r>
              <a:rPr lang="en-US" sz="2800" dirty="0" smtClean="0"/>
              <a:t>(781) 862-4642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61558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A complex way to control the loop:</a:t>
            </a:r>
          </a:p>
          <a:p>
            <a:pPr marL="0" indent="0">
              <a:buNone/>
            </a:pPr>
            <a:endParaRPr lang="en-US" sz="1700" dirty="0" smtClean="0"/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%let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%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 %while 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(%scan(&amp;name_list,&amp;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ne 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%let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next_name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%scan(&amp;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%** do something;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%let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%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eval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(&amp;i+1);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%end;</a:t>
            </a:r>
          </a:p>
        </p:txBody>
      </p:sp>
    </p:spTree>
    <p:extLst>
      <p:ext uri="{BB962C8B-B14F-4D97-AF65-F5344CB8AC3E}">
        <p14:creationId xmlns:p14="http://schemas.microsoft.com/office/powerpoint/2010/main" val="234042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Entire macros have been written to count the number of words in a list:</a:t>
            </a:r>
          </a:p>
          <a:p>
            <a:pPr marL="0" indent="0">
              <a:buNone/>
            </a:pPr>
            <a:endParaRPr lang="en-US" sz="1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%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=1 %to %words(&amp;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%let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next_name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%scan(&amp;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%** do something;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%end;</a:t>
            </a:r>
          </a:p>
        </p:txBody>
      </p:sp>
    </p:spTree>
    <p:extLst>
      <p:ext uri="{BB962C8B-B14F-4D97-AF65-F5344CB8AC3E}">
        <p14:creationId xmlns:p14="http://schemas.microsoft.com/office/powerpoint/2010/main" val="3937366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Modern tools eliminate the need for a macro:</a:t>
            </a:r>
          </a:p>
          <a:p>
            <a:pPr marL="0" indent="0">
              <a:buNone/>
            </a:pPr>
            <a:endParaRPr lang="en-US" sz="1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%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=1 %to 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%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sysfunc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countw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%let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next_name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%scan(&amp;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%** do something;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%end;</a:t>
            </a:r>
          </a:p>
        </p:txBody>
      </p:sp>
    </p:spTree>
    <p:extLst>
      <p:ext uri="{BB962C8B-B14F-4D97-AF65-F5344CB8AC3E}">
        <p14:creationId xmlns:p14="http://schemas.microsoft.com/office/powerpoint/2010/main" val="4286267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Calibri" panose="020F0502020204030204" pitchFamily="34" charset="0"/>
                <a:cs typeface="Courier New" panose="02070309020205020404" pitchFamily="49" charset="0"/>
              </a:rPr>
              <a:t>The final macro:</a:t>
            </a:r>
            <a:endParaRPr lang="en-US" sz="3500" dirty="0" smtClean="0">
              <a:latin typeface="Calibri" panose="020F0502020204030204" pitchFamily="34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7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%macro loopy (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%local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next_name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%do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=1 %to 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%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sysfunc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countw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%let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next_name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%scan(&amp;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%** do something;</a:t>
            </a:r>
          </a:p>
          <a:p>
            <a:pPr marL="0" indent="0">
              <a:buNone/>
            </a:pPr>
            <a:r>
              <a:rPr lang="en-US" b="1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  %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%mend loopy;</a:t>
            </a:r>
          </a:p>
          <a:p>
            <a:pPr marL="0" indent="0">
              <a:buNone/>
            </a:pP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402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828800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Macro Tip #2:</a:t>
            </a:r>
            <a:br>
              <a:rPr lang="en-US" sz="3200" dirty="0" smtClean="0"/>
            </a:br>
            <a:r>
              <a:rPr lang="en-US" dirty="0" smtClean="0"/>
              <a:t>%Think %LOCAL-</a:t>
            </a:r>
            <a:r>
              <a:rPr lang="en-US" dirty="0" err="1" smtClean="0"/>
              <a:t>ly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Robert Virgile</a:t>
            </a:r>
          </a:p>
          <a:p>
            <a:r>
              <a:rPr lang="en-US" sz="2800" dirty="0" smtClean="0">
                <a:hlinkClick r:id="rId2"/>
              </a:rPr>
              <a:t>rvirgile@verizon.net</a:t>
            </a:r>
            <a:endParaRPr lang="en-US" sz="2800" dirty="0" smtClean="0"/>
          </a:p>
          <a:p>
            <a:r>
              <a:rPr lang="en-US" sz="2800" dirty="0" smtClean="0"/>
              <a:t>(781) 862-4642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346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This </a:t>
            </a:r>
            <a:r>
              <a:rPr lang="en-US" dirty="0" smtClean="0"/>
              <a:t>macro generates a set of variable names:</a:t>
            </a:r>
            <a:endParaRPr lang="en-US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%macro doses;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%do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=1 %to 3;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dose&amp;i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date&amp;i</a:t>
            </a: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%end;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%mend doses;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dirty="0" smtClean="0"/>
              <a:t>Good programmers often make this mistake.  What mistake?  Where is the error?</a:t>
            </a:r>
          </a:p>
        </p:txBody>
      </p:sp>
    </p:spTree>
    <p:extLst>
      <p:ext uri="{BB962C8B-B14F-4D97-AF65-F5344CB8AC3E}">
        <p14:creationId xmlns:p14="http://schemas.microsoft.com/office/powerpoint/2010/main" val="413741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Simply calling the macro successfully creates the </a:t>
            </a:r>
            <a:r>
              <a:rPr lang="en-US" dirty="0"/>
              <a:t>list: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err="1"/>
              <a:t>proc</a:t>
            </a:r>
            <a:r>
              <a:rPr lang="en-US" dirty="0"/>
              <a:t> print data=patients;</a:t>
            </a: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dirty="0" err="1"/>
              <a:t>var</a:t>
            </a:r>
            <a:r>
              <a:rPr lang="en-US" dirty="0"/>
              <a:t> patient %doses;</a:t>
            </a:r>
          </a:p>
          <a:p>
            <a:pPr marL="0" indent="0">
              <a:buNone/>
            </a:pPr>
            <a:r>
              <a:rPr lang="en-US" dirty="0"/>
              <a:t> run;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err="1"/>
              <a:t>proc</a:t>
            </a:r>
            <a:r>
              <a:rPr lang="en-US" dirty="0"/>
              <a:t> print data=patients;</a:t>
            </a: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dirty="0" err="1"/>
              <a:t>var</a:t>
            </a:r>
            <a:r>
              <a:rPr lang="en-US" dirty="0"/>
              <a:t> patient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dose1 date1 dose2 date2 dose3 date3;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run</a:t>
            </a:r>
            <a:r>
              <a:rPr lang="en-US" dirty="0" smtClean="0"/>
              <a:t>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45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So where is the error?  How could this variation improve the result?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macro doses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%local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%do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=1 %to 3;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dose&amp;i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date&amp;i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%end;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%mend doses;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01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599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5900" dirty="0" smtClean="0"/>
              <a:t>To understand why, you need to know when and where the software creates &amp;</a:t>
            </a:r>
            <a:r>
              <a:rPr lang="en-US" sz="5900" dirty="0" err="1" smtClean="0"/>
              <a:t>i</a:t>
            </a:r>
            <a:r>
              <a:rPr lang="en-US" sz="5900" dirty="0" smtClean="0"/>
              <a:t>.  A test: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%let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=5;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%macro test;</a:t>
            </a: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sz="59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%local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%let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=2;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%mend test;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%test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%put I is now &amp;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..;</a:t>
            </a:r>
          </a:p>
          <a:p>
            <a:pPr marL="0" indent="0">
              <a:buNone/>
            </a:pPr>
            <a:endParaRPr lang="en-US" sz="59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47946" y="2895600"/>
            <a:ext cx="2819400" cy="914400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Global Symbol Table</a:t>
            </a:r>
          </a:p>
          <a:p>
            <a:endParaRPr lang="en-US" sz="800" dirty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547946" y="4419600"/>
            <a:ext cx="2819400" cy="914400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Local Symbol Table for %test</a:t>
            </a:r>
          </a:p>
          <a:p>
            <a:endParaRPr lang="en-US" sz="800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83738" y="48768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943600" y="3357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15000" y="33528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9" name="TextBox 5"/>
          <p:cNvSpPr txBox="1"/>
          <p:nvPr/>
        </p:nvSpPr>
        <p:spPr>
          <a:xfrm>
            <a:off x="6021754" y="4876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91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  <p:bldP spid="7" grpId="0"/>
      <p:bldP spid="8" grpId="0"/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599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5900" dirty="0" smtClean="0"/>
              <a:t>Next, consider a very similar test: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%let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=5;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%macro test;</a:t>
            </a: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sz="59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%** local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%let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=2;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%mend test;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%test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%put I is now &amp;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..;</a:t>
            </a:r>
          </a:p>
          <a:p>
            <a:pPr marL="0" indent="0">
              <a:buNone/>
            </a:pPr>
            <a:endParaRPr lang="en-US" sz="59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47946" y="2895600"/>
            <a:ext cx="2819400" cy="914400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Global Symbol Table</a:t>
            </a:r>
          </a:p>
          <a:p>
            <a:endParaRPr lang="en-US" sz="800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943600" y="3357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15000" y="33528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9" name="TextBox 5"/>
          <p:cNvSpPr txBox="1"/>
          <p:nvPr/>
        </p:nvSpPr>
        <p:spPr>
          <a:xfrm>
            <a:off x="5943600" y="3357712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0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This </a:t>
            </a:r>
            <a:r>
              <a:rPr lang="en-US" dirty="0" smtClean="0"/>
              <a:t>DATA step loop </a:t>
            </a:r>
            <a:r>
              <a:rPr lang="en-US" dirty="0"/>
              <a:t>is </a:t>
            </a:r>
            <a:r>
              <a:rPr lang="en-US" dirty="0" smtClean="0"/>
              <a:t>perfectly valid:</a:t>
            </a:r>
            <a:endParaRPr lang="en-US" dirty="0"/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name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'Amy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'Bob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'Fred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dirty="0" smtClean="0"/>
              <a:t>But this macro language loop </a:t>
            </a:r>
            <a:r>
              <a:rPr lang="en-US" dirty="0"/>
              <a:t>is illegal:</a:t>
            </a:r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%do name = Amy, Bob, Fred;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dirty="0" smtClean="0"/>
              <a:t>The DATA step supports forms of the DO statement that macro language does not support.</a:t>
            </a:r>
          </a:p>
        </p:txBody>
      </p:sp>
    </p:spTree>
    <p:extLst>
      <p:ext uri="{BB962C8B-B14F-4D97-AF65-F5344CB8AC3E}">
        <p14:creationId xmlns:p14="http://schemas.microsoft.com/office/powerpoint/2010/main" val="8577199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59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The previous slides give us the building blocks of the search process.  When the program mentions a macro variable:</a:t>
            </a:r>
          </a:p>
          <a:p>
            <a:pPr marL="0" indent="0">
              <a:buNone/>
            </a:pPr>
            <a:endParaRPr lang="en-US" sz="1600" dirty="0" smtClean="0">
              <a:cs typeface="Courier New" panose="02070309020205020404" pitchFamily="49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cs typeface="Courier New" panose="02070309020205020404" pitchFamily="49" charset="0"/>
              </a:rPr>
              <a:t>Search for an existing macro variable with the proper name.</a:t>
            </a:r>
          </a:p>
          <a:p>
            <a:pPr marL="0" indent="0">
              <a:buNone/>
            </a:pPr>
            <a:endParaRPr lang="en-US" sz="900" dirty="0" smtClean="0">
              <a:cs typeface="Courier New" panose="02070309020205020404" pitchFamily="49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cs typeface="Courier New" panose="02070309020205020404" pitchFamily="49" charset="0"/>
              </a:rPr>
              <a:t>Search from the innermost symbol table to the outermost (global) table.</a:t>
            </a:r>
          </a:p>
          <a:p>
            <a:pPr marL="0" indent="0">
              <a:buNone/>
            </a:pPr>
            <a:endParaRPr lang="en-US" sz="900" dirty="0" smtClean="0">
              <a:cs typeface="Courier New" panose="02070309020205020404" pitchFamily="49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cs typeface="Courier New" panose="02070309020205020404" pitchFamily="49" charset="0"/>
              </a:rPr>
              <a:t>Only if all searches are unsuccessful, create a macro variable.</a:t>
            </a:r>
            <a:endParaRPr lang="en-US" dirty="0"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69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599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5900" dirty="0" smtClean="0"/>
              <a:t>With that search process in mind, consider writing a macro that calls %DOSES: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%macro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your_macro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%local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%do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=1 %to 3;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proc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print data=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patient_pool&amp;i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var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patient %doses;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end;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%end;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%mend %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your_macro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45992" y="2133600"/>
            <a:ext cx="2819400" cy="914400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Global Symbol Table</a:t>
            </a:r>
          </a:p>
          <a:p>
            <a:endParaRPr lang="en-US" sz="800" dirty="0"/>
          </a:p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545992" y="4022914"/>
            <a:ext cx="2819400" cy="914400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%</a:t>
            </a:r>
            <a:r>
              <a:rPr lang="en-US" dirty="0" err="1" smtClean="0"/>
              <a:t>your_macro</a:t>
            </a:r>
            <a:r>
              <a:rPr lang="en-US" dirty="0" smtClean="0"/>
              <a:t> Symbol Table</a:t>
            </a:r>
          </a:p>
          <a:p>
            <a:endParaRPr lang="en-US" sz="800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15000" y="4480114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56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599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5900" dirty="0" smtClean="0"/>
              <a:t>Just in case you have not been challenged yet, what is the expected outcome?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%do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=1 %to 3;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proc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print data=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patient_pool&amp;i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var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patient 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%do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=1 %to 3;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dose&amp;i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date&amp;i</a:t>
            </a:r>
            <a:endParaRPr lang="en-US" sz="59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%end;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%put I is now &amp;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%end;</a:t>
            </a:r>
          </a:p>
          <a:p>
            <a:pPr marL="0" indent="0">
              <a:buNone/>
            </a:pP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%put I is now &amp;</a:t>
            </a:r>
            <a:r>
              <a:rPr lang="en-US" sz="59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..;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97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599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5900" dirty="0" smtClean="0"/>
              <a:t>Even worse: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%macro </a:t>
            </a:r>
            <a:r>
              <a:rPr lang="en-US" sz="5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your_macro</a:t>
            </a: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%local </a:t>
            </a:r>
            <a:r>
              <a:rPr lang="en-US" sz="5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%do </a:t>
            </a:r>
            <a:r>
              <a:rPr lang="en-US" sz="5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=1 %to </a:t>
            </a:r>
            <a:r>
              <a:rPr lang="en-US" sz="59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8;</a:t>
            </a:r>
            <a:endParaRPr lang="en-US" sz="5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5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proc</a:t>
            </a: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print data=</a:t>
            </a:r>
            <a:r>
              <a:rPr lang="en-US" sz="5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patient_pool&amp;i</a:t>
            </a: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5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var</a:t>
            </a: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patient %doses;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end;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 %end;</a:t>
            </a:r>
          </a:p>
          <a:p>
            <a:pPr marL="0" indent="0">
              <a:buNone/>
            </a:pP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%mend %</a:t>
            </a:r>
            <a:r>
              <a:rPr lang="en-US" sz="5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your_macro</a:t>
            </a:r>
            <a:r>
              <a:rPr lang="en-US" sz="5900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6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59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47946" y="1752600"/>
            <a:ext cx="2819400" cy="914400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Global Symbol Table</a:t>
            </a:r>
          </a:p>
          <a:p>
            <a:endParaRPr lang="en-US" sz="800" dirty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547946" y="3886200"/>
            <a:ext cx="2819400" cy="914400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%</a:t>
            </a:r>
            <a:r>
              <a:rPr lang="en-US" dirty="0" err="1" smtClean="0"/>
              <a:t>your_macro</a:t>
            </a:r>
            <a:r>
              <a:rPr lang="en-US" dirty="0" smtClean="0"/>
              <a:t> Symbol Table </a:t>
            </a:r>
          </a:p>
          <a:p>
            <a:endParaRPr lang="en-US" sz="800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93508" y="4351215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54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59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The benefits of a missing %LOCAL statement:</a:t>
            </a:r>
          </a:p>
          <a:p>
            <a:pPr marL="0" indent="0">
              <a:buNone/>
            </a:pPr>
            <a:endParaRPr lang="en-US" sz="9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It’s faster to write the macro.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 drawbacks:</a:t>
            </a:r>
          </a:p>
          <a:p>
            <a:pPr marL="0" indent="0">
              <a:buNone/>
            </a:pPr>
            <a:endParaRPr lang="en-US" sz="900" dirty="0" smtClean="0">
              <a:cs typeface="Courier New" panose="02070309020205020404" pitchFamily="49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cs typeface="Courier New" panose="02070309020205020404" pitchFamily="49" charset="0"/>
              </a:rPr>
              <a:t>When called, the macro may produce the wrong results with no warning.</a:t>
            </a:r>
          </a:p>
          <a:p>
            <a:pPr marL="0" indent="0">
              <a:buNone/>
            </a:pPr>
            <a:endParaRPr lang="en-US" sz="900" dirty="0" smtClean="0">
              <a:cs typeface="Courier New" panose="02070309020205020404" pitchFamily="49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cs typeface="Courier New" panose="02070309020205020404" pitchFamily="49" charset="0"/>
              </a:rPr>
              <a:t>When called, the macro may generate an infinite loop.</a:t>
            </a:r>
          </a:p>
          <a:p>
            <a:pPr marL="0" indent="0">
              <a:buNone/>
            </a:pPr>
            <a:endParaRPr lang="en-US" sz="900" dirty="0" smtClean="0">
              <a:cs typeface="Courier New" panose="02070309020205020404" pitchFamily="49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cs typeface="Courier New" panose="02070309020205020404" pitchFamily="49" charset="0"/>
              </a:rPr>
              <a:t>You may develop a reputation for writing macros that are dangerous.</a:t>
            </a:r>
            <a:endParaRPr lang="en-US" dirty="0"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31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828800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Macro Tip #3:</a:t>
            </a:r>
            <a:br>
              <a:rPr lang="en-US" sz="3200" dirty="0" smtClean="0"/>
            </a:br>
            <a:r>
              <a:rPr lang="en-US" dirty="0" smtClean="0"/>
              <a:t>Timing is Everything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Robert Virgile</a:t>
            </a:r>
          </a:p>
          <a:p>
            <a:r>
              <a:rPr lang="en-US" sz="2800" dirty="0" smtClean="0">
                <a:hlinkClick r:id="rId2"/>
              </a:rPr>
              <a:t>rvirgile@verizon.net</a:t>
            </a:r>
            <a:endParaRPr lang="en-US" sz="2800" dirty="0" smtClean="0"/>
          </a:p>
          <a:p>
            <a:r>
              <a:rPr lang="en-US" sz="2800" dirty="0" smtClean="0"/>
              <a:t>(781) 862-4642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4600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Timing is everything.  Where macro language is concerned, the key is to understand how timing of these actions is related:</a:t>
            </a:r>
          </a:p>
          <a:p>
            <a:pPr marL="0" indent="0">
              <a:buNone/>
            </a:pPr>
            <a:endParaRPr lang="en-US" sz="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The compilation phase of the DATA step.</a:t>
            </a:r>
          </a:p>
          <a:p>
            <a:pPr marL="0" indent="0">
              <a:buNone/>
            </a:pPr>
            <a:endParaRPr lang="en-US" sz="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The execution phase of the DATA step.</a:t>
            </a:r>
          </a:p>
          <a:p>
            <a:pPr marL="0" indent="0">
              <a:buNone/>
            </a:pPr>
            <a:endParaRPr lang="en-US" sz="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The execution of macro language statements.</a:t>
            </a:r>
          </a:p>
        </p:txBody>
      </p:sp>
    </p:spTree>
    <p:extLst>
      <p:ext uri="{BB962C8B-B14F-4D97-AF65-F5344CB8AC3E}">
        <p14:creationId xmlns:p14="http://schemas.microsoft.com/office/powerpoint/2010/main" val="30560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 simple example:</a:t>
            </a:r>
            <a:endParaRPr lang="en-US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%let dataset=MALES;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 &amp;dataset;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set everyone;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if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gender='M';</a:t>
            </a: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</a:p>
          <a:p>
            <a:pPr marL="0" indent="0">
              <a:buNone/>
            </a:pPr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58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Adding complications: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data MALES FEMALES;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set everyone;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if gender='M' then do;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%let dataset=MALES;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end;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else if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gender='F'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then do;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%let dataset=FEMALES;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end;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output &amp;dataset;</a:t>
            </a:r>
          </a:p>
          <a:p>
            <a:pPr marL="0" indent="0">
              <a:buNone/>
            </a:pPr>
            <a:r>
              <a:rPr 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 run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37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The order of execution: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%let dataset=MALES;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%let dataset=FEMALES;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 MALES FEMALES;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set everyone;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if gender='M' then do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end;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else if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gender='F'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then do;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end;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output FEMALES;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run;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79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But what if that’s exactly what you need?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dirty="0" smtClean="0"/>
              <a:t>How can you force a macro language %DO loop to process a list of values?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dirty="0" smtClean="0"/>
              <a:t>That’s the subject of this first tip.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dirty="0" smtClean="0"/>
              <a:t>All </a:t>
            </a:r>
            <a:r>
              <a:rPr lang="en-US" dirty="0"/>
              <a:t>examples must appear within a macro definition only.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683537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Consider a harder example.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800" dirty="0" smtClean="0"/>
              <a:t>The top DO loop sums up the CITY_POP values for each STATE.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800" dirty="0" smtClean="0"/>
              <a:t>The bottom DO loop uses that sum to compute PERCENT_POP for the same set of observations.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0947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data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percentages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=0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do until 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last.state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set cities;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by state;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+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city_pop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end;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do until 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last.state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set cities;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by state;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percent_pop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city_pop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/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output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run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63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CALL SYMPUT (as well as CALL SYMPUTX) assigns a value to a macro variable while the DATA step is executing.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800" dirty="0" smtClean="0"/>
              <a:t>Once again, a  macro language students attempts a different, nonworking version.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6772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data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percentages;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=0;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do until 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last.state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set cities;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by state;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+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city_pop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end;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call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symputx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('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denom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',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do until 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last.state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set cities;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by state;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percent_pop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city_pop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/ &amp;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denom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output;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end;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run;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9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&amp;DENOM does not exist, until the DATA step creates it.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800" dirty="0" smtClean="0"/>
              <a:t>The program must interpret &amp;DENOM before the DATA step begins to execute.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800" dirty="0" smtClean="0"/>
              <a:t>There are many ways to go wrong.  Understanding the issue of timing will explain many of the mistakes.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5361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Clever programming overcomes the %DO loop limitation.  The plan:</a:t>
            </a:r>
          </a:p>
          <a:p>
            <a:pPr marL="0" indent="0">
              <a:buNone/>
            </a:pPr>
            <a:endParaRPr lang="en-US" sz="1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Put the list of names into a macro variable</a:t>
            </a:r>
          </a:p>
          <a:p>
            <a:pPr marL="0" indent="0">
              <a:buNone/>
            </a:pPr>
            <a:endParaRPr lang="en-US" sz="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Count the number of names in the list</a:t>
            </a:r>
          </a:p>
          <a:p>
            <a:pPr marL="0" indent="0">
              <a:buNone/>
            </a:pPr>
            <a:endParaRPr lang="en-US" sz="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Iterate using a valid form of the %DO loop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400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Several approaches exist to get the list of names into a macro variable.  A simple %LET statement could do the trick: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%let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Amy Bob Fred;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dirty="0" smtClean="0"/>
              <a:t>Notice that the list does not require commas.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10131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macro might define the list of names as a parameter:</a:t>
            </a:r>
          </a:p>
          <a:p>
            <a:pPr marL="0" indent="0">
              <a:buNone/>
            </a:pPr>
            <a:endParaRPr lang="en-US" sz="800" dirty="0" smtClean="0"/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%macro loopy (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=);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dirty="0" smtClean="0"/>
              <a:t>When calling the macro, the user would supply the list of names:</a:t>
            </a:r>
          </a:p>
          <a:p>
            <a:pPr marL="0" indent="0">
              <a:buNone/>
            </a:pPr>
            <a:endParaRPr lang="en-US" sz="800" dirty="0" smtClean="0"/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%loopy (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=Amy Bob Fred)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760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Finally, what if the list is long.  Perhaps a data set contains the names:</a:t>
            </a:r>
          </a:p>
          <a:p>
            <a:pPr marL="0" indent="0">
              <a:buNone/>
            </a:pPr>
            <a:endParaRPr lang="en-US" sz="1700" dirty="0" smtClean="0"/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all_names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length name $ 4;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do name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= 'Amy',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Bob',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Fred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output;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end;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run;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dirty="0" smtClean="0"/>
              <a:t>How do you assign &amp;NAME_LIST the value of all the names within the data set ALL_NAMES?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887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PROC SQL can capture (into a macro variable) a set of values from a data set:</a:t>
            </a:r>
          </a:p>
          <a:p>
            <a:pPr marL="0" indent="0">
              <a:buNone/>
            </a:pPr>
            <a:endParaRPr lang="en-US" sz="1700" dirty="0" smtClean="0"/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proc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noprint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select name into :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separated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by '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 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from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all_names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quit;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dirty="0" smtClean="0"/>
              <a:t>Many details exist … but are beyond the scope of this presentation.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519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l"/>
            <a:r>
              <a:rPr lang="en-US" sz="2400" dirty="0" smtClean="0"/>
              <a:t>Macro Tip #1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Having captured the list of names in &amp;NAME_LIST, the objective is to create the equivalent of this %DO loop:</a:t>
            </a:r>
          </a:p>
          <a:p>
            <a:pPr marL="0" indent="0">
              <a:buNone/>
            </a:pPr>
            <a:endParaRPr lang="en-US" sz="1700" dirty="0" smtClean="0"/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%local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next_name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%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do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=1 %to 3;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%let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next_name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%scan(&amp;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name_list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&amp;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%** do something;</a:t>
            </a:r>
          </a:p>
          <a:p>
            <a:pPr marL="0" indent="0">
              <a:buNone/>
            </a:pPr>
            <a:r>
              <a:rPr lang="en-US" b="1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%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2235020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1745</Words>
  <Application>Microsoft Office PowerPoint</Application>
  <PresentationFormat>On-screen Show (4:3)</PresentationFormat>
  <Paragraphs>351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Courier New</vt:lpstr>
      <vt:lpstr>Wingdings</vt:lpstr>
      <vt:lpstr>Office Theme</vt:lpstr>
      <vt:lpstr>Macro Tip #1: %DO over a list of values</vt:lpstr>
      <vt:lpstr>Macro Tip #1</vt:lpstr>
      <vt:lpstr>Macro Tip #1</vt:lpstr>
      <vt:lpstr>Macro Tip #1</vt:lpstr>
      <vt:lpstr>Macro Tip #1</vt:lpstr>
      <vt:lpstr>Macro Tip #1</vt:lpstr>
      <vt:lpstr>Macro Tip #1</vt:lpstr>
      <vt:lpstr>Macro Tip #1</vt:lpstr>
      <vt:lpstr>Macro Tip #1</vt:lpstr>
      <vt:lpstr>Macro Tip #1</vt:lpstr>
      <vt:lpstr>Macro Tip #1</vt:lpstr>
      <vt:lpstr>Macro Tip #1</vt:lpstr>
      <vt:lpstr>Macro Tip #1</vt:lpstr>
      <vt:lpstr>Macro Tip #2: %Think %LOCAL-ly</vt:lpstr>
      <vt:lpstr>Macro Tip #2</vt:lpstr>
      <vt:lpstr>Macro Tip #2</vt:lpstr>
      <vt:lpstr>Macro Tip #2</vt:lpstr>
      <vt:lpstr>Macro Tip #2</vt:lpstr>
      <vt:lpstr>Macro Tip #2</vt:lpstr>
      <vt:lpstr>Macro Tip #2</vt:lpstr>
      <vt:lpstr>Macro Tip #2</vt:lpstr>
      <vt:lpstr>Macro Tip #2</vt:lpstr>
      <vt:lpstr>Macro Tip #2</vt:lpstr>
      <vt:lpstr>Macro Tip #2</vt:lpstr>
      <vt:lpstr>Macro Tip #3: Timing is Everything</vt:lpstr>
      <vt:lpstr>Macro Tip #3</vt:lpstr>
      <vt:lpstr>Macro Tip #3</vt:lpstr>
      <vt:lpstr>Macro Tip #3</vt:lpstr>
      <vt:lpstr>Macro Tip #3</vt:lpstr>
      <vt:lpstr>Macro Tip #3</vt:lpstr>
      <vt:lpstr>Macro Tip #3</vt:lpstr>
      <vt:lpstr>Macro Tip #3</vt:lpstr>
      <vt:lpstr>Macro Tip #3</vt:lpstr>
      <vt:lpstr>Macro Tip #3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Macro Tip #1: %DO over a list of values</dc:title>
  <dc:creator>Bob</dc:creator>
  <cp:lastModifiedBy>Joan Yu</cp:lastModifiedBy>
  <cp:revision>24</cp:revision>
  <cp:lastPrinted>2015-02-22T21:15:49Z</cp:lastPrinted>
  <dcterms:created xsi:type="dcterms:W3CDTF">2015-02-13T22:45:01Z</dcterms:created>
  <dcterms:modified xsi:type="dcterms:W3CDTF">2015-03-22T02:48:14Z</dcterms:modified>
</cp:coreProperties>
</file>