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7.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8.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9.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10.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11.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12.xml" ContentType="application/vnd.openxmlformats-officedocument.theme+xml"/>
  <Override PartName="/ppt/slideLayouts/slideLayout36.xml" ContentType="application/vnd.openxmlformats-officedocument.presentationml.slideLayout+xml"/>
  <Override PartName="/ppt/theme/theme1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1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8.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9.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0.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21.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22.xml" ContentType="application/vnd.openxmlformats-officedocument.theme+xml"/>
  <Override PartName="/ppt/slideLayouts/slideLayout128.xml" ContentType="application/vnd.openxmlformats-officedocument.presentationml.slideLayout+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2" r:id="rId2"/>
    <p:sldMasterId id="2147483654" r:id="rId3"/>
    <p:sldMasterId id="2147483660" r:id="rId4"/>
    <p:sldMasterId id="2147483662" r:id="rId5"/>
    <p:sldMasterId id="2147483666" r:id="rId6"/>
    <p:sldMasterId id="2147483670" r:id="rId7"/>
    <p:sldMasterId id="2147483674" r:id="rId8"/>
    <p:sldMasterId id="2147483678" r:id="rId9"/>
    <p:sldMasterId id="2147483683" r:id="rId10"/>
    <p:sldMasterId id="2147483688" r:id="rId11"/>
    <p:sldMasterId id="2147483693" r:id="rId12"/>
    <p:sldMasterId id="2147483698" r:id="rId13"/>
    <p:sldMasterId id="2147483700" r:id="rId14"/>
    <p:sldMasterId id="2147483706" r:id="rId15"/>
    <p:sldMasterId id="2147483718" r:id="rId16"/>
    <p:sldMasterId id="2147483730" r:id="rId17"/>
    <p:sldMasterId id="2147483742" r:id="rId18"/>
    <p:sldMasterId id="2147483754" r:id="rId19"/>
    <p:sldMasterId id="2147483766" r:id="rId20"/>
    <p:sldMasterId id="2147483778" r:id="rId21"/>
    <p:sldMasterId id="2147483790" r:id="rId22"/>
    <p:sldMasterId id="2147483802" r:id="rId23"/>
  </p:sldMasterIdLst>
  <p:notesMasterIdLst>
    <p:notesMasterId r:id="rId68"/>
  </p:notesMasterIdLst>
  <p:handoutMasterIdLst>
    <p:handoutMasterId r:id="rId69"/>
  </p:handoutMasterIdLst>
  <p:sldIdLst>
    <p:sldId id="943" r:id="rId24"/>
    <p:sldId id="1093" r:id="rId25"/>
    <p:sldId id="1131" r:id="rId26"/>
    <p:sldId id="1094" r:id="rId27"/>
    <p:sldId id="1116" r:id="rId28"/>
    <p:sldId id="1115" r:id="rId29"/>
    <p:sldId id="1117" r:id="rId30"/>
    <p:sldId id="1118" r:id="rId31"/>
    <p:sldId id="971" r:id="rId32"/>
    <p:sldId id="990" r:id="rId33"/>
    <p:sldId id="789" r:id="rId34"/>
    <p:sldId id="972" r:id="rId35"/>
    <p:sldId id="1127" r:id="rId36"/>
    <p:sldId id="973" r:id="rId37"/>
    <p:sldId id="992" r:id="rId38"/>
    <p:sldId id="1027" r:id="rId39"/>
    <p:sldId id="1028" r:id="rId40"/>
    <p:sldId id="1099" r:id="rId41"/>
    <p:sldId id="1100" r:id="rId42"/>
    <p:sldId id="1102" r:id="rId43"/>
    <p:sldId id="1103" r:id="rId44"/>
    <p:sldId id="1104" r:id="rId45"/>
    <p:sldId id="1105" r:id="rId46"/>
    <p:sldId id="1106" r:id="rId47"/>
    <p:sldId id="1107" r:id="rId48"/>
    <p:sldId id="993" r:id="rId49"/>
    <p:sldId id="1095" r:id="rId50"/>
    <p:sldId id="1096" r:id="rId51"/>
    <p:sldId id="1097" r:id="rId52"/>
    <p:sldId id="1098" r:id="rId53"/>
    <p:sldId id="1125" r:id="rId54"/>
    <p:sldId id="1126" r:id="rId55"/>
    <p:sldId id="1108" r:id="rId56"/>
    <p:sldId id="1109" r:id="rId57"/>
    <p:sldId id="1110" r:id="rId58"/>
    <p:sldId id="1111" r:id="rId59"/>
    <p:sldId id="1112" r:id="rId60"/>
    <p:sldId id="1113" r:id="rId61"/>
    <p:sldId id="1114" r:id="rId62"/>
    <p:sldId id="1119" r:id="rId63"/>
    <p:sldId id="1120" r:id="rId64"/>
    <p:sldId id="1121" r:id="rId65"/>
    <p:sldId id="1122" r:id="rId66"/>
    <p:sldId id="1123" r:id="rId6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innia Ng Harrison" initials="ZH" lastIdx="19" clrIdx="0"/>
  <p:cmAuthor id="1" name="CMS" initials="C" lastIdx="6" clrIdx="1"/>
  <p:cmAuthor id="2" name="CMS" initials="KL" lastIdx="7" clrIdx="2"/>
  <p:cmAuthor id="3" name="APozniak" initials="AP" lastIdx="0" clrIdx="3"/>
  <p:cmAuthor id="4" name="CMS" initials="AP" lastIdx="18" clrIdx="4"/>
  <p:cmAuthor id="5" name="Michael Plotzke" initials="MP" lastIdx="72" clrIdx="5"/>
  <p:cmAuthor id="6" name="CMS" initials="KEL" lastIdx="19" clrIdx="6"/>
  <p:cmAuthor id="7" name="APozniak" initials="Abt" lastIdx="18" clrIdx="7"/>
  <p:cmAuthor id="8" name="Jeremy Luallen" initials="JL" lastIdx="20" clrIdx="8"/>
  <p:cmAuthor id="9" name="Katie Lucas" initials="kel" lastIdx="4" clrIdx="9"/>
  <p:cmAuthor id="10" name="Thomas Christian" initials="TC" lastIdx="1" clrIdx="10"/>
  <p:cmAuthor id="11" name="Kelly Vontran" initials="KV" lastIdx="23" clrIdx="11"/>
  <p:cmAuthor id="12" name="KATHERINE LUCAS" initials="KL" lastIdx="23" clrIdx="12"/>
  <p:cmAuthor id="13" name="ANJANA PATEL" initials="Anjana P." lastIdx="1" clrIdx="13"/>
  <p:cmAuthor id="14" name="ANJANA PATEL" initials="AP" lastIdx="9" clrIdx="14"/>
  <p:cmAuthor id="15" name="Barbara Darden" initials="BD" lastIdx="4" clrIdx="15"/>
  <p:cmAuthor id="16" name="Ryan Kling" initials="RK" lastIdx="3" clrIdx="16"/>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B7C9D3"/>
    <a:srgbClr val="D0D3D4"/>
    <a:srgbClr val="DFD1A7"/>
    <a:srgbClr val="C3C6A8"/>
    <a:srgbClr val="7566A0"/>
    <a:srgbClr val="608E3A"/>
    <a:srgbClr val="48A9C5"/>
    <a:srgbClr val="BFCED6"/>
    <a:srgbClr val="D9C8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7" autoAdjust="0"/>
    <p:restoredTop sz="94698" autoAdjust="0"/>
  </p:normalViewPr>
  <p:slideViewPr>
    <p:cSldViewPr snapToGrid="0">
      <p:cViewPr varScale="1">
        <p:scale>
          <a:sx n="70" d="100"/>
          <a:sy n="70" d="100"/>
        </p:scale>
        <p:origin x="-1500" y="-90"/>
      </p:cViewPr>
      <p:guideLst>
        <p:guide orient="horz" pos="2160"/>
        <p:guide pos="1504"/>
      </p:guideLst>
    </p:cSldViewPr>
  </p:slideViewPr>
  <p:outlineViewPr>
    <p:cViewPr>
      <p:scale>
        <a:sx n="33" d="100"/>
        <a:sy n="33" d="100"/>
      </p:scale>
      <p:origin x="30" y="29292"/>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064" y="-34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slide" Target="slides/slide40.xml"/><Relationship Id="rId68"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7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61"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28.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1344" y="0"/>
            <a:ext cx="3037840" cy="464820"/>
          </a:xfrm>
          <a:prstGeom prst="rect">
            <a:avLst/>
          </a:prstGeom>
        </p:spPr>
        <p:txBody>
          <a:bodyPr vert="horz" lIns="93177" tIns="46589" rIns="93177" bIns="46589" rtlCol="0"/>
          <a:lstStyle>
            <a:lvl1pPr algn="r">
              <a:defRPr sz="1200"/>
            </a:lvl1pPr>
          </a:lstStyle>
          <a:p>
            <a:fld id="{5D9E0786-DD4D-4C84-B6F9-AC2E8A7249F5}" type="datetimeFigureOut">
              <a:rPr lang="en-US" smtClean="0"/>
              <a:pPr/>
              <a:t>3/19/2014</a:t>
            </a:fld>
            <a:endParaRPr lang="en-US" dirty="0"/>
          </a:p>
        </p:txBody>
      </p:sp>
      <p:sp>
        <p:nvSpPr>
          <p:cNvPr id="4" name="Footer Placeholder 3"/>
          <p:cNvSpPr>
            <a:spLocks noGrp="1"/>
          </p:cNvSpPr>
          <p:nvPr>
            <p:ph type="ftr" sz="quarter" idx="2"/>
          </p:nvPr>
        </p:nvSpPr>
        <p:spPr>
          <a:xfrm>
            <a:off x="0" y="8829429"/>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344" y="8829429"/>
            <a:ext cx="3037840" cy="464820"/>
          </a:xfrm>
          <a:prstGeom prst="rect">
            <a:avLst/>
          </a:prstGeom>
        </p:spPr>
        <p:txBody>
          <a:bodyPr vert="horz" lIns="93177" tIns="46589" rIns="93177" bIns="46589" rtlCol="0" anchor="b"/>
          <a:lstStyle>
            <a:lvl1pPr algn="r">
              <a:defRPr sz="1200"/>
            </a:lvl1pPr>
          </a:lstStyle>
          <a:p>
            <a:fld id="{6F0DFCFC-3742-4DF8-9F97-652DC07ACAEE}" type="slidenum">
              <a:rPr lang="en-US" smtClean="0"/>
              <a:pPr/>
              <a:t>‹#›</a:t>
            </a:fld>
            <a:endParaRPr lang="en-US" dirty="0"/>
          </a:p>
        </p:txBody>
      </p:sp>
    </p:spTree>
    <p:extLst>
      <p:ext uri="{BB962C8B-B14F-4D97-AF65-F5344CB8AC3E}">
        <p14:creationId xmlns:p14="http://schemas.microsoft.com/office/powerpoint/2010/main" val="32535481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3F29CC5-00F7-42D8-B124-DBB9CF6078E9}" type="datetimeFigureOut">
              <a:rPr lang="en-US" smtClean="0"/>
              <a:pPr/>
              <a:t>3/19/2014</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6E49B88-C793-41F8-9EA0-1766465DAF74}" type="slidenum">
              <a:rPr lang="en-US" smtClean="0"/>
              <a:pPr/>
              <a:t>‹#›</a:t>
            </a:fld>
            <a:endParaRPr lang="en-US" dirty="0"/>
          </a:p>
        </p:txBody>
      </p:sp>
    </p:spTree>
    <p:extLst>
      <p:ext uri="{BB962C8B-B14F-4D97-AF65-F5344CB8AC3E}">
        <p14:creationId xmlns:p14="http://schemas.microsoft.com/office/powerpoint/2010/main" val="3578902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pPr/>
              <a:t>9</a:t>
            </a:fld>
            <a:endParaRPr lang="en-US" dirty="0"/>
          </a:p>
        </p:txBody>
      </p:sp>
    </p:spTree>
    <p:extLst>
      <p:ext uri="{BB962C8B-B14F-4D97-AF65-F5344CB8AC3E}">
        <p14:creationId xmlns:p14="http://schemas.microsoft.com/office/powerpoint/2010/main" val="423047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a:t>
            </a:r>
            <a:r>
              <a:rPr lang="en-US" baseline="0" dirty="0" smtClean="0"/>
              <a:t> will be shown</a:t>
            </a:r>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pPr/>
              <a:t>11</a:t>
            </a:fld>
            <a:endParaRPr lang="en-US" dirty="0"/>
          </a:p>
        </p:txBody>
      </p:sp>
    </p:spTree>
    <p:extLst>
      <p:ext uri="{BB962C8B-B14F-4D97-AF65-F5344CB8AC3E}">
        <p14:creationId xmlns:p14="http://schemas.microsoft.com/office/powerpoint/2010/main" val="105576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E49B88-C793-41F8-9EA0-1766465DAF74}" type="slidenum">
              <a:rPr lang="en-US" smtClean="0"/>
              <a:pPr/>
              <a:t>21</a:t>
            </a:fld>
            <a:endParaRPr lang="en-US" dirty="0"/>
          </a:p>
        </p:txBody>
      </p:sp>
    </p:spTree>
    <p:extLst>
      <p:ext uri="{BB962C8B-B14F-4D97-AF65-F5344CB8AC3E}">
        <p14:creationId xmlns:p14="http://schemas.microsoft.com/office/powerpoint/2010/main" val="1485734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70" tIns="32135" rIns="64270" bIns="32135"/>
          <a:lstStyle/>
          <a:p>
            <a:r>
              <a:rPr lang="en-US" smtClean="0"/>
              <a:t>Click to edit Master title style</a:t>
            </a:r>
            <a:endParaRPr lang="en-US"/>
          </a:p>
        </p:txBody>
      </p:sp>
    </p:spTree>
    <p:extLst>
      <p:ext uri="{BB962C8B-B14F-4D97-AF65-F5344CB8AC3E}">
        <p14:creationId xmlns:p14="http://schemas.microsoft.com/office/powerpoint/2010/main" val="74900116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846967"/>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3" y="273479"/>
            <a:ext cx="3008189" cy="1161975"/>
          </a:xfrm>
          <a:prstGeom prst="rect">
            <a:avLst/>
          </a:prstGeom>
        </p:spPr>
        <p:txBody>
          <a:bodyPr vert="horz" lIns="64270" tIns="32135" rIns="64270" bIns="32135"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3" y="1435448"/>
            <a:ext cx="3008189" cy="4690318"/>
          </a:xfrm>
        </p:spPr>
        <p:txBody>
          <a:bodyPr/>
          <a:lstStyle>
            <a:lvl1pPr marL="0" indent="0">
              <a:buNone/>
              <a:defRPr sz="1000"/>
            </a:lvl1pPr>
            <a:lvl2pPr marL="321357" indent="0">
              <a:buNone/>
              <a:defRPr sz="800"/>
            </a:lvl2pPr>
            <a:lvl3pPr marL="642717" indent="0">
              <a:buNone/>
              <a:defRPr sz="700"/>
            </a:lvl3pPr>
            <a:lvl4pPr marL="964075" indent="0">
              <a:buNone/>
              <a:defRPr sz="600"/>
            </a:lvl4pPr>
            <a:lvl5pPr marL="1285434" indent="0">
              <a:buNone/>
              <a:defRPr sz="600"/>
            </a:lvl5pPr>
            <a:lvl6pPr marL="1606794" indent="0">
              <a:buNone/>
              <a:defRPr sz="600"/>
            </a:lvl6pPr>
            <a:lvl7pPr marL="1928151" indent="0">
              <a:buNone/>
              <a:defRPr sz="600"/>
            </a:lvl7pPr>
            <a:lvl8pPr marL="2249511" indent="0">
              <a:buNone/>
              <a:defRPr sz="600"/>
            </a:lvl8pPr>
            <a:lvl9pPr marL="2570870" indent="0">
              <a:buNone/>
              <a:defRPr sz="600"/>
            </a:lvl9pPr>
          </a:lstStyle>
          <a:p>
            <a:pPr lvl="0"/>
            <a:r>
              <a:rPr lang="en-US" smtClean="0"/>
              <a:t>Click to edit Master text styles</a:t>
            </a:r>
          </a:p>
        </p:txBody>
      </p:sp>
    </p:spTree>
    <p:extLst>
      <p:ext uri="{BB962C8B-B14F-4D97-AF65-F5344CB8AC3E}">
        <p14:creationId xmlns:p14="http://schemas.microsoft.com/office/powerpoint/2010/main" val="1302817809"/>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1" y="4800824"/>
            <a:ext cx="5486177" cy="567035"/>
          </a:xfrm>
          <a:prstGeom prst="rect">
            <a:avLst/>
          </a:prstGeom>
        </p:spPr>
        <p:txBody>
          <a:bodyPr vert="horz" lIns="64270" tIns="32135" rIns="64270" bIns="32135"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1" y="612800"/>
            <a:ext cx="5486177" cy="4114354"/>
          </a:xfrm>
        </p:spPr>
        <p:txBody>
          <a:bodyPr/>
          <a:lstStyle>
            <a:lvl1pPr marL="0" indent="0">
              <a:buNone/>
              <a:defRPr sz="2200"/>
            </a:lvl1pPr>
            <a:lvl2pPr marL="321357" indent="0">
              <a:buNone/>
              <a:defRPr sz="2000"/>
            </a:lvl2pPr>
            <a:lvl3pPr marL="642717" indent="0">
              <a:buNone/>
              <a:defRPr sz="1700"/>
            </a:lvl3pPr>
            <a:lvl4pPr marL="964075" indent="0">
              <a:buNone/>
              <a:defRPr sz="1400"/>
            </a:lvl4pPr>
            <a:lvl5pPr marL="1285434" indent="0">
              <a:buNone/>
              <a:defRPr sz="1400"/>
            </a:lvl5pPr>
            <a:lvl6pPr marL="1606794" indent="0">
              <a:buNone/>
              <a:defRPr sz="1400"/>
            </a:lvl6pPr>
            <a:lvl7pPr marL="1928151" indent="0">
              <a:buNone/>
              <a:defRPr sz="1400"/>
            </a:lvl7pPr>
            <a:lvl8pPr marL="2249511" indent="0">
              <a:buNone/>
              <a:defRPr sz="1400"/>
            </a:lvl8pPr>
            <a:lvl9pPr marL="2570870" indent="0">
              <a:buNone/>
              <a:defRPr sz="1400"/>
            </a:lvl9pPr>
          </a:lstStyle>
          <a:p>
            <a:pPr lvl="0"/>
            <a:r>
              <a:rPr lang="en-US" noProof="0" dirty="0" smtClean="0">
                <a:sym typeface="Helvetica Neue" charset="0"/>
              </a:rPr>
              <a:t>Click icon to add picture</a:t>
            </a:r>
          </a:p>
        </p:txBody>
      </p:sp>
      <p:sp>
        <p:nvSpPr>
          <p:cNvPr id="4" name="Text Placeholder 3"/>
          <p:cNvSpPr>
            <a:spLocks noGrp="1"/>
          </p:cNvSpPr>
          <p:nvPr>
            <p:ph type="body" sz="half" idx="2"/>
          </p:nvPr>
        </p:nvSpPr>
        <p:spPr>
          <a:xfrm>
            <a:off x="1792641" y="5367860"/>
            <a:ext cx="5486177" cy="804788"/>
          </a:xfrm>
        </p:spPr>
        <p:txBody>
          <a:bodyPr/>
          <a:lstStyle>
            <a:lvl1pPr marL="0" indent="0">
              <a:buNone/>
              <a:defRPr sz="1000"/>
            </a:lvl1pPr>
            <a:lvl2pPr marL="321357" indent="0">
              <a:buNone/>
              <a:defRPr sz="800"/>
            </a:lvl2pPr>
            <a:lvl3pPr marL="642717" indent="0">
              <a:buNone/>
              <a:defRPr sz="700"/>
            </a:lvl3pPr>
            <a:lvl4pPr marL="964075" indent="0">
              <a:buNone/>
              <a:defRPr sz="600"/>
            </a:lvl4pPr>
            <a:lvl5pPr marL="1285434" indent="0">
              <a:buNone/>
              <a:defRPr sz="600"/>
            </a:lvl5pPr>
            <a:lvl6pPr marL="1606794" indent="0">
              <a:buNone/>
              <a:defRPr sz="600"/>
            </a:lvl6pPr>
            <a:lvl7pPr marL="1928151" indent="0">
              <a:buNone/>
              <a:defRPr sz="600"/>
            </a:lvl7pPr>
            <a:lvl8pPr marL="2249511" indent="0">
              <a:buNone/>
              <a:defRPr sz="600"/>
            </a:lvl8pPr>
            <a:lvl9pPr marL="2570870" indent="0">
              <a:buNone/>
              <a:defRPr sz="600"/>
            </a:lvl9pPr>
          </a:lstStyle>
          <a:p>
            <a:pPr lvl="0"/>
            <a:r>
              <a:rPr lang="en-US" smtClean="0"/>
              <a:t>Click to edit Master text styles</a:t>
            </a:r>
          </a:p>
        </p:txBody>
      </p:sp>
    </p:spTree>
    <p:extLst>
      <p:ext uri="{BB962C8B-B14F-4D97-AF65-F5344CB8AC3E}">
        <p14:creationId xmlns:p14="http://schemas.microsoft.com/office/powerpoint/2010/main" val="3443306014"/>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70" tIns="32135" rIns="64270" bIns="32135"/>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51688973"/>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6859" y="274588"/>
            <a:ext cx="2079501" cy="6485186"/>
          </a:xfrm>
          <a:prstGeom prst="rect">
            <a:avLst/>
          </a:prstGeom>
        </p:spPr>
        <p:txBody>
          <a:bodyPr vert="eaVert" lIns="64270" tIns="32135" rIns="64270" bIns="32135"/>
          <a:lstStyle/>
          <a:p>
            <a:r>
              <a:rPr lang="en-US" smtClean="0"/>
              <a:t>Click to edit Master title style</a:t>
            </a:r>
            <a:endParaRPr lang="en-US"/>
          </a:p>
        </p:txBody>
      </p:sp>
      <p:sp>
        <p:nvSpPr>
          <p:cNvPr id="3" name="Vertical Text Placeholder 2"/>
          <p:cNvSpPr>
            <a:spLocks noGrp="1"/>
          </p:cNvSpPr>
          <p:nvPr>
            <p:ph type="body" orient="vert" idx="1"/>
          </p:nvPr>
        </p:nvSpPr>
        <p:spPr>
          <a:xfrm>
            <a:off x="366118" y="274588"/>
            <a:ext cx="6133579" cy="64851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9281104"/>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lIns="64267" tIns="32133" rIns="64267" bIns="32133"/>
          <a:lstStyle/>
          <a:p>
            <a:r>
              <a:rPr lang="en-US" smtClean="0"/>
              <a:t>Click to edit Master title style</a:t>
            </a:r>
            <a:endParaRPr lang="en-US"/>
          </a:p>
        </p:txBody>
      </p:sp>
      <p:sp>
        <p:nvSpPr>
          <p:cNvPr id="3" name="Subtitle 2"/>
          <p:cNvSpPr>
            <a:spLocks noGrp="1"/>
          </p:cNvSpPr>
          <p:nvPr>
            <p:ph type="subTitle" idx="1"/>
          </p:nvPr>
        </p:nvSpPr>
        <p:spPr>
          <a:xfrm>
            <a:off x="1371824" y="3886654"/>
            <a:ext cx="6400354" cy="1752451"/>
          </a:xfrm>
        </p:spPr>
        <p:txBody>
          <a:bodyPr/>
          <a:lstStyle>
            <a:lvl1pPr marL="0" indent="0" algn="ctr">
              <a:buNone/>
              <a:defRPr/>
            </a:lvl1pPr>
            <a:lvl2pPr marL="321341" indent="0" algn="ctr">
              <a:buNone/>
              <a:defRPr/>
            </a:lvl2pPr>
            <a:lvl3pPr marL="642684" indent="0" algn="ctr">
              <a:buNone/>
              <a:defRPr/>
            </a:lvl3pPr>
            <a:lvl4pPr marL="964025" indent="0" algn="ctr">
              <a:buNone/>
              <a:defRPr/>
            </a:lvl4pPr>
            <a:lvl5pPr marL="1285368" indent="0" algn="ctr">
              <a:buNone/>
              <a:defRPr/>
            </a:lvl5pPr>
            <a:lvl6pPr marL="1606711" indent="0" algn="ctr">
              <a:buNone/>
              <a:defRPr/>
            </a:lvl6pPr>
            <a:lvl7pPr marL="1928052" indent="0" algn="ctr">
              <a:buNone/>
              <a:defRPr/>
            </a:lvl7pPr>
            <a:lvl8pPr marL="2249396" indent="0" algn="ctr">
              <a:buNone/>
              <a:defRPr/>
            </a:lvl8pPr>
            <a:lvl9pPr marL="2570738"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3402822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67" tIns="32133" rIns="64267" bIns="32133"/>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602623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lIns="64267" tIns="32133" rIns="64267" bIns="32133"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341" indent="0">
              <a:buNone/>
              <a:defRPr sz="1300"/>
            </a:lvl2pPr>
            <a:lvl3pPr marL="642684" indent="0">
              <a:buNone/>
              <a:defRPr sz="1100"/>
            </a:lvl3pPr>
            <a:lvl4pPr marL="964025" indent="0">
              <a:buNone/>
              <a:defRPr sz="1000"/>
            </a:lvl4pPr>
            <a:lvl5pPr marL="1285368" indent="0">
              <a:buNone/>
              <a:defRPr sz="1000"/>
            </a:lvl5pPr>
            <a:lvl6pPr marL="1606711" indent="0">
              <a:buNone/>
              <a:defRPr sz="1000"/>
            </a:lvl6pPr>
            <a:lvl7pPr marL="1928052" indent="0">
              <a:buNone/>
              <a:defRPr sz="1000"/>
            </a:lvl7pPr>
            <a:lvl8pPr marL="2249396" indent="0">
              <a:buNone/>
              <a:defRPr sz="1000"/>
            </a:lvl8pPr>
            <a:lvl9pPr marL="2570738" indent="0">
              <a:buNone/>
              <a:defRPr sz="1000"/>
            </a:lvl9pPr>
          </a:lstStyle>
          <a:p>
            <a:pPr lvl="0"/>
            <a:r>
              <a:rPr lang="en-US" smtClean="0"/>
              <a:t>Click to edit Master text styles</a:t>
            </a:r>
          </a:p>
        </p:txBody>
      </p:sp>
    </p:spTree>
    <p:extLst>
      <p:ext uri="{BB962C8B-B14F-4D97-AF65-F5344CB8AC3E}">
        <p14:creationId xmlns:p14="http://schemas.microsoft.com/office/powerpoint/2010/main" val="3052217298"/>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67" tIns="32133" rIns="64267" bIns="32133"/>
          <a:lstStyle/>
          <a:p>
            <a:r>
              <a:rPr lang="en-US" smtClean="0"/>
              <a:t>Click to edit Master title style</a:t>
            </a:r>
            <a:endParaRPr lang="en-US"/>
          </a:p>
        </p:txBody>
      </p:sp>
      <p:sp>
        <p:nvSpPr>
          <p:cNvPr id="3" name="Content Placeholder 2"/>
          <p:cNvSpPr>
            <a:spLocks noGrp="1"/>
          </p:cNvSpPr>
          <p:nvPr>
            <p:ph sz="half" idx="1"/>
          </p:nvPr>
        </p:nvSpPr>
        <p:spPr>
          <a:xfrm>
            <a:off x="625079" y="625078"/>
            <a:ext cx="3888879" cy="559891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1113" y="625078"/>
            <a:ext cx="3888879" cy="559891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13359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67" tIns="32133" rIns="64267" bIns="32133"/>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341" indent="0">
              <a:buNone/>
              <a:defRPr sz="1400" b="1"/>
            </a:lvl2pPr>
            <a:lvl3pPr marL="642684" indent="0">
              <a:buNone/>
              <a:defRPr sz="1300" b="1"/>
            </a:lvl3pPr>
            <a:lvl4pPr marL="964025" indent="0">
              <a:buNone/>
              <a:defRPr sz="1100" b="1"/>
            </a:lvl4pPr>
            <a:lvl5pPr marL="1285368" indent="0">
              <a:buNone/>
              <a:defRPr sz="1100" b="1"/>
            </a:lvl5pPr>
            <a:lvl6pPr marL="1606711" indent="0">
              <a:buNone/>
              <a:defRPr sz="1100" b="1"/>
            </a:lvl6pPr>
            <a:lvl7pPr marL="1928052" indent="0">
              <a:buNone/>
              <a:defRPr sz="1100" b="1"/>
            </a:lvl7pPr>
            <a:lvl8pPr marL="2249396" indent="0">
              <a:buNone/>
              <a:defRPr sz="1100" b="1"/>
            </a:lvl8pPr>
            <a:lvl9pPr marL="2570738"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341" indent="0">
              <a:buNone/>
              <a:defRPr sz="1400" b="1"/>
            </a:lvl2pPr>
            <a:lvl3pPr marL="642684" indent="0">
              <a:buNone/>
              <a:defRPr sz="1300" b="1"/>
            </a:lvl3pPr>
            <a:lvl4pPr marL="964025" indent="0">
              <a:buNone/>
              <a:defRPr sz="1100" b="1"/>
            </a:lvl4pPr>
            <a:lvl5pPr marL="1285368" indent="0">
              <a:buNone/>
              <a:defRPr sz="1100" b="1"/>
            </a:lvl5pPr>
            <a:lvl6pPr marL="1606711" indent="0">
              <a:buNone/>
              <a:defRPr sz="1100" b="1"/>
            </a:lvl6pPr>
            <a:lvl7pPr marL="1928052" indent="0">
              <a:buNone/>
              <a:defRPr sz="1100" b="1"/>
            </a:lvl7pPr>
            <a:lvl8pPr marL="2249396" indent="0">
              <a:buNone/>
              <a:defRPr sz="1100" b="1"/>
            </a:lvl8pPr>
            <a:lvl9pPr marL="2570738"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7121604"/>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67" tIns="32133" rIns="64267" bIns="32133"/>
          <a:lstStyle/>
          <a:p>
            <a:r>
              <a:rPr lang="en-US" smtClean="0"/>
              <a:t>Click to edit Master title style</a:t>
            </a:r>
            <a:endParaRPr lang="en-US"/>
          </a:p>
        </p:txBody>
      </p:sp>
    </p:spTree>
    <p:extLst>
      <p:ext uri="{BB962C8B-B14F-4D97-AF65-F5344CB8AC3E}">
        <p14:creationId xmlns:p14="http://schemas.microsoft.com/office/powerpoint/2010/main" val="1708631808"/>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429561"/>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3480"/>
            <a:ext cx="3008189" cy="1161975"/>
          </a:xfrm>
          <a:prstGeom prst="rect">
            <a:avLst/>
          </a:prstGeom>
        </p:spPr>
        <p:txBody>
          <a:bodyPr vert="horz" lIns="64267" tIns="32133" rIns="64267" bIns="32133"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4" y="1435448"/>
            <a:ext cx="3008189" cy="4690318"/>
          </a:xfrm>
        </p:spPr>
        <p:txBody>
          <a:bodyPr/>
          <a:lstStyle>
            <a:lvl1pPr marL="0" indent="0">
              <a:buNone/>
              <a:defRPr sz="1000"/>
            </a:lvl1pPr>
            <a:lvl2pPr marL="321341" indent="0">
              <a:buNone/>
              <a:defRPr sz="800"/>
            </a:lvl2pPr>
            <a:lvl3pPr marL="642684" indent="0">
              <a:buNone/>
              <a:defRPr sz="700"/>
            </a:lvl3pPr>
            <a:lvl4pPr marL="964025" indent="0">
              <a:buNone/>
              <a:defRPr sz="600"/>
            </a:lvl4pPr>
            <a:lvl5pPr marL="1285368" indent="0">
              <a:buNone/>
              <a:defRPr sz="600"/>
            </a:lvl5pPr>
            <a:lvl6pPr marL="1606711" indent="0">
              <a:buNone/>
              <a:defRPr sz="600"/>
            </a:lvl6pPr>
            <a:lvl7pPr marL="1928052" indent="0">
              <a:buNone/>
              <a:defRPr sz="600"/>
            </a:lvl7pPr>
            <a:lvl8pPr marL="2249396" indent="0">
              <a:buNone/>
              <a:defRPr sz="600"/>
            </a:lvl8pPr>
            <a:lvl9pPr marL="2570738" indent="0">
              <a:buNone/>
              <a:defRPr sz="600"/>
            </a:lvl9pPr>
          </a:lstStyle>
          <a:p>
            <a:pPr lvl="0"/>
            <a:r>
              <a:rPr lang="en-US" smtClean="0"/>
              <a:t>Click to edit Master text styles</a:t>
            </a:r>
          </a:p>
        </p:txBody>
      </p:sp>
    </p:spTree>
    <p:extLst>
      <p:ext uri="{BB962C8B-B14F-4D97-AF65-F5344CB8AC3E}">
        <p14:creationId xmlns:p14="http://schemas.microsoft.com/office/powerpoint/2010/main" val="70959895"/>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2" y="4800824"/>
            <a:ext cx="5486177" cy="567035"/>
          </a:xfrm>
          <a:prstGeom prst="rect">
            <a:avLst/>
          </a:prstGeom>
        </p:spPr>
        <p:txBody>
          <a:bodyPr vert="horz" lIns="64267" tIns="32133" rIns="64267" bIns="32133"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2" y="612800"/>
            <a:ext cx="5486177" cy="4114354"/>
          </a:xfrm>
        </p:spPr>
        <p:txBody>
          <a:bodyPr/>
          <a:lstStyle>
            <a:lvl1pPr marL="0" indent="0">
              <a:buNone/>
              <a:defRPr sz="2200"/>
            </a:lvl1pPr>
            <a:lvl2pPr marL="321341" indent="0">
              <a:buNone/>
              <a:defRPr sz="2000"/>
            </a:lvl2pPr>
            <a:lvl3pPr marL="642684" indent="0">
              <a:buNone/>
              <a:defRPr sz="1700"/>
            </a:lvl3pPr>
            <a:lvl4pPr marL="964025" indent="0">
              <a:buNone/>
              <a:defRPr sz="1400"/>
            </a:lvl4pPr>
            <a:lvl5pPr marL="1285368" indent="0">
              <a:buNone/>
              <a:defRPr sz="1400"/>
            </a:lvl5pPr>
            <a:lvl6pPr marL="1606711" indent="0">
              <a:buNone/>
              <a:defRPr sz="1400"/>
            </a:lvl6pPr>
            <a:lvl7pPr marL="1928052" indent="0">
              <a:buNone/>
              <a:defRPr sz="1400"/>
            </a:lvl7pPr>
            <a:lvl8pPr marL="2249396" indent="0">
              <a:buNone/>
              <a:defRPr sz="1400"/>
            </a:lvl8pPr>
            <a:lvl9pPr marL="2570738" indent="0">
              <a:buNone/>
              <a:defRPr sz="1400"/>
            </a:lvl9pPr>
          </a:lstStyle>
          <a:p>
            <a:pPr lvl="0"/>
            <a:r>
              <a:rPr lang="en-US" noProof="0" dirty="0" smtClean="0">
                <a:sym typeface="Helvetica Neue Light" charset="0"/>
              </a:rPr>
              <a:t>Click icon to add picture</a:t>
            </a:r>
          </a:p>
        </p:txBody>
      </p:sp>
      <p:sp>
        <p:nvSpPr>
          <p:cNvPr id="4" name="Text Placeholder 3"/>
          <p:cNvSpPr>
            <a:spLocks noGrp="1"/>
          </p:cNvSpPr>
          <p:nvPr>
            <p:ph type="body" sz="half" idx="2"/>
          </p:nvPr>
        </p:nvSpPr>
        <p:spPr>
          <a:xfrm>
            <a:off x="1792642" y="5367860"/>
            <a:ext cx="5486177" cy="804788"/>
          </a:xfrm>
        </p:spPr>
        <p:txBody>
          <a:bodyPr/>
          <a:lstStyle>
            <a:lvl1pPr marL="0" indent="0">
              <a:buNone/>
              <a:defRPr sz="1000"/>
            </a:lvl1pPr>
            <a:lvl2pPr marL="321341" indent="0">
              <a:buNone/>
              <a:defRPr sz="800"/>
            </a:lvl2pPr>
            <a:lvl3pPr marL="642684" indent="0">
              <a:buNone/>
              <a:defRPr sz="700"/>
            </a:lvl3pPr>
            <a:lvl4pPr marL="964025" indent="0">
              <a:buNone/>
              <a:defRPr sz="600"/>
            </a:lvl4pPr>
            <a:lvl5pPr marL="1285368" indent="0">
              <a:buNone/>
              <a:defRPr sz="600"/>
            </a:lvl5pPr>
            <a:lvl6pPr marL="1606711" indent="0">
              <a:buNone/>
              <a:defRPr sz="600"/>
            </a:lvl6pPr>
            <a:lvl7pPr marL="1928052" indent="0">
              <a:buNone/>
              <a:defRPr sz="600"/>
            </a:lvl7pPr>
            <a:lvl8pPr marL="2249396" indent="0">
              <a:buNone/>
              <a:defRPr sz="600"/>
            </a:lvl8pPr>
            <a:lvl9pPr marL="2570738" indent="0">
              <a:buNone/>
              <a:defRPr sz="600"/>
            </a:lvl9pPr>
          </a:lstStyle>
          <a:p>
            <a:pPr lvl="0"/>
            <a:r>
              <a:rPr lang="en-US" smtClean="0"/>
              <a:t>Click to edit Master text styles</a:t>
            </a:r>
          </a:p>
        </p:txBody>
      </p:sp>
    </p:spTree>
    <p:extLst>
      <p:ext uri="{BB962C8B-B14F-4D97-AF65-F5344CB8AC3E}">
        <p14:creationId xmlns:p14="http://schemas.microsoft.com/office/powerpoint/2010/main" val="1966910511"/>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67" tIns="32133" rIns="64267" bIns="32133"/>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8323236"/>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949404"/>
          </a:xfrm>
          <a:prstGeom prst="rect">
            <a:avLst/>
          </a:prstGeom>
        </p:spPr>
        <p:txBody>
          <a:bodyPr vert="eaVert" lIns="64267" tIns="32133" rIns="64267" bIns="32133"/>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9494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588089"/>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5"/>
            <a:ext cx="6400354" cy="1752451"/>
          </a:xfrm>
        </p:spPr>
        <p:txBody>
          <a:bodyPr/>
          <a:lstStyle>
            <a:lvl1pPr marL="0" indent="0" algn="ctr">
              <a:buNone/>
              <a:defRPr/>
            </a:lvl1pPr>
            <a:lvl2pPr marL="321324" indent="0" algn="ctr">
              <a:buNone/>
              <a:defRPr/>
            </a:lvl2pPr>
            <a:lvl3pPr marL="642651" indent="0" algn="ctr">
              <a:buNone/>
              <a:defRPr/>
            </a:lvl3pPr>
            <a:lvl4pPr marL="963975" indent="0" algn="ctr">
              <a:buNone/>
              <a:defRPr/>
            </a:lvl4pPr>
            <a:lvl5pPr marL="1285302" indent="0" algn="ctr">
              <a:buNone/>
              <a:defRPr/>
            </a:lvl5pPr>
            <a:lvl6pPr marL="1606628" indent="0" algn="ctr">
              <a:buNone/>
              <a:defRPr/>
            </a:lvl6pPr>
            <a:lvl7pPr marL="1927954" indent="0" algn="ctr">
              <a:buNone/>
              <a:defRPr/>
            </a:lvl7pPr>
            <a:lvl8pPr marL="2249281" indent="0" algn="ctr">
              <a:buNone/>
              <a:defRPr/>
            </a:lvl8pPr>
            <a:lvl9pPr marL="257060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4566539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5397208"/>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324" indent="0">
              <a:buNone/>
              <a:defRPr sz="1300"/>
            </a:lvl2pPr>
            <a:lvl3pPr marL="642651" indent="0">
              <a:buNone/>
              <a:defRPr sz="1100"/>
            </a:lvl3pPr>
            <a:lvl4pPr marL="963975" indent="0">
              <a:buNone/>
              <a:defRPr sz="1000"/>
            </a:lvl4pPr>
            <a:lvl5pPr marL="1285302" indent="0">
              <a:buNone/>
              <a:defRPr sz="1000"/>
            </a:lvl5pPr>
            <a:lvl6pPr marL="1606628" indent="0">
              <a:buNone/>
              <a:defRPr sz="1000"/>
            </a:lvl6pPr>
            <a:lvl7pPr marL="1927954" indent="0">
              <a:buNone/>
              <a:defRPr sz="1000"/>
            </a:lvl7pPr>
            <a:lvl8pPr marL="2249281" indent="0">
              <a:buNone/>
              <a:defRPr sz="1000"/>
            </a:lvl8pPr>
            <a:lvl9pPr marL="2570607" indent="0">
              <a:buNone/>
              <a:defRPr sz="1000"/>
            </a:lvl9pPr>
          </a:lstStyle>
          <a:p>
            <a:pPr lvl="0"/>
            <a:r>
              <a:rPr lang="en-US" smtClean="0"/>
              <a:t>Click to edit Master text styles</a:t>
            </a:r>
          </a:p>
        </p:txBody>
      </p:sp>
    </p:spTree>
    <p:extLst>
      <p:ext uri="{BB962C8B-B14F-4D97-AF65-F5344CB8AC3E}">
        <p14:creationId xmlns:p14="http://schemas.microsoft.com/office/powerpoint/2010/main" val="152511280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1844" y="1634133"/>
            <a:ext cx="1732359" cy="461664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41360" y="1634133"/>
            <a:ext cx="1732359" cy="461664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3322125"/>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324" indent="0">
              <a:buNone/>
              <a:defRPr sz="1400" b="1"/>
            </a:lvl2pPr>
            <a:lvl3pPr marL="642651" indent="0">
              <a:buNone/>
              <a:defRPr sz="1300" b="1"/>
            </a:lvl3pPr>
            <a:lvl4pPr marL="963975" indent="0">
              <a:buNone/>
              <a:defRPr sz="1100" b="1"/>
            </a:lvl4pPr>
            <a:lvl5pPr marL="1285302" indent="0">
              <a:buNone/>
              <a:defRPr sz="1100" b="1"/>
            </a:lvl5pPr>
            <a:lvl6pPr marL="1606628" indent="0">
              <a:buNone/>
              <a:defRPr sz="1100" b="1"/>
            </a:lvl6pPr>
            <a:lvl7pPr marL="1927954" indent="0">
              <a:buNone/>
              <a:defRPr sz="1100" b="1"/>
            </a:lvl7pPr>
            <a:lvl8pPr marL="2249281" indent="0">
              <a:buNone/>
              <a:defRPr sz="1100" b="1"/>
            </a:lvl8pPr>
            <a:lvl9pPr marL="2570607"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324" indent="0">
              <a:buNone/>
              <a:defRPr sz="1400" b="1"/>
            </a:lvl2pPr>
            <a:lvl3pPr marL="642651" indent="0">
              <a:buNone/>
              <a:defRPr sz="1300" b="1"/>
            </a:lvl3pPr>
            <a:lvl4pPr marL="963975" indent="0">
              <a:buNone/>
              <a:defRPr sz="1100" b="1"/>
            </a:lvl4pPr>
            <a:lvl5pPr marL="1285302" indent="0">
              <a:buNone/>
              <a:defRPr sz="1100" b="1"/>
            </a:lvl5pPr>
            <a:lvl6pPr marL="1606628" indent="0">
              <a:buNone/>
              <a:defRPr sz="1100" b="1"/>
            </a:lvl6pPr>
            <a:lvl7pPr marL="1927954" indent="0">
              <a:buNone/>
              <a:defRPr sz="1100" b="1"/>
            </a:lvl7pPr>
            <a:lvl8pPr marL="2249281" indent="0">
              <a:buNone/>
              <a:defRPr sz="1100" b="1"/>
            </a:lvl8pPr>
            <a:lvl9pPr marL="2570607"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474885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3899234"/>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9742951"/>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5" y="273481"/>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5" y="1435448"/>
            <a:ext cx="3008189" cy="4690318"/>
          </a:xfrm>
        </p:spPr>
        <p:txBody>
          <a:bodyPr/>
          <a:lstStyle>
            <a:lvl1pPr marL="0" indent="0">
              <a:buNone/>
              <a:defRPr sz="1000"/>
            </a:lvl1pPr>
            <a:lvl2pPr marL="321324" indent="0">
              <a:buNone/>
              <a:defRPr sz="800"/>
            </a:lvl2pPr>
            <a:lvl3pPr marL="642651" indent="0">
              <a:buNone/>
              <a:defRPr sz="700"/>
            </a:lvl3pPr>
            <a:lvl4pPr marL="963975" indent="0">
              <a:buNone/>
              <a:defRPr sz="600"/>
            </a:lvl4pPr>
            <a:lvl5pPr marL="1285302" indent="0">
              <a:buNone/>
              <a:defRPr sz="600"/>
            </a:lvl5pPr>
            <a:lvl6pPr marL="1606628" indent="0">
              <a:buNone/>
              <a:defRPr sz="600"/>
            </a:lvl6pPr>
            <a:lvl7pPr marL="1927954" indent="0">
              <a:buNone/>
              <a:defRPr sz="600"/>
            </a:lvl7pPr>
            <a:lvl8pPr marL="2249281" indent="0">
              <a:buNone/>
              <a:defRPr sz="600"/>
            </a:lvl8pPr>
            <a:lvl9pPr marL="2570607" indent="0">
              <a:buNone/>
              <a:defRPr sz="600"/>
            </a:lvl9pPr>
          </a:lstStyle>
          <a:p>
            <a:pPr lvl="0"/>
            <a:r>
              <a:rPr lang="en-US" smtClean="0"/>
              <a:t>Click to edit Master text styles</a:t>
            </a:r>
          </a:p>
        </p:txBody>
      </p:sp>
    </p:spTree>
    <p:extLst>
      <p:ext uri="{BB962C8B-B14F-4D97-AF65-F5344CB8AC3E}">
        <p14:creationId xmlns:p14="http://schemas.microsoft.com/office/powerpoint/2010/main" val="541851004"/>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3"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3" y="612800"/>
            <a:ext cx="5486177" cy="4114354"/>
          </a:xfrm>
        </p:spPr>
        <p:txBody>
          <a:bodyPr/>
          <a:lstStyle>
            <a:lvl1pPr marL="0" indent="0">
              <a:buNone/>
              <a:defRPr sz="2200"/>
            </a:lvl1pPr>
            <a:lvl2pPr marL="321324" indent="0">
              <a:buNone/>
              <a:defRPr sz="2000"/>
            </a:lvl2pPr>
            <a:lvl3pPr marL="642651" indent="0">
              <a:buNone/>
              <a:defRPr sz="1700"/>
            </a:lvl3pPr>
            <a:lvl4pPr marL="963975" indent="0">
              <a:buNone/>
              <a:defRPr sz="1400"/>
            </a:lvl4pPr>
            <a:lvl5pPr marL="1285302" indent="0">
              <a:buNone/>
              <a:defRPr sz="1400"/>
            </a:lvl5pPr>
            <a:lvl6pPr marL="1606628" indent="0">
              <a:buNone/>
              <a:defRPr sz="1400"/>
            </a:lvl6pPr>
            <a:lvl7pPr marL="1927954" indent="0">
              <a:buNone/>
              <a:defRPr sz="1400"/>
            </a:lvl7pPr>
            <a:lvl8pPr marL="2249281" indent="0">
              <a:buNone/>
              <a:defRPr sz="1400"/>
            </a:lvl8pPr>
            <a:lvl9pPr marL="2570607" indent="0">
              <a:buNone/>
              <a:defRPr sz="1400"/>
            </a:lvl9pPr>
          </a:lstStyle>
          <a:p>
            <a:pPr lvl="0"/>
            <a:r>
              <a:rPr lang="en-US" noProof="0" dirty="0" smtClean="0">
                <a:sym typeface="Helvetica Neue" charset="0"/>
              </a:rPr>
              <a:t>Click icon to add picture</a:t>
            </a:r>
          </a:p>
        </p:txBody>
      </p:sp>
      <p:sp>
        <p:nvSpPr>
          <p:cNvPr id="4" name="Text Placeholder 3"/>
          <p:cNvSpPr>
            <a:spLocks noGrp="1"/>
          </p:cNvSpPr>
          <p:nvPr>
            <p:ph type="body" sz="half" idx="2"/>
          </p:nvPr>
        </p:nvSpPr>
        <p:spPr>
          <a:xfrm>
            <a:off x="1792643" y="5367860"/>
            <a:ext cx="5486177" cy="804788"/>
          </a:xfrm>
        </p:spPr>
        <p:txBody>
          <a:bodyPr/>
          <a:lstStyle>
            <a:lvl1pPr marL="0" indent="0">
              <a:buNone/>
              <a:defRPr sz="1000"/>
            </a:lvl1pPr>
            <a:lvl2pPr marL="321324" indent="0">
              <a:buNone/>
              <a:defRPr sz="800"/>
            </a:lvl2pPr>
            <a:lvl3pPr marL="642651" indent="0">
              <a:buNone/>
              <a:defRPr sz="700"/>
            </a:lvl3pPr>
            <a:lvl4pPr marL="963975" indent="0">
              <a:buNone/>
              <a:defRPr sz="600"/>
            </a:lvl4pPr>
            <a:lvl5pPr marL="1285302" indent="0">
              <a:buNone/>
              <a:defRPr sz="600"/>
            </a:lvl5pPr>
            <a:lvl6pPr marL="1606628" indent="0">
              <a:buNone/>
              <a:defRPr sz="600"/>
            </a:lvl6pPr>
            <a:lvl7pPr marL="1927954" indent="0">
              <a:buNone/>
              <a:defRPr sz="600"/>
            </a:lvl7pPr>
            <a:lvl8pPr marL="2249281" indent="0">
              <a:buNone/>
              <a:defRPr sz="600"/>
            </a:lvl8pPr>
            <a:lvl9pPr marL="2570607" indent="0">
              <a:buNone/>
              <a:defRPr sz="600"/>
            </a:lvl9pPr>
          </a:lstStyle>
          <a:p>
            <a:pPr lvl="0"/>
            <a:r>
              <a:rPr lang="en-US" smtClean="0"/>
              <a:t>Click to edit Master text styles</a:t>
            </a:r>
          </a:p>
        </p:txBody>
      </p:sp>
    </p:spTree>
    <p:extLst>
      <p:ext uri="{BB962C8B-B14F-4D97-AF65-F5344CB8AC3E}">
        <p14:creationId xmlns:p14="http://schemas.microsoft.com/office/powerpoint/2010/main" val="2424088584"/>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342703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080743" y="232180"/>
            <a:ext cx="892969" cy="601860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1836" y="232180"/>
            <a:ext cx="2571750" cy="601860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80993559"/>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26795718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1213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26272643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799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3232" y="469900"/>
            <a:ext cx="6747715" cy="9223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723900" y="1536700"/>
            <a:ext cx="7721600" cy="4601909"/>
          </a:xfrm>
          <a:prstGeom prst="rect">
            <a:avLst/>
          </a:prstGeom>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0355244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9638049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69603245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61096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1791751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98776969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197533013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49262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28066325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9068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15849375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7473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35849723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5776271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306292474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2055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17853612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extLst>
      <p:ext uri="{BB962C8B-B14F-4D97-AF65-F5344CB8AC3E}">
        <p14:creationId xmlns:p14="http://schemas.microsoft.com/office/powerpoint/2010/main" val="26027589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2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5477496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261084570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4118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7"/>
            <a:ext cx="6400354"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2471013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423862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1"/>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smtClean="0"/>
              <a:t>Click to edit Master text styles</a:t>
            </a:r>
          </a:p>
        </p:txBody>
      </p:sp>
    </p:spTree>
    <p:extLst>
      <p:ext uri="{BB962C8B-B14F-4D97-AF65-F5344CB8AC3E}">
        <p14:creationId xmlns:p14="http://schemas.microsoft.com/office/powerpoint/2010/main" val="278195277"/>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518547" y="5956101"/>
            <a:ext cx="1687711" cy="35718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313414" y="5956101"/>
            <a:ext cx="1687711" cy="35718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0619334"/>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626211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236441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336813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3473"/>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2"/>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7" y="1435448"/>
            <a:ext cx="300818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extLst>
      <p:ext uri="{BB962C8B-B14F-4D97-AF65-F5344CB8AC3E}">
        <p14:creationId xmlns:p14="http://schemas.microsoft.com/office/powerpoint/2010/main" val="2615162340"/>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5"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5" y="612800"/>
            <a:ext cx="5486177"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pPr lvl="0"/>
            <a:r>
              <a:rPr lang="en-US" noProof="0" dirty="0" smtClean="0">
                <a:sym typeface="Helvetica Neue" charset="0"/>
              </a:rPr>
              <a:t>Click icon to add picture</a:t>
            </a:r>
          </a:p>
        </p:txBody>
      </p:sp>
      <p:sp>
        <p:nvSpPr>
          <p:cNvPr id="4" name="Text Placeholder 3"/>
          <p:cNvSpPr>
            <a:spLocks noGrp="1"/>
          </p:cNvSpPr>
          <p:nvPr>
            <p:ph type="body" sz="half" idx="2"/>
          </p:nvPr>
        </p:nvSpPr>
        <p:spPr>
          <a:xfrm>
            <a:off x="1792635" y="5367859"/>
            <a:ext cx="5486177"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extLst>
      <p:ext uri="{BB962C8B-B14F-4D97-AF65-F5344CB8AC3E}">
        <p14:creationId xmlns:p14="http://schemas.microsoft.com/office/powerpoint/2010/main" val="15769773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900003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8643" y="5473899"/>
            <a:ext cx="2002482" cy="1196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1196" y="5473899"/>
            <a:ext cx="5900291" cy="1196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753569"/>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9"/>
            <a:ext cx="6400354" cy="1752451"/>
          </a:xfrm>
        </p:spPr>
        <p:txBody>
          <a:bodyPr/>
          <a:lstStyle>
            <a:lvl1pPr marL="0" indent="0" algn="ctr">
              <a:buNone/>
              <a:defRPr/>
            </a:lvl1pPr>
            <a:lvl2pPr marL="321424" indent="0" algn="ctr">
              <a:buNone/>
              <a:defRPr/>
            </a:lvl2pPr>
            <a:lvl3pPr marL="642849" indent="0" algn="ctr">
              <a:buNone/>
              <a:defRPr/>
            </a:lvl3pPr>
            <a:lvl4pPr marL="964274" indent="0" algn="ctr">
              <a:buNone/>
              <a:defRPr/>
            </a:lvl4pPr>
            <a:lvl5pPr marL="1285697" indent="0" algn="ctr">
              <a:buNone/>
              <a:defRPr/>
            </a:lvl5pPr>
            <a:lvl6pPr marL="1607123" indent="0" algn="ctr">
              <a:buNone/>
              <a:defRPr/>
            </a:lvl6pPr>
            <a:lvl7pPr marL="1928546" indent="0" algn="ctr">
              <a:buNone/>
              <a:defRPr/>
            </a:lvl7pPr>
            <a:lvl8pPr marL="2249971" indent="0" algn="ctr">
              <a:buNone/>
              <a:defRPr/>
            </a:lvl8pPr>
            <a:lvl9pPr marL="2571396"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7629533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0353662"/>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24" indent="0">
              <a:buNone/>
              <a:defRPr sz="1300"/>
            </a:lvl2pPr>
            <a:lvl3pPr marL="642849" indent="0">
              <a:buNone/>
              <a:defRPr sz="1100"/>
            </a:lvl3pPr>
            <a:lvl4pPr marL="964274" indent="0">
              <a:buNone/>
              <a:defRPr sz="1000"/>
            </a:lvl4pPr>
            <a:lvl5pPr marL="1285697" indent="0">
              <a:buNone/>
              <a:defRPr sz="1000"/>
            </a:lvl5pPr>
            <a:lvl6pPr marL="1607123" indent="0">
              <a:buNone/>
              <a:defRPr sz="1000"/>
            </a:lvl6pPr>
            <a:lvl7pPr marL="1928546" indent="0">
              <a:buNone/>
              <a:defRPr sz="1000"/>
            </a:lvl7pPr>
            <a:lvl8pPr marL="2249971" indent="0">
              <a:buNone/>
              <a:defRPr sz="1000"/>
            </a:lvl8pPr>
            <a:lvl9pPr marL="2571396" indent="0">
              <a:buNone/>
              <a:defRPr sz="1000"/>
            </a:lvl9pPr>
          </a:lstStyle>
          <a:p>
            <a:pPr lvl="0"/>
            <a:r>
              <a:rPr lang="en-US" smtClean="0"/>
              <a:t>Click to edit Master text styles</a:t>
            </a:r>
          </a:p>
        </p:txBody>
      </p:sp>
    </p:spTree>
    <p:extLst>
      <p:ext uri="{BB962C8B-B14F-4D97-AF65-F5344CB8AC3E}">
        <p14:creationId xmlns:p14="http://schemas.microsoft.com/office/powerpoint/2010/main" val="410631209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1836" y="1634133"/>
            <a:ext cx="4116586" cy="461664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634133"/>
            <a:ext cx="4116586" cy="4616648"/>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50235370"/>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548314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7351980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32384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9" y="273475"/>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9" y="1435448"/>
            <a:ext cx="3008189" cy="4690318"/>
          </a:xfrm>
        </p:spPr>
        <p:txBody>
          <a:bodyPr/>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extLst>
      <p:ext uri="{BB962C8B-B14F-4D97-AF65-F5344CB8AC3E}">
        <p14:creationId xmlns:p14="http://schemas.microsoft.com/office/powerpoint/2010/main" val="13514996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7"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7" y="612800"/>
            <a:ext cx="5486177" cy="4114354"/>
          </a:xfrm>
        </p:spPr>
        <p:txBody>
          <a:bodyPr/>
          <a:lstStyle>
            <a:lvl1pPr marL="0" indent="0">
              <a:buNone/>
              <a:defRPr sz="2200"/>
            </a:lvl1pPr>
            <a:lvl2pPr marL="321424" indent="0">
              <a:buNone/>
              <a:defRPr sz="2000"/>
            </a:lvl2pPr>
            <a:lvl3pPr marL="642849" indent="0">
              <a:buNone/>
              <a:defRPr sz="1700"/>
            </a:lvl3pPr>
            <a:lvl4pPr marL="964274" indent="0">
              <a:buNone/>
              <a:defRPr sz="1400"/>
            </a:lvl4pPr>
            <a:lvl5pPr marL="1285697" indent="0">
              <a:buNone/>
              <a:defRPr sz="1400"/>
            </a:lvl5pPr>
            <a:lvl6pPr marL="1607123" indent="0">
              <a:buNone/>
              <a:defRPr sz="1400"/>
            </a:lvl6pPr>
            <a:lvl7pPr marL="1928546" indent="0">
              <a:buNone/>
              <a:defRPr sz="1400"/>
            </a:lvl7pPr>
            <a:lvl8pPr marL="2249971" indent="0">
              <a:buNone/>
              <a:defRPr sz="1400"/>
            </a:lvl8pPr>
            <a:lvl9pPr marL="2571396" indent="0">
              <a:buNone/>
              <a:defRPr sz="1400"/>
            </a:lvl9pPr>
          </a:lstStyle>
          <a:p>
            <a:pPr lvl="0"/>
            <a:r>
              <a:rPr lang="en-US" noProof="0" dirty="0" smtClean="0">
                <a:sym typeface="Helvetica Neue Light" charset="0"/>
              </a:rPr>
              <a:t>Click icon to add picture</a:t>
            </a:r>
          </a:p>
        </p:txBody>
      </p:sp>
      <p:sp>
        <p:nvSpPr>
          <p:cNvPr id="4" name="Text Placeholder 3"/>
          <p:cNvSpPr>
            <a:spLocks noGrp="1"/>
          </p:cNvSpPr>
          <p:nvPr>
            <p:ph type="body" sz="half" idx="2"/>
          </p:nvPr>
        </p:nvSpPr>
        <p:spPr>
          <a:xfrm>
            <a:off x="1792637" y="5367860"/>
            <a:ext cx="5486177" cy="804788"/>
          </a:xfrm>
        </p:spPr>
        <p:txBody>
          <a:bodyPr/>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extLst>
      <p:ext uri="{BB962C8B-B14F-4D97-AF65-F5344CB8AC3E}">
        <p14:creationId xmlns:p14="http://schemas.microsoft.com/office/powerpoint/2010/main" val="34201925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889000" y="2651125"/>
            <a:ext cx="3413125" cy="3270250"/>
          </a:xfrm>
          <a:prstGeom prst="rect">
            <a:avLst/>
          </a:prstGeom>
        </p:spPr>
        <p:txBody>
          <a:bodyPr vert="horz"/>
          <a:lstStyle>
            <a:lvl1pPr marL="0" indent="0" algn="l">
              <a:spcAft>
                <a:spcPts val="0"/>
              </a:spcAft>
              <a:buNone/>
              <a:defRPr sz="3200">
                <a:latin typeface="Arial"/>
                <a:cs typeface="Arial"/>
              </a:defRPr>
            </a:lvl1pPr>
          </a:lstStyle>
          <a:p>
            <a:pPr algn="l">
              <a:spcAft>
                <a:spcPts val="0"/>
              </a:spcAft>
            </a:pPr>
            <a:r>
              <a:rPr lang="en-US" sz="2500" b="1" i="0" dirty="0" smtClean="0">
                <a:solidFill>
                  <a:schemeClr val="bg1"/>
                </a:solidFill>
                <a:latin typeface="Helvetica"/>
                <a:cs typeface="Helvetica"/>
              </a:rPr>
              <a:t>Presentation to the most amazing corporation in </a:t>
            </a:r>
          </a:p>
          <a:p>
            <a:pPr algn="l">
              <a:spcAft>
                <a:spcPts val="0"/>
              </a:spcAft>
            </a:pPr>
            <a:r>
              <a:rPr lang="en-US" sz="2500" b="1" i="0" dirty="0" smtClean="0">
                <a:solidFill>
                  <a:schemeClr val="bg1"/>
                </a:solidFill>
                <a:latin typeface="Helvetica"/>
                <a:cs typeface="Helvetica"/>
              </a:rPr>
              <a:t>the world. </a:t>
            </a:r>
          </a:p>
          <a:p>
            <a:pPr algn="l">
              <a:spcAft>
                <a:spcPts val="0"/>
              </a:spcAft>
            </a:pPr>
            <a:endParaRPr lang="en-US" sz="2500" b="1" i="0" dirty="0" smtClean="0">
              <a:solidFill>
                <a:schemeClr val="bg1"/>
              </a:solidFill>
              <a:latin typeface="Helvetica"/>
              <a:cs typeface="Helvetica"/>
            </a:endParaRPr>
          </a:p>
          <a:p>
            <a:pPr algn="l">
              <a:spcAft>
                <a:spcPts val="0"/>
              </a:spcAft>
            </a:pPr>
            <a:r>
              <a:rPr lang="en-US" sz="2500" b="0" i="0" dirty="0" err="1" smtClean="0">
                <a:solidFill>
                  <a:schemeClr val="bg1"/>
                </a:solidFill>
                <a:latin typeface="Helvetica"/>
                <a:cs typeface="Helvetica"/>
              </a:rPr>
              <a:t>Lorem</a:t>
            </a:r>
            <a:r>
              <a:rPr lang="en-US" sz="2500" b="0" i="0" dirty="0" smtClean="0">
                <a:solidFill>
                  <a:schemeClr val="bg1"/>
                </a:solidFill>
                <a:latin typeface="Helvetica"/>
                <a:cs typeface="Helvetica"/>
              </a:rPr>
              <a:t> </a:t>
            </a:r>
            <a:r>
              <a:rPr lang="en-US" sz="2500" b="0" i="0" dirty="0" err="1" smtClean="0">
                <a:solidFill>
                  <a:schemeClr val="bg1"/>
                </a:solidFill>
                <a:latin typeface="Helvetica"/>
                <a:cs typeface="Helvetica"/>
              </a:rPr>
              <a:t>ipsum</a:t>
            </a:r>
            <a:r>
              <a:rPr lang="en-US" sz="2500" b="0" i="0" dirty="0" smtClean="0">
                <a:solidFill>
                  <a:schemeClr val="bg1"/>
                </a:solidFill>
                <a:latin typeface="Helvetica"/>
                <a:cs typeface="Helvetica"/>
              </a:rPr>
              <a:t> dolor set </a:t>
            </a:r>
            <a:r>
              <a:rPr lang="en-US" sz="2500" b="0" i="0" dirty="0" err="1" smtClean="0">
                <a:solidFill>
                  <a:schemeClr val="bg1"/>
                </a:solidFill>
                <a:latin typeface="Helvetica"/>
                <a:cs typeface="Helvetica"/>
              </a:rPr>
              <a:t>amet</a:t>
            </a:r>
            <a:r>
              <a:rPr lang="en-US" sz="2500" b="0" i="0" dirty="0" smtClean="0">
                <a:solidFill>
                  <a:schemeClr val="bg1"/>
                </a:solidFill>
                <a:latin typeface="Helvetica"/>
                <a:cs typeface="Helvetica"/>
              </a:rPr>
              <a:t> magnum</a:t>
            </a:r>
            <a:r>
              <a:rPr lang="en-US" sz="2500" b="0" i="0" baseline="0" dirty="0" smtClean="0">
                <a:solidFill>
                  <a:schemeClr val="bg1"/>
                </a:solidFill>
                <a:latin typeface="Helvetica"/>
                <a:cs typeface="Helvetica"/>
              </a:rPr>
              <a:t> allure. </a:t>
            </a:r>
            <a:endParaRPr lang="en-US" sz="2500" b="0" i="0" dirty="0" smtClean="0">
              <a:solidFill>
                <a:schemeClr val="bg1"/>
              </a:solidFill>
              <a:latin typeface="Helvetica"/>
              <a:cs typeface="Helvetica"/>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0142953"/>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7082" y="232174"/>
            <a:ext cx="2085082" cy="601860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1836" y="232174"/>
            <a:ext cx="6148090" cy="601860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2379630"/>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lIns="64281" tIns="32140" rIns="64281" bIns="32140"/>
          <a:lstStyle/>
          <a:p>
            <a:r>
              <a:rPr lang="en-US" smtClean="0"/>
              <a:t>Click to edit Master title style</a:t>
            </a:r>
            <a:endParaRPr lang="en-US"/>
          </a:p>
        </p:txBody>
      </p:sp>
      <p:sp>
        <p:nvSpPr>
          <p:cNvPr id="3" name="Subtitle 2"/>
          <p:cNvSpPr>
            <a:spLocks noGrp="1"/>
          </p:cNvSpPr>
          <p:nvPr>
            <p:ph type="subTitle" idx="1"/>
          </p:nvPr>
        </p:nvSpPr>
        <p:spPr>
          <a:xfrm>
            <a:off x="1371824" y="3886650"/>
            <a:ext cx="6400354" cy="1752451"/>
          </a:xfrm>
          <a:prstGeom prst="rect">
            <a:avLst/>
          </a:prstGeom>
        </p:spPr>
        <p:txBody>
          <a:bodyPr vert="horz" lIns="64281" tIns="32140" rIns="64281" bIns="32140"/>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98865783"/>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idx="1"/>
          </p:nvPr>
        </p:nvSpPr>
        <p:spPr>
          <a:xfrm>
            <a:off x="457647" y="1600650"/>
            <a:ext cx="8228707" cy="4525119"/>
          </a:xfrm>
          <a:prstGeom prst="rect">
            <a:avLst/>
          </a:prstGeom>
        </p:spPr>
        <p:txBody>
          <a:bodyPr vert="horz"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0749517"/>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lIns="64281" tIns="32140" rIns="64281" bIns="32140"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lIns="64281" tIns="32140" rIns="64281" bIns="32140"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extLst>
      <p:ext uri="{BB962C8B-B14F-4D97-AF65-F5344CB8AC3E}">
        <p14:creationId xmlns:p14="http://schemas.microsoft.com/office/powerpoint/2010/main" val="607395289"/>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sz="half" idx="1"/>
          </p:nvPr>
        </p:nvSpPr>
        <p:spPr>
          <a:xfrm>
            <a:off x="457648" y="1600650"/>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50"/>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0613924"/>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1" tIns="32140" rIns="64281" bIns="32140"/>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9765515"/>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1" tIns="32140" rIns="64281" bIns="32140"/>
          <a:lstStyle/>
          <a:p>
            <a:r>
              <a:rPr lang="en-US" smtClean="0"/>
              <a:t>Click to edit Master title style</a:t>
            </a:r>
            <a:endParaRPr lang="en-US"/>
          </a:p>
        </p:txBody>
      </p:sp>
    </p:spTree>
    <p:extLst>
      <p:ext uri="{BB962C8B-B14F-4D97-AF65-F5344CB8AC3E}">
        <p14:creationId xmlns:p14="http://schemas.microsoft.com/office/powerpoint/2010/main" val="2265738154"/>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33124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0" y="273476"/>
            <a:ext cx="3008189" cy="116197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1" tIns="32140" rIns="64281" bIns="32140"/>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0" y="1435448"/>
            <a:ext cx="3008189" cy="469031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123958034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24"/>
            <a:ext cx="5486177" cy="56703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a:prstGeom prst="rect">
            <a:avLst/>
          </a:prstGeom>
        </p:spPr>
        <p:txBody>
          <a:bodyPr vert="horz" lIns="64281" tIns="32140" rIns="64281" bIns="32140"/>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pPr lvl="0"/>
            <a:r>
              <a:rPr lang="en-US" noProof="0" dirty="0" smtClean="0">
                <a:sym typeface="Helvetica Neue Light" charset="0"/>
              </a:rPr>
              <a:t>Click icon to add picture</a:t>
            </a:r>
          </a:p>
        </p:txBody>
      </p:sp>
      <p:sp>
        <p:nvSpPr>
          <p:cNvPr id="4" name="Text Placeholder 3"/>
          <p:cNvSpPr>
            <a:spLocks noGrp="1"/>
          </p:cNvSpPr>
          <p:nvPr>
            <p:ph type="body" sz="half" idx="2"/>
          </p:nvPr>
        </p:nvSpPr>
        <p:spPr>
          <a:xfrm>
            <a:off x="1792638" y="5367860"/>
            <a:ext cx="5486177" cy="80478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3421590899"/>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50"/>
            <a:ext cx="8228707" cy="4525119"/>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536040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337774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1"/>
            <a:ext cx="6400354" cy="1752451"/>
          </a:xfrm>
        </p:spPr>
        <p:txBody>
          <a:bodyPr/>
          <a:lstStyle>
            <a:lvl1pPr marL="0" indent="0" algn="ctr">
              <a:buNone/>
              <a:defRPr/>
            </a:lvl1pPr>
            <a:lvl2pPr marL="321391" indent="0" algn="ctr">
              <a:buNone/>
              <a:defRPr/>
            </a:lvl2pPr>
            <a:lvl3pPr marL="642783" indent="0" algn="ctr">
              <a:buNone/>
              <a:defRPr/>
            </a:lvl3pPr>
            <a:lvl4pPr marL="964174" indent="0" algn="ctr">
              <a:buNone/>
              <a:defRPr/>
            </a:lvl4pPr>
            <a:lvl5pPr marL="1285565" indent="0" algn="ctr">
              <a:buNone/>
              <a:defRPr/>
            </a:lvl5pPr>
            <a:lvl6pPr marL="1606959" indent="0" algn="ctr">
              <a:buNone/>
              <a:defRPr/>
            </a:lvl6pPr>
            <a:lvl7pPr marL="1928348" indent="0" algn="ctr">
              <a:buNone/>
              <a:defRPr/>
            </a:lvl7pPr>
            <a:lvl8pPr marL="2249741" indent="0" algn="ctr">
              <a:buNone/>
              <a:defRPr/>
            </a:lvl8pPr>
            <a:lvl9pPr marL="2571133"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99790031"/>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4510952"/>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391" indent="0">
              <a:buNone/>
              <a:defRPr sz="1300"/>
            </a:lvl2pPr>
            <a:lvl3pPr marL="642783" indent="0">
              <a:buNone/>
              <a:defRPr sz="1100"/>
            </a:lvl3pPr>
            <a:lvl4pPr marL="964174" indent="0">
              <a:buNone/>
              <a:defRPr sz="1000"/>
            </a:lvl4pPr>
            <a:lvl5pPr marL="1285565" indent="0">
              <a:buNone/>
              <a:defRPr sz="1000"/>
            </a:lvl5pPr>
            <a:lvl6pPr marL="1606959" indent="0">
              <a:buNone/>
              <a:defRPr sz="1000"/>
            </a:lvl6pPr>
            <a:lvl7pPr marL="1928348" indent="0">
              <a:buNone/>
              <a:defRPr sz="1000"/>
            </a:lvl7pPr>
            <a:lvl8pPr marL="2249741" indent="0">
              <a:buNone/>
              <a:defRPr sz="1000"/>
            </a:lvl8pPr>
            <a:lvl9pPr marL="2571133" indent="0">
              <a:buNone/>
              <a:defRPr sz="1000"/>
            </a:lvl9pPr>
          </a:lstStyle>
          <a:p>
            <a:pPr lvl="0"/>
            <a:r>
              <a:rPr lang="en-US" smtClean="0"/>
              <a:t>Click to edit Master text styles</a:t>
            </a:r>
          </a:p>
        </p:txBody>
      </p:sp>
    </p:spTree>
    <p:extLst>
      <p:ext uri="{BB962C8B-B14F-4D97-AF65-F5344CB8AC3E}">
        <p14:creationId xmlns:p14="http://schemas.microsoft.com/office/powerpoint/2010/main" val="663753743"/>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1836" y="3527227"/>
            <a:ext cx="4116586" cy="223242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3527227"/>
            <a:ext cx="4116586" cy="223242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722265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391" indent="0">
              <a:buNone/>
              <a:defRPr sz="1400" b="1"/>
            </a:lvl2pPr>
            <a:lvl3pPr marL="642783" indent="0">
              <a:buNone/>
              <a:defRPr sz="1300" b="1"/>
            </a:lvl3pPr>
            <a:lvl4pPr marL="964174" indent="0">
              <a:buNone/>
              <a:defRPr sz="1100" b="1"/>
            </a:lvl4pPr>
            <a:lvl5pPr marL="1285565" indent="0">
              <a:buNone/>
              <a:defRPr sz="1100" b="1"/>
            </a:lvl5pPr>
            <a:lvl6pPr marL="1606959" indent="0">
              <a:buNone/>
              <a:defRPr sz="1100" b="1"/>
            </a:lvl6pPr>
            <a:lvl7pPr marL="1928348" indent="0">
              <a:buNone/>
              <a:defRPr sz="1100" b="1"/>
            </a:lvl7pPr>
            <a:lvl8pPr marL="2249741" indent="0">
              <a:buNone/>
              <a:defRPr sz="1100" b="1"/>
            </a:lvl8pPr>
            <a:lvl9pPr marL="2571133"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391" indent="0">
              <a:buNone/>
              <a:defRPr sz="1400" b="1"/>
            </a:lvl2pPr>
            <a:lvl3pPr marL="642783" indent="0">
              <a:buNone/>
              <a:defRPr sz="1300" b="1"/>
            </a:lvl3pPr>
            <a:lvl4pPr marL="964174" indent="0">
              <a:buNone/>
              <a:defRPr sz="1100" b="1"/>
            </a:lvl4pPr>
            <a:lvl5pPr marL="1285565" indent="0">
              <a:buNone/>
              <a:defRPr sz="1100" b="1"/>
            </a:lvl5pPr>
            <a:lvl6pPr marL="1606959" indent="0">
              <a:buNone/>
              <a:defRPr sz="1100" b="1"/>
            </a:lvl6pPr>
            <a:lvl7pPr marL="1928348" indent="0">
              <a:buNone/>
              <a:defRPr sz="1100" b="1"/>
            </a:lvl7pPr>
            <a:lvl8pPr marL="2249741" indent="0">
              <a:buNone/>
              <a:defRPr sz="1100" b="1"/>
            </a:lvl8pPr>
            <a:lvl9pPr marL="2571133"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968296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824490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540525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600"/>
              </a:spcBef>
              <a:spcAft>
                <a:spcPts val="0"/>
              </a:spcAft>
              <a:defRPr sz="1800"/>
            </a:lvl1pPr>
            <a:lvl2pPr>
              <a:spcBef>
                <a:spcPts val="600"/>
              </a:spcBef>
              <a:spcAft>
                <a:spcPts val="0"/>
              </a:spcAft>
              <a:defRPr sz="1600"/>
            </a:lvl2pPr>
            <a:lvl3pPr>
              <a:spcBef>
                <a:spcPts val="600"/>
              </a:spcBef>
              <a:spcAft>
                <a:spcPts val="0"/>
              </a:spcAft>
              <a:defRPr sz="14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1" y="273477"/>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1" y="1435448"/>
            <a:ext cx="3008189" cy="4690318"/>
          </a:xfrm>
        </p:spPr>
        <p:txBody>
          <a:bodyPr/>
          <a:lstStyle>
            <a:lvl1pPr marL="0" indent="0">
              <a:buNone/>
              <a:defRPr sz="1000"/>
            </a:lvl1pPr>
            <a:lvl2pPr marL="321391" indent="0">
              <a:buNone/>
              <a:defRPr sz="800"/>
            </a:lvl2pPr>
            <a:lvl3pPr marL="642783" indent="0">
              <a:buNone/>
              <a:defRPr sz="700"/>
            </a:lvl3pPr>
            <a:lvl4pPr marL="964174" indent="0">
              <a:buNone/>
              <a:defRPr sz="600"/>
            </a:lvl4pPr>
            <a:lvl5pPr marL="1285565" indent="0">
              <a:buNone/>
              <a:defRPr sz="600"/>
            </a:lvl5pPr>
            <a:lvl6pPr marL="1606959" indent="0">
              <a:buNone/>
              <a:defRPr sz="600"/>
            </a:lvl6pPr>
            <a:lvl7pPr marL="1928348" indent="0">
              <a:buNone/>
              <a:defRPr sz="600"/>
            </a:lvl7pPr>
            <a:lvl8pPr marL="2249741" indent="0">
              <a:buNone/>
              <a:defRPr sz="600"/>
            </a:lvl8pPr>
            <a:lvl9pPr marL="2571133" indent="0">
              <a:buNone/>
              <a:defRPr sz="600"/>
            </a:lvl9pPr>
          </a:lstStyle>
          <a:p>
            <a:pPr lvl="0"/>
            <a:r>
              <a:rPr lang="en-US" smtClean="0"/>
              <a:t>Click to edit Master text styles</a:t>
            </a:r>
          </a:p>
        </p:txBody>
      </p:sp>
    </p:spTree>
    <p:extLst>
      <p:ext uri="{BB962C8B-B14F-4D97-AF65-F5344CB8AC3E}">
        <p14:creationId xmlns:p14="http://schemas.microsoft.com/office/powerpoint/2010/main" val="191270830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9"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9" y="612800"/>
            <a:ext cx="5486177" cy="4114354"/>
          </a:xfrm>
        </p:spPr>
        <p:txBody>
          <a:bodyPr/>
          <a:lstStyle>
            <a:lvl1pPr marL="0" indent="0">
              <a:buNone/>
              <a:defRPr sz="2200"/>
            </a:lvl1pPr>
            <a:lvl2pPr marL="321391" indent="0">
              <a:buNone/>
              <a:defRPr sz="2000"/>
            </a:lvl2pPr>
            <a:lvl3pPr marL="642783" indent="0">
              <a:buNone/>
              <a:defRPr sz="1700"/>
            </a:lvl3pPr>
            <a:lvl4pPr marL="964174" indent="0">
              <a:buNone/>
              <a:defRPr sz="1400"/>
            </a:lvl4pPr>
            <a:lvl5pPr marL="1285565" indent="0">
              <a:buNone/>
              <a:defRPr sz="1400"/>
            </a:lvl5pPr>
            <a:lvl6pPr marL="1606959" indent="0">
              <a:buNone/>
              <a:defRPr sz="1400"/>
            </a:lvl6pPr>
            <a:lvl7pPr marL="1928348" indent="0">
              <a:buNone/>
              <a:defRPr sz="1400"/>
            </a:lvl7pPr>
            <a:lvl8pPr marL="2249741" indent="0">
              <a:buNone/>
              <a:defRPr sz="1400"/>
            </a:lvl8pPr>
            <a:lvl9pPr marL="2571133" indent="0">
              <a:buNone/>
              <a:defRPr sz="1400"/>
            </a:lvl9pPr>
          </a:lstStyle>
          <a:p>
            <a:pPr lvl="0"/>
            <a:r>
              <a:rPr lang="en-US" noProof="0" dirty="0" smtClean="0">
                <a:sym typeface="Helvetica Neue" charset="0"/>
              </a:rPr>
              <a:t>Click icon to add picture</a:t>
            </a:r>
          </a:p>
        </p:txBody>
      </p:sp>
      <p:sp>
        <p:nvSpPr>
          <p:cNvPr id="4" name="Text Placeholder 3"/>
          <p:cNvSpPr>
            <a:spLocks noGrp="1"/>
          </p:cNvSpPr>
          <p:nvPr>
            <p:ph type="body" sz="half" idx="2"/>
          </p:nvPr>
        </p:nvSpPr>
        <p:spPr>
          <a:xfrm>
            <a:off x="1792639" y="5367860"/>
            <a:ext cx="5486177" cy="804788"/>
          </a:xfrm>
        </p:spPr>
        <p:txBody>
          <a:bodyPr/>
          <a:lstStyle>
            <a:lvl1pPr marL="0" indent="0">
              <a:buNone/>
              <a:defRPr sz="1000"/>
            </a:lvl1pPr>
            <a:lvl2pPr marL="321391" indent="0">
              <a:buNone/>
              <a:defRPr sz="800"/>
            </a:lvl2pPr>
            <a:lvl3pPr marL="642783" indent="0">
              <a:buNone/>
              <a:defRPr sz="700"/>
            </a:lvl3pPr>
            <a:lvl4pPr marL="964174" indent="0">
              <a:buNone/>
              <a:defRPr sz="600"/>
            </a:lvl4pPr>
            <a:lvl5pPr marL="1285565" indent="0">
              <a:buNone/>
              <a:defRPr sz="600"/>
            </a:lvl5pPr>
            <a:lvl6pPr marL="1606959" indent="0">
              <a:buNone/>
              <a:defRPr sz="600"/>
            </a:lvl6pPr>
            <a:lvl7pPr marL="1928348" indent="0">
              <a:buNone/>
              <a:defRPr sz="600"/>
            </a:lvl7pPr>
            <a:lvl8pPr marL="2249741" indent="0">
              <a:buNone/>
              <a:defRPr sz="600"/>
            </a:lvl8pPr>
            <a:lvl9pPr marL="2571133" indent="0">
              <a:buNone/>
              <a:defRPr sz="600"/>
            </a:lvl9pPr>
          </a:lstStyle>
          <a:p>
            <a:pPr lvl="0"/>
            <a:r>
              <a:rPr lang="en-US" smtClean="0"/>
              <a:t>Click to edit Master text styles</a:t>
            </a:r>
          </a:p>
        </p:txBody>
      </p:sp>
    </p:spTree>
    <p:extLst>
      <p:ext uri="{BB962C8B-B14F-4D97-AF65-F5344CB8AC3E}">
        <p14:creationId xmlns:p14="http://schemas.microsoft.com/office/powerpoint/2010/main" val="226560865"/>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867617"/>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7082" y="928687"/>
            <a:ext cx="2085082" cy="48309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1836" y="928687"/>
            <a:ext cx="6148090" cy="48309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220443"/>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2"/>
            <a:ext cx="6400354" cy="1752451"/>
          </a:xfrm>
          <a:prstGeom prst="rect">
            <a:avLst/>
          </a:prstGeom>
        </p:spPr>
        <p:txBody>
          <a:bodyPr vert="horz" lIns="64274" tIns="32137" rIns="64274" bIns="32137"/>
          <a:lstStyle>
            <a:lvl1pPr marL="0" indent="0" algn="ctr">
              <a:buNone/>
              <a:defRPr/>
            </a:lvl1pPr>
            <a:lvl2pPr marL="321374" indent="0" algn="ctr">
              <a:buNone/>
              <a:defRPr/>
            </a:lvl2pPr>
            <a:lvl3pPr marL="642750" indent="0" algn="ctr">
              <a:buNone/>
              <a:defRPr/>
            </a:lvl3pPr>
            <a:lvl4pPr marL="964124" indent="0" algn="ctr">
              <a:buNone/>
              <a:defRPr/>
            </a:lvl4pPr>
            <a:lvl5pPr marL="1285500" indent="0" algn="ctr">
              <a:buNone/>
              <a:defRPr/>
            </a:lvl5pPr>
            <a:lvl6pPr marL="1606877" indent="0" algn="ctr">
              <a:buNone/>
              <a:defRPr/>
            </a:lvl6pPr>
            <a:lvl7pPr marL="1928250" indent="0" algn="ctr">
              <a:buNone/>
              <a:defRPr/>
            </a:lvl7pPr>
            <a:lvl8pPr marL="2249626" indent="0" algn="ctr">
              <a:buNone/>
              <a:defRPr/>
            </a:lvl8pPr>
            <a:lvl9pPr marL="2571001"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35806605"/>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647" y="1600652"/>
            <a:ext cx="8228707" cy="4525119"/>
          </a:xfrm>
          <a:prstGeom prst="rect">
            <a:avLst/>
          </a:prstGeom>
        </p:spPr>
        <p:txBody>
          <a:bodyPr vert="horz" lIns="64274" tIns="32137" rIns="64274" bIns="32137"/>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848430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lIns="64274" tIns="32137" rIns="64274" bIns="32137" anchor="b"/>
          <a:lstStyle>
            <a:lvl1pPr marL="0" indent="0">
              <a:buNone/>
              <a:defRPr sz="1400"/>
            </a:lvl1pPr>
            <a:lvl2pPr marL="321374" indent="0">
              <a:buNone/>
              <a:defRPr sz="1300"/>
            </a:lvl2pPr>
            <a:lvl3pPr marL="642750" indent="0">
              <a:buNone/>
              <a:defRPr sz="1100"/>
            </a:lvl3pPr>
            <a:lvl4pPr marL="964124" indent="0">
              <a:buNone/>
              <a:defRPr sz="1000"/>
            </a:lvl4pPr>
            <a:lvl5pPr marL="1285500" indent="0">
              <a:buNone/>
              <a:defRPr sz="1000"/>
            </a:lvl5pPr>
            <a:lvl6pPr marL="1606877" indent="0">
              <a:buNone/>
              <a:defRPr sz="1000"/>
            </a:lvl6pPr>
            <a:lvl7pPr marL="1928250" indent="0">
              <a:buNone/>
              <a:defRPr sz="1000"/>
            </a:lvl7pPr>
            <a:lvl8pPr marL="2249626" indent="0">
              <a:buNone/>
              <a:defRPr sz="1000"/>
            </a:lvl8pPr>
            <a:lvl9pPr marL="2571001" indent="0">
              <a:buNone/>
              <a:defRPr sz="1000"/>
            </a:lvl9pPr>
          </a:lstStyle>
          <a:p>
            <a:pPr lvl="0"/>
            <a:r>
              <a:rPr lang="en-US" smtClean="0"/>
              <a:t>Click to edit Master text styles</a:t>
            </a:r>
          </a:p>
        </p:txBody>
      </p:sp>
    </p:spTree>
    <p:extLst>
      <p:ext uri="{BB962C8B-B14F-4D97-AF65-F5344CB8AC3E}">
        <p14:creationId xmlns:p14="http://schemas.microsoft.com/office/powerpoint/2010/main" val="1309616237"/>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648" y="1600652"/>
            <a:ext cx="4060775" cy="4525119"/>
          </a:xfrm>
          <a:prstGeom prst="rect">
            <a:avLst/>
          </a:prstGeom>
        </p:spPr>
        <p:txBody>
          <a:bodyPr vert="horz" lIns="64274" tIns="32137" rIns="64274" bIns="32137"/>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52"/>
            <a:ext cx="4060775" cy="4525119"/>
          </a:xfrm>
          <a:prstGeom prst="rect">
            <a:avLst/>
          </a:prstGeom>
        </p:spPr>
        <p:txBody>
          <a:bodyPr vert="horz" lIns="64274" tIns="32137" rIns="64274" bIns="32137"/>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348104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74" tIns="32137" rIns="64274" bIns="32137" anchor="b"/>
          <a:lstStyle>
            <a:lvl1pPr marL="0" indent="0">
              <a:buNone/>
              <a:defRPr sz="1700" b="1"/>
            </a:lvl1pPr>
            <a:lvl2pPr marL="321374" indent="0">
              <a:buNone/>
              <a:defRPr sz="1400" b="1"/>
            </a:lvl2pPr>
            <a:lvl3pPr marL="642750" indent="0">
              <a:buNone/>
              <a:defRPr sz="1300" b="1"/>
            </a:lvl3pPr>
            <a:lvl4pPr marL="964124" indent="0">
              <a:buNone/>
              <a:defRPr sz="1100" b="1"/>
            </a:lvl4pPr>
            <a:lvl5pPr marL="1285500" indent="0">
              <a:buNone/>
              <a:defRPr sz="1100" b="1"/>
            </a:lvl5pPr>
            <a:lvl6pPr marL="1606877" indent="0">
              <a:buNone/>
              <a:defRPr sz="1100" b="1"/>
            </a:lvl6pPr>
            <a:lvl7pPr marL="1928250" indent="0">
              <a:buNone/>
              <a:defRPr sz="1100" b="1"/>
            </a:lvl7pPr>
            <a:lvl8pPr marL="2249626" indent="0">
              <a:buNone/>
              <a:defRPr sz="1100" b="1"/>
            </a:lvl8pPr>
            <a:lvl9pPr marL="2571001"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lIns="64274" tIns="32137" rIns="64274" bIns="32137"/>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lIns="64274" tIns="32137" rIns="64274" bIns="32137" anchor="b"/>
          <a:lstStyle>
            <a:lvl1pPr marL="0" indent="0">
              <a:buNone/>
              <a:defRPr sz="1700" b="1"/>
            </a:lvl1pPr>
            <a:lvl2pPr marL="321374" indent="0">
              <a:buNone/>
              <a:defRPr sz="1400" b="1"/>
            </a:lvl2pPr>
            <a:lvl3pPr marL="642750" indent="0">
              <a:buNone/>
              <a:defRPr sz="1300" b="1"/>
            </a:lvl3pPr>
            <a:lvl4pPr marL="964124" indent="0">
              <a:buNone/>
              <a:defRPr sz="1100" b="1"/>
            </a:lvl4pPr>
            <a:lvl5pPr marL="1285500" indent="0">
              <a:buNone/>
              <a:defRPr sz="1100" b="1"/>
            </a:lvl5pPr>
            <a:lvl6pPr marL="1606877" indent="0">
              <a:buNone/>
              <a:defRPr sz="1100" b="1"/>
            </a:lvl6pPr>
            <a:lvl7pPr marL="1928250" indent="0">
              <a:buNone/>
              <a:defRPr sz="1100" b="1"/>
            </a:lvl7pPr>
            <a:lvl8pPr marL="2249626" indent="0">
              <a:buNone/>
              <a:defRPr sz="1100" b="1"/>
            </a:lvl8pPr>
            <a:lvl9pPr marL="2571001"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lIns="64274" tIns="32137" rIns="64274" bIns="32137"/>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9532466"/>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04923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374934"/>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2" y="273478"/>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74" tIns="32137" rIns="64274" bIns="32137"/>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2" y="1435448"/>
            <a:ext cx="3008189" cy="4690318"/>
          </a:xfrm>
          <a:prstGeom prst="rect">
            <a:avLst/>
          </a:prstGeom>
        </p:spPr>
        <p:txBody>
          <a:bodyPr vert="horz" lIns="64274" tIns="32137" rIns="64274" bIns="32137"/>
          <a:lstStyle>
            <a:lvl1pPr marL="0" indent="0">
              <a:buNone/>
              <a:defRPr sz="1000"/>
            </a:lvl1pPr>
            <a:lvl2pPr marL="321374" indent="0">
              <a:buNone/>
              <a:defRPr sz="800"/>
            </a:lvl2pPr>
            <a:lvl3pPr marL="642750" indent="0">
              <a:buNone/>
              <a:defRPr sz="700"/>
            </a:lvl3pPr>
            <a:lvl4pPr marL="964124" indent="0">
              <a:buNone/>
              <a:defRPr sz="600"/>
            </a:lvl4pPr>
            <a:lvl5pPr marL="1285500" indent="0">
              <a:buNone/>
              <a:defRPr sz="600"/>
            </a:lvl5pPr>
            <a:lvl6pPr marL="1606877" indent="0">
              <a:buNone/>
              <a:defRPr sz="600"/>
            </a:lvl6pPr>
            <a:lvl7pPr marL="1928250" indent="0">
              <a:buNone/>
              <a:defRPr sz="600"/>
            </a:lvl7pPr>
            <a:lvl8pPr marL="2249626" indent="0">
              <a:buNone/>
              <a:defRPr sz="600"/>
            </a:lvl8pPr>
            <a:lvl9pPr marL="2571001" indent="0">
              <a:buNone/>
              <a:defRPr sz="600"/>
            </a:lvl9pPr>
          </a:lstStyle>
          <a:p>
            <a:pPr lvl="0"/>
            <a:r>
              <a:rPr lang="en-US" smtClean="0"/>
              <a:t>Click to edit Master text styles</a:t>
            </a:r>
          </a:p>
        </p:txBody>
      </p:sp>
    </p:spTree>
    <p:extLst>
      <p:ext uri="{BB962C8B-B14F-4D97-AF65-F5344CB8AC3E}">
        <p14:creationId xmlns:p14="http://schemas.microsoft.com/office/powerpoint/2010/main" val="387005355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0"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0" y="612800"/>
            <a:ext cx="5486177" cy="4114354"/>
          </a:xfrm>
          <a:prstGeom prst="rect">
            <a:avLst/>
          </a:prstGeom>
        </p:spPr>
        <p:txBody>
          <a:bodyPr vert="horz" lIns="64274" tIns="32137" rIns="64274" bIns="32137"/>
          <a:lstStyle>
            <a:lvl1pPr marL="0" indent="0">
              <a:buNone/>
              <a:defRPr sz="2200"/>
            </a:lvl1pPr>
            <a:lvl2pPr marL="321374" indent="0">
              <a:buNone/>
              <a:defRPr sz="2000"/>
            </a:lvl2pPr>
            <a:lvl3pPr marL="642750" indent="0">
              <a:buNone/>
              <a:defRPr sz="1700"/>
            </a:lvl3pPr>
            <a:lvl4pPr marL="964124" indent="0">
              <a:buNone/>
              <a:defRPr sz="1400"/>
            </a:lvl4pPr>
            <a:lvl5pPr marL="1285500" indent="0">
              <a:buNone/>
              <a:defRPr sz="1400"/>
            </a:lvl5pPr>
            <a:lvl6pPr marL="1606877" indent="0">
              <a:buNone/>
              <a:defRPr sz="1400"/>
            </a:lvl6pPr>
            <a:lvl7pPr marL="1928250" indent="0">
              <a:buNone/>
              <a:defRPr sz="1400"/>
            </a:lvl7pPr>
            <a:lvl8pPr marL="2249626" indent="0">
              <a:buNone/>
              <a:defRPr sz="1400"/>
            </a:lvl8pPr>
            <a:lvl9pPr marL="2571001" indent="0">
              <a:buNone/>
              <a:defRPr sz="1400"/>
            </a:lvl9pPr>
          </a:lstStyle>
          <a:p>
            <a:pPr lvl="0"/>
            <a:r>
              <a:rPr lang="en-US" noProof="0" dirty="0" smtClean="0">
                <a:sym typeface="Helvetica Neue Light" charset="0"/>
              </a:rPr>
              <a:t>Click icon to add picture</a:t>
            </a:r>
          </a:p>
        </p:txBody>
      </p:sp>
      <p:sp>
        <p:nvSpPr>
          <p:cNvPr id="4" name="Text Placeholder 3"/>
          <p:cNvSpPr>
            <a:spLocks noGrp="1"/>
          </p:cNvSpPr>
          <p:nvPr>
            <p:ph type="body" sz="half" idx="2"/>
          </p:nvPr>
        </p:nvSpPr>
        <p:spPr>
          <a:xfrm>
            <a:off x="1792640" y="5367860"/>
            <a:ext cx="5486177" cy="804788"/>
          </a:xfrm>
          <a:prstGeom prst="rect">
            <a:avLst/>
          </a:prstGeom>
        </p:spPr>
        <p:txBody>
          <a:bodyPr vert="horz" lIns="64274" tIns="32137" rIns="64274" bIns="32137"/>
          <a:lstStyle>
            <a:lvl1pPr marL="0" indent="0">
              <a:buNone/>
              <a:defRPr sz="1000"/>
            </a:lvl1pPr>
            <a:lvl2pPr marL="321374" indent="0">
              <a:buNone/>
              <a:defRPr sz="800"/>
            </a:lvl2pPr>
            <a:lvl3pPr marL="642750" indent="0">
              <a:buNone/>
              <a:defRPr sz="700"/>
            </a:lvl3pPr>
            <a:lvl4pPr marL="964124" indent="0">
              <a:buNone/>
              <a:defRPr sz="600"/>
            </a:lvl4pPr>
            <a:lvl5pPr marL="1285500" indent="0">
              <a:buNone/>
              <a:defRPr sz="600"/>
            </a:lvl5pPr>
            <a:lvl6pPr marL="1606877" indent="0">
              <a:buNone/>
              <a:defRPr sz="600"/>
            </a:lvl6pPr>
            <a:lvl7pPr marL="1928250" indent="0">
              <a:buNone/>
              <a:defRPr sz="600"/>
            </a:lvl7pPr>
            <a:lvl8pPr marL="2249626" indent="0">
              <a:buNone/>
              <a:defRPr sz="600"/>
            </a:lvl8pPr>
            <a:lvl9pPr marL="2571001" indent="0">
              <a:buNone/>
              <a:defRPr sz="600"/>
            </a:lvl9pPr>
          </a:lstStyle>
          <a:p>
            <a:pPr lvl="0"/>
            <a:r>
              <a:rPr lang="en-US" smtClean="0"/>
              <a:t>Click to edit Master text styles</a:t>
            </a:r>
          </a:p>
        </p:txBody>
      </p:sp>
    </p:spTree>
    <p:extLst>
      <p:ext uri="{BB962C8B-B14F-4D97-AF65-F5344CB8AC3E}">
        <p14:creationId xmlns:p14="http://schemas.microsoft.com/office/powerpoint/2010/main" val="188313235"/>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52"/>
            <a:ext cx="8228707" cy="4525119"/>
          </a:xfrm>
          <a:prstGeom prst="rect">
            <a:avLst/>
          </a:prstGeom>
        </p:spPr>
        <p:txBody>
          <a:bodyPr vert="eaVert" lIns="64274" tIns="32137" rIns="64274" bIns="32137"/>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787671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7082" y="232172"/>
            <a:ext cx="2085082" cy="589359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1836" y="232172"/>
            <a:ext cx="6148090" cy="5893594"/>
          </a:xfrm>
          <a:prstGeom prst="rect">
            <a:avLst/>
          </a:prstGeom>
        </p:spPr>
        <p:txBody>
          <a:bodyPr vert="eaVert" lIns="64274" tIns="32137" rIns="64274" bIns="32137"/>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578087"/>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lIns="64270" tIns="32135" rIns="64270" bIns="32135"/>
          <a:lstStyle/>
          <a:p>
            <a:r>
              <a:rPr lang="en-US" smtClean="0"/>
              <a:t>Click to edit Master title style</a:t>
            </a:r>
            <a:endParaRPr lang="en-US"/>
          </a:p>
        </p:txBody>
      </p:sp>
      <p:sp>
        <p:nvSpPr>
          <p:cNvPr id="3" name="Subtitle 2"/>
          <p:cNvSpPr>
            <a:spLocks noGrp="1"/>
          </p:cNvSpPr>
          <p:nvPr>
            <p:ph type="subTitle" idx="1"/>
          </p:nvPr>
        </p:nvSpPr>
        <p:spPr>
          <a:xfrm>
            <a:off x="1371824" y="3886653"/>
            <a:ext cx="6400354" cy="1752451"/>
          </a:xfrm>
        </p:spPr>
        <p:txBody>
          <a:bodyPr/>
          <a:lstStyle>
            <a:lvl1pPr marL="0" indent="0" algn="ctr">
              <a:buNone/>
              <a:defRPr/>
            </a:lvl1pPr>
            <a:lvl2pPr marL="321357" indent="0" algn="ctr">
              <a:buNone/>
              <a:defRPr/>
            </a:lvl2pPr>
            <a:lvl3pPr marL="642717" indent="0" algn="ctr">
              <a:buNone/>
              <a:defRPr/>
            </a:lvl3pPr>
            <a:lvl4pPr marL="964075" indent="0" algn="ctr">
              <a:buNone/>
              <a:defRPr/>
            </a:lvl4pPr>
            <a:lvl5pPr marL="1285434" indent="0" algn="ctr">
              <a:buNone/>
              <a:defRPr/>
            </a:lvl5pPr>
            <a:lvl6pPr marL="1606794" indent="0" algn="ctr">
              <a:buNone/>
              <a:defRPr/>
            </a:lvl6pPr>
            <a:lvl7pPr marL="1928151" indent="0" algn="ctr">
              <a:buNone/>
              <a:defRPr/>
            </a:lvl7pPr>
            <a:lvl8pPr marL="2249511" indent="0" algn="ctr">
              <a:buNone/>
              <a:defRPr/>
            </a:lvl8pPr>
            <a:lvl9pPr marL="257087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552171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70" tIns="32135" rIns="64270" bIns="32135"/>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0833257"/>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lIns="64270" tIns="32135" rIns="64270" bIns="32135"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357" indent="0">
              <a:buNone/>
              <a:defRPr sz="1300"/>
            </a:lvl2pPr>
            <a:lvl3pPr marL="642717" indent="0">
              <a:buNone/>
              <a:defRPr sz="1100"/>
            </a:lvl3pPr>
            <a:lvl4pPr marL="964075" indent="0">
              <a:buNone/>
              <a:defRPr sz="1000"/>
            </a:lvl4pPr>
            <a:lvl5pPr marL="1285434" indent="0">
              <a:buNone/>
              <a:defRPr sz="1000"/>
            </a:lvl5pPr>
            <a:lvl6pPr marL="1606794" indent="0">
              <a:buNone/>
              <a:defRPr sz="1000"/>
            </a:lvl6pPr>
            <a:lvl7pPr marL="1928151" indent="0">
              <a:buNone/>
              <a:defRPr sz="1000"/>
            </a:lvl7pPr>
            <a:lvl8pPr marL="2249511" indent="0">
              <a:buNone/>
              <a:defRPr sz="1000"/>
            </a:lvl8pPr>
            <a:lvl9pPr marL="2570870" indent="0">
              <a:buNone/>
              <a:defRPr sz="1000"/>
            </a:lvl9pPr>
          </a:lstStyle>
          <a:p>
            <a:pPr lvl="0"/>
            <a:r>
              <a:rPr lang="en-US" smtClean="0"/>
              <a:t>Click to edit Master text styles</a:t>
            </a:r>
          </a:p>
        </p:txBody>
      </p:sp>
    </p:spTree>
    <p:extLst>
      <p:ext uri="{BB962C8B-B14F-4D97-AF65-F5344CB8AC3E}">
        <p14:creationId xmlns:p14="http://schemas.microsoft.com/office/powerpoint/2010/main" val="4083278916"/>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70" tIns="32135" rIns="64270" bIns="32135"/>
          <a:lstStyle/>
          <a:p>
            <a:r>
              <a:rPr lang="en-US" smtClean="0"/>
              <a:t>Click to edit Master title style</a:t>
            </a:r>
            <a:endParaRPr lang="en-US"/>
          </a:p>
        </p:txBody>
      </p:sp>
      <p:sp>
        <p:nvSpPr>
          <p:cNvPr id="3" name="Content Placeholder 2"/>
          <p:cNvSpPr>
            <a:spLocks noGrp="1"/>
          </p:cNvSpPr>
          <p:nvPr>
            <p:ph sz="half" idx="1"/>
          </p:nvPr>
        </p:nvSpPr>
        <p:spPr>
          <a:xfrm>
            <a:off x="366117" y="6090053"/>
            <a:ext cx="2888754" cy="669727"/>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362027" y="6090053"/>
            <a:ext cx="2888754" cy="669727"/>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4133129"/>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70" tIns="32135" rIns="64270" bIns="32135"/>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357" indent="0">
              <a:buNone/>
              <a:defRPr sz="1400" b="1"/>
            </a:lvl2pPr>
            <a:lvl3pPr marL="642717" indent="0">
              <a:buNone/>
              <a:defRPr sz="1300" b="1"/>
            </a:lvl3pPr>
            <a:lvl4pPr marL="964075" indent="0">
              <a:buNone/>
              <a:defRPr sz="1100" b="1"/>
            </a:lvl4pPr>
            <a:lvl5pPr marL="1285434" indent="0">
              <a:buNone/>
              <a:defRPr sz="1100" b="1"/>
            </a:lvl5pPr>
            <a:lvl6pPr marL="1606794" indent="0">
              <a:buNone/>
              <a:defRPr sz="1100" b="1"/>
            </a:lvl6pPr>
            <a:lvl7pPr marL="1928151" indent="0">
              <a:buNone/>
              <a:defRPr sz="1100" b="1"/>
            </a:lvl7pPr>
            <a:lvl8pPr marL="2249511" indent="0">
              <a:buNone/>
              <a:defRPr sz="1100" b="1"/>
            </a:lvl8pPr>
            <a:lvl9pPr marL="2570870"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357" indent="0">
              <a:buNone/>
              <a:defRPr sz="1400" b="1"/>
            </a:lvl2pPr>
            <a:lvl3pPr marL="642717" indent="0">
              <a:buNone/>
              <a:defRPr sz="1300" b="1"/>
            </a:lvl3pPr>
            <a:lvl4pPr marL="964075" indent="0">
              <a:buNone/>
              <a:defRPr sz="1100" b="1"/>
            </a:lvl4pPr>
            <a:lvl5pPr marL="1285434" indent="0">
              <a:buNone/>
              <a:defRPr sz="1100" b="1"/>
            </a:lvl5pPr>
            <a:lvl6pPr marL="1606794" indent="0">
              <a:buNone/>
              <a:defRPr sz="1100" b="1"/>
            </a:lvl6pPr>
            <a:lvl7pPr marL="1928151" indent="0">
              <a:buNone/>
              <a:defRPr sz="1100" b="1"/>
            </a:lvl7pPr>
            <a:lvl8pPr marL="2249511" indent="0">
              <a:buNone/>
              <a:defRPr sz="1100" b="1"/>
            </a:lvl8pPr>
            <a:lvl9pPr marL="2570870"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78635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image" Target="../media/image1.pdf"/><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image" Target="../media/image1.pdf"/><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theme" Target="../theme/theme10.xml"/><Relationship Id="rId4" Type="http://schemas.openxmlformats.org/officeDocument/2006/relationships/slideLayout" Target="../slideLayouts/slideLayout27.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image" Target="../media/image1.pdf"/><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11.xml"/><Relationship Id="rId4" Type="http://schemas.openxmlformats.org/officeDocument/2006/relationships/slideLayout" Target="../slideLayouts/slideLayout31.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4.xml"/><Relationship Id="rId7" Type="http://schemas.openxmlformats.org/officeDocument/2006/relationships/image" Target="../media/image1.pdf"/><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theme" Target="../theme/theme12.xml"/><Relationship Id="rId4" Type="http://schemas.openxmlformats.org/officeDocument/2006/relationships/slideLayout" Target="../slideLayouts/slideLayout35.xml"/></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4.jpeg"/><Relationship Id="rId7" Type="http://schemas.openxmlformats.org/officeDocument/2006/relationships/image" Target="../media/image3.jpeg"/><Relationship Id="rId2" Type="http://schemas.openxmlformats.org/officeDocument/2006/relationships/theme" Target="../theme/theme13.xml"/><Relationship Id="rId1" Type="http://schemas.openxmlformats.org/officeDocument/2006/relationships/slideLayout" Target="../slideLayouts/slideLayout36.xml"/><Relationship Id="rId6" Type="http://schemas.openxmlformats.org/officeDocument/2006/relationships/image" Target="../media/image2.png"/><Relationship Id="rId5" Type="http://schemas.openxmlformats.org/officeDocument/2006/relationships/image" Target="../media/image2.pdf"/><Relationship Id="rId9" Type="http://schemas.openxmlformats.org/officeDocument/2006/relationships/image" Target="../media/image5.jpeg"/></Relationships>
</file>

<file path=ppt/slideMasters/_rels/slideMaster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image" Target="../media/image1.pdf"/><Relationship Id="rId2" Type="http://schemas.openxmlformats.org/officeDocument/2006/relationships/slideLayout" Target="../slideLayouts/slideLayout38.xml"/><Relationship Id="rId1" Type="http://schemas.openxmlformats.org/officeDocument/2006/relationships/slideLayout" Target="../slideLayouts/slideLayout37.xml"/><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10.pn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1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1.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pdf"/></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1.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1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17.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2.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18.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image" Target="../media/image11.png"/><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19.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7"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2.pdf"/><Relationship Id="rId9" Type="http://schemas.openxmlformats.org/officeDocument/2006/relationships/image" Target="../media/image5.jpe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image" Target="../media/image13.pn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20.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21.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image" Target="../media/image14.png"/><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theme" Target="../theme/theme22.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s>
</file>

<file path=ppt/slideMasters/_rels/slideMaster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theme" Target="../theme/theme23.xml"/><Relationship Id="rId1" Type="http://schemas.openxmlformats.org/officeDocument/2006/relationships/slideLayout" Target="../slideLayouts/slideLayout12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theme" Target="../theme/theme6.xml"/><Relationship Id="rId4" Type="http://schemas.openxmlformats.org/officeDocument/2006/relationships/slideLayout" Target="../slideLayouts/slideLayout13.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9.xml"/><Relationship Id="rId7"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2.png"/><Relationship Id="rId5" Type="http://schemas.openxmlformats.org/officeDocument/2006/relationships/image" Target="../media/image2.pdf"/><Relationship Id="rId4" Type="http://schemas.openxmlformats.org/officeDocument/2006/relationships/theme" Target="../theme/theme8.xml"/><Relationship Id="rId9" Type="http://schemas.openxmlformats.org/officeDocument/2006/relationships/image" Target="../media/image5.jpeg"/></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image" Target="../media/image1.pdf"/><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9.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smtClean="0">
                <a:ln>
                  <a:noFill/>
                </a:ln>
                <a:solidFill>
                  <a:srgbClr val="FFFFFF"/>
                </a:solidFill>
                <a:effectLst/>
                <a:uLnTx/>
                <a:uFillTx/>
                <a:latin typeface="Arial"/>
                <a:ea typeface="+mn-ea"/>
                <a:cs typeface="Arial"/>
              </a:rPr>
              <a:t>Abt Associates </a:t>
            </a:r>
            <a:r>
              <a:rPr lang="en-US" sz="800" dirty="0" smtClean="0">
                <a:solidFill>
                  <a:srgbClr val="FFFFFF"/>
                </a:solidFill>
                <a:latin typeface="Arial"/>
                <a:cs typeface="Arial"/>
              </a:rPr>
              <a:t>|</a:t>
            </a:r>
            <a:endParaRPr kumimoji="0" lang="en-US" sz="800" b="1" i="0" u="none" strike="noStrike" kern="1200" cap="none" spc="0" normalizeH="0" baseline="0" noProof="0" dirty="0" smtClean="0">
              <a:ln>
                <a:noFill/>
              </a:ln>
              <a:solidFill>
                <a:srgbClr val="FFFFFF"/>
              </a:solidFill>
              <a:effectLst/>
              <a:uLnTx/>
              <a:uFillTx/>
              <a:latin typeface="Arial"/>
              <a:ea typeface="+mn-ea"/>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620762" y="6368373"/>
            <a:ext cx="5922087" cy="33855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kern="1200" dirty="0" smtClean="0">
                <a:solidFill>
                  <a:schemeClr val="tx1"/>
                </a:solidFill>
                <a:effectLst/>
                <a:latin typeface="+mn-lt"/>
                <a:ea typeface="+mn-ea"/>
                <a:cs typeface="+mn-cs"/>
              </a:rPr>
              <a:t>This information has not been publicly disclosed and may be privileged and confidential.  It is for discussion purposes only, and must not be disseminated, distributed or copied to persons not authorized to receive the information.</a:t>
            </a:r>
            <a:endParaRPr lang="en-US" sz="800" b="1" dirty="0"/>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schemeClr val="bg1"/>
                </a:solidFill>
                <a:latin typeface="Arial" pitchFamily="34" charset="0"/>
                <a:cs typeface="Arial" pitchFamily="34" charset="0"/>
              </a:rPr>
              <a:pPr/>
              <a:t>‹#›</a:t>
            </a:fld>
            <a:endParaRPr lang="en-US" sz="800" dirty="0">
              <a:solidFill>
                <a:schemeClr val="bg1"/>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a:t>
            </a:r>
            <a:endParaRPr lang="en-US" sz="800" b="1" dirty="0" smtClean="0">
              <a:solidFill>
                <a:srgbClr val="FFFFFF"/>
              </a:solidFill>
              <a:latin typeface="Arial"/>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620762" y="6368373"/>
            <a:ext cx="5922087" cy="338554"/>
          </a:xfrm>
          <a:prstGeom prst="rect">
            <a:avLst/>
          </a:prstGeom>
          <a:noFill/>
        </p:spPr>
        <p:txBody>
          <a:bodyPr wrap="square" rtlCol="0">
            <a:spAutoFit/>
          </a:bodyPr>
          <a:lstStyle/>
          <a:p>
            <a:pPr>
              <a:defRPr/>
            </a:pPr>
            <a:r>
              <a:rPr lang="en-US" sz="800" b="1" dirty="0" smtClean="0">
                <a:solidFill>
                  <a:prstClr val="black"/>
                </a:solidFill>
              </a:rPr>
              <a:t>This information has not been publicly disclosed and may be privileged and confidential.  It is for discussion purposes only, and must not be disseminated, distributed or copied to persons not authorized to receive the information.</a:t>
            </a:r>
            <a:endParaRPr lang="en-US" sz="800" b="1" dirty="0">
              <a:solidFill>
                <a:prstClr val="black"/>
              </a:solidFill>
            </a:endParaRPr>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prstClr val="white"/>
                </a:solidFill>
                <a:latin typeface="Arial" pitchFamily="34" charset="0"/>
                <a:cs typeface="Arial" pitchFamily="34" charset="0"/>
              </a:rPr>
              <a:pPr/>
              <a:t>‹#›</a:t>
            </a:fld>
            <a:endParaRPr lang="en-US" sz="8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406912127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a:t>
            </a:r>
            <a:endParaRPr lang="en-US" sz="800" b="1" dirty="0" smtClean="0">
              <a:solidFill>
                <a:srgbClr val="FFFFFF"/>
              </a:solidFill>
              <a:latin typeface="Arial"/>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620762" y="6368373"/>
            <a:ext cx="5922087" cy="338554"/>
          </a:xfrm>
          <a:prstGeom prst="rect">
            <a:avLst/>
          </a:prstGeom>
          <a:noFill/>
        </p:spPr>
        <p:txBody>
          <a:bodyPr wrap="square" rtlCol="0">
            <a:spAutoFit/>
          </a:bodyPr>
          <a:lstStyle/>
          <a:p>
            <a:pPr>
              <a:defRPr/>
            </a:pPr>
            <a:r>
              <a:rPr lang="en-US" sz="800" b="1" dirty="0" smtClean="0">
                <a:solidFill>
                  <a:prstClr val="black"/>
                </a:solidFill>
              </a:rPr>
              <a:t>This information has not been publicly disclosed and may be privileged and confidential.  It is for discussion purposes only, and must not be disseminated, distributed or copied to persons not authorized to receive the information.</a:t>
            </a:r>
            <a:endParaRPr lang="en-US" sz="800" b="1" dirty="0">
              <a:solidFill>
                <a:prstClr val="black"/>
              </a:solidFill>
            </a:endParaRPr>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prstClr val="white"/>
                </a:solidFill>
                <a:latin typeface="Arial" pitchFamily="34" charset="0"/>
                <a:cs typeface="Arial" pitchFamily="34" charset="0"/>
              </a:rPr>
              <a:pPr/>
              <a:t>‹#›</a:t>
            </a:fld>
            <a:endParaRPr lang="en-US" sz="8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106500472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a:t>
            </a:r>
            <a:endParaRPr lang="en-US" sz="800" b="1" dirty="0" smtClean="0">
              <a:solidFill>
                <a:srgbClr val="FFFFFF"/>
              </a:solidFill>
              <a:latin typeface="Arial"/>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620762" y="6368373"/>
            <a:ext cx="5922087" cy="338554"/>
          </a:xfrm>
          <a:prstGeom prst="rect">
            <a:avLst/>
          </a:prstGeom>
          <a:noFill/>
        </p:spPr>
        <p:txBody>
          <a:bodyPr wrap="square" rtlCol="0">
            <a:spAutoFit/>
          </a:bodyPr>
          <a:lstStyle/>
          <a:p>
            <a:pPr>
              <a:defRPr/>
            </a:pPr>
            <a:r>
              <a:rPr lang="en-US" sz="800" b="1" dirty="0" smtClean="0">
                <a:solidFill>
                  <a:prstClr val="black"/>
                </a:solidFill>
              </a:rPr>
              <a:t>This information has not been publicly disclosed and may be privileged and confidential.  It is for discussion purposes only, and must not be disseminated, distributed or copied to persons not authorized to receive the information.</a:t>
            </a:r>
            <a:endParaRPr lang="en-US" sz="800" b="1" dirty="0">
              <a:solidFill>
                <a:prstClr val="black"/>
              </a:solidFill>
            </a:endParaRPr>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prstClr val="white"/>
                </a:solidFill>
                <a:latin typeface="Arial" pitchFamily="34" charset="0"/>
                <a:cs typeface="Arial" pitchFamily="34" charset="0"/>
              </a:rPr>
              <a:pPr/>
              <a:t>‹#›</a:t>
            </a:fld>
            <a:endParaRPr lang="en-US" sz="8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430814496"/>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4" name="Picture 3" descr="abt_assoc_lockup.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5"/>
              <a:srcRect l="24036" t="14530" r="49235" b="50611"/>
              <a:stretch>
                <a:fillRect/>
              </a:stretch>
            </p:blipFill>
          </mc:Choice>
          <mc:Fallback>
            <p:blipFill>
              <a:blip r:embed="rId6"/>
              <a:srcRect l="24036" t="14530" r="49235" b="50611"/>
              <a:stretch>
                <a:fillRect/>
              </a:stretch>
            </p:blipFill>
          </mc:Fallback>
        </mc:AlternateContent>
        <p:spPr>
          <a:xfrm>
            <a:off x="698500" y="627211"/>
            <a:ext cx="1460250" cy="1471727"/>
          </a:xfrm>
          <a:prstGeom prst="rect">
            <a:avLst/>
          </a:prstGeom>
        </p:spPr>
      </p:pic>
      <p:sp>
        <p:nvSpPr>
          <p:cNvPr id="5" name="Rounded Rectangle 4"/>
          <p:cNvSpPr/>
          <p:nvPr/>
        </p:nvSpPr>
        <p:spPr>
          <a:xfrm>
            <a:off x="698500" y="2671954"/>
            <a:ext cx="3848778" cy="3333210"/>
          </a:xfrm>
          <a:prstGeom prst="roundRect">
            <a:avLst>
              <a:gd name="adj" fmla="val 953"/>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6" name="Rounded Rectangle 5"/>
          <p:cNvSpPr/>
          <p:nvPr/>
        </p:nvSpPr>
        <p:spPr>
          <a:xfrm>
            <a:off x="4601225" y="2671954"/>
            <a:ext cx="904875" cy="932126"/>
          </a:xfrm>
          <a:prstGeom prst="roundRect">
            <a:avLst>
              <a:gd name="adj" fmla="val 2207"/>
            </a:avLst>
          </a:prstGeom>
          <a:solidFill>
            <a:srgbClr val="BFCED6"/>
          </a:solidFill>
          <a:ln>
            <a:solidFill>
              <a:srgbClr val="D0D3D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ed Rectangle 7"/>
          <p:cNvSpPr/>
          <p:nvPr/>
        </p:nvSpPr>
        <p:spPr>
          <a:xfrm>
            <a:off x="7522288" y="5091045"/>
            <a:ext cx="910246" cy="914119"/>
          </a:xfrm>
          <a:prstGeom prst="roundRect">
            <a:avLst>
              <a:gd name="adj" fmla="val 2207"/>
            </a:avLst>
          </a:prstGeom>
          <a:solidFill>
            <a:srgbClr val="DFD1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ed Rectangle 8"/>
          <p:cNvSpPr/>
          <p:nvPr/>
        </p:nvSpPr>
        <p:spPr>
          <a:xfrm>
            <a:off x="4597226" y="5091045"/>
            <a:ext cx="1471788" cy="914119"/>
          </a:xfrm>
          <a:prstGeom prst="roundRect">
            <a:avLst>
              <a:gd name="adj" fmla="val 2207"/>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7225" y="3657241"/>
            <a:ext cx="920750" cy="1379853"/>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55984" y="2671954"/>
            <a:ext cx="2876550" cy="2346353"/>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8010" y="5091044"/>
            <a:ext cx="1373606" cy="914119"/>
          </a:xfrm>
          <a:prstGeom prst="rect">
            <a:avLst/>
          </a:prstGeom>
        </p:spPr>
      </p:pic>
    </p:spTree>
    <p:extLst>
      <p:ext uri="{BB962C8B-B14F-4D97-AF65-F5344CB8AC3E}">
        <p14:creationId xmlns:p14="http://schemas.microsoft.com/office/powerpoint/2010/main" val="741964186"/>
      </p:ext>
    </p:extLst>
  </p:cSld>
  <p:clrMap bg1="lt1" tx1="dk1" bg2="lt2" tx2="dk2" accent1="accent1" accent2="accent2" accent3="accent3" accent4="accent4" accent5="accent5" accent6="accent6" hlink="hlink" folHlink="folHlink"/>
  <p:sldLayoutIdLst>
    <p:sldLayoutId id="2147483699" r:id="rId1"/>
  </p:sldLayoutIdLst>
  <p:hf sldNum="0" hdr="0" dt="0"/>
  <p:txStyles>
    <p:titleStyle>
      <a:lvl1pPr algn="l" defTabSz="457200" rtl="0" eaLnBrk="1" latinLnBrk="0" hangingPunct="1">
        <a:spcBef>
          <a:spcPct val="0"/>
        </a:spcBef>
        <a:buNone/>
        <a:defRPr sz="4400" b="1" i="0" kern="1200">
          <a:solidFill>
            <a:srgbClr val="FF000A"/>
          </a:solidFill>
          <a:latin typeface="Helvetica"/>
          <a:ea typeface="+mj-ea"/>
          <a:cs typeface="Helvetica"/>
        </a:defRPr>
      </a:lvl1pPr>
    </p:titleStyle>
    <p:bodyStyle>
      <a:lvl1pPr marL="342900" indent="-342900" algn="l" defTabSz="457200" rtl="0" eaLnBrk="1" latinLnBrk="0" hangingPunct="1">
        <a:spcBef>
          <a:spcPct val="20000"/>
        </a:spcBef>
        <a:buClr>
          <a:srgbClr val="FF000A"/>
        </a:buClr>
        <a:buFont typeface="Wingdings" charset="2"/>
        <a:buChar char="§"/>
        <a:defRPr sz="3200" kern="1200" baseline="0">
          <a:solidFill>
            <a:schemeClr val="tx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Helvetica"/>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a:t>
            </a:r>
            <a:endParaRPr lang="en-US" sz="800" b="1" dirty="0" smtClean="0">
              <a:solidFill>
                <a:srgbClr val="FFFFFF"/>
              </a:solidFill>
              <a:latin typeface="Arial"/>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620762" y="6368373"/>
            <a:ext cx="5922087" cy="338554"/>
          </a:xfrm>
          <a:prstGeom prst="rect">
            <a:avLst/>
          </a:prstGeom>
          <a:noFill/>
        </p:spPr>
        <p:txBody>
          <a:bodyPr wrap="square" rtlCol="0">
            <a:spAutoFit/>
          </a:bodyPr>
          <a:lstStyle/>
          <a:p>
            <a:pPr>
              <a:defRPr/>
            </a:pPr>
            <a:r>
              <a:rPr lang="en-US" sz="800" b="1" dirty="0" smtClean="0">
                <a:solidFill>
                  <a:prstClr val="black"/>
                </a:solidFill>
              </a:rPr>
              <a:t>This information has not been publicly disclosed and may be privileged and confidential.  It is for discussion purposes only, and must not be disseminated, distributed or copied to persons not authorized to receive the information.</a:t>
            </a:r>
            <a:endParaRPr lang="en-US" sz="800" b="1" dirty="0">
              <a:solidFill>
                <a:prstClr val="black"/>
              </a:solidFill>
            </a:endParaRPr>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prstClr val="white"/>
                </a:solidFill>
                <a:latin typeface="Arial" pitchFamily="34" charset="0"/>
                <a:cs typeface="Arial" pitchFamily="34" charset="0"/>
              </a:rPr>
              <a:pPr/>
              <a:t>‹#›</a:t>
            </a:fld>
            <a:endParaRPr lang="en-US" sz="8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64535120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991195" y="5473899"/>
            <a:ext cx="4071938" cy="11965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7" tIns="35717" rIns="35717" bIns="35717" numCol="1" anchor="ctr" anchorCtr="0" compatLnSpc="1">
            <a:prstTxWarp prst="textNoShape">
              <a:avLst/>
            </a:prstTxWarp>
          </a:bodyPr>
          <a:lstStyle/>
          <a:p>
            <a:pPr lvl="0"/>
            <a:r>
              <a:rPr lang="en-US" smtClean="0">
                <a:sym typeface="Helvetica Neue Light" charset="0"/>
              </a:rPr>
              <a:t>Click to edit Master title style</a:t>
            </a:r>
            <a:endParaRPr lang="en-US">
              <a:sym typeface="Helvetica Neue Light" charset="0"/>
            </a:endParaRPr>
          </a:p>
        </p:txBody>
      </p:sp>
      <p:sp>
        <p:nvSpPr>
          <p:cNvPr id="1026" name="Rectangle 2"/>
          <p:cNvSpPr>
            <a:spLocks noGrp="1" noChangeArrowheads="1"/>
          </p:cNvSpPr>
          <p:nvPr>
            <p:ph type="body" idx="1"/>
          </p:nvPr>
        </p:nvSpPr>
        <p:spPr bwMode="auto">
          <a:xfrm>
            <a:off x="5518547" y="5956101"/>
            <a:ext cx="3482578"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7" tIns="35717" rIns="35717" bIns="35717" numCol="1" anchor="t" anchorCtr="0" compatLnSpc="1">
            <a:prstTxWarp prst="textNoShape">
              <a:avLst/>
            </a:prstTxWarp>
          </a:bodyPr>
          <a:lstStyle/>
          <a:p>
            <a:pPr lvl="0"/>
            <a:r>
              <a:rPr lang="en-US" smtClean="0">
                <a:sym typeface="Helvetica Neue" charset="0"/>
              </a:rPr>
              <a:t>Click to edit Master text styles</a:t>
            </a:r>
          </a:p>
          <a:p>
            <a:pPr lvl="1"/>
            <a:r>
              <a:rPr lang="en-US" smtClean="0">
                <a:sym typeface="Helvetica Neue" charset="0"/>
              </a:rPr>
              <a:t>Second level</a:t>
            </a:r>
          </a:p>
          <a:p>
            <a:pPr lvl="2"/>
            <a:r>
              <a:rPr lang="en-US" smtClean="0">
                <a:sym typeface="Helvetica Neue" charset="0"/>
              </a:rPr>
              <a:t>Third level</a:t>
            </a:r>
          </a:p>
          <a:p>
            <a:pPr lvl="3"/>
            <a:r>
              <a:rPr lang="en-US" smtClean="0">
                <a:sym typeface="Helvetica Neue" charset="0"/>
              </a:rPr>
              <a:t>Fourth level</a:t>
            </a:r>
          </a:p>
          <a:p>
            <a:pPr lvl="4"/>
            <a:r>
              <a:rPr lang="en-US" smtClean="0">
                <a:sym typeface="Helvetica Neue" charset="0"/>
              </a:rPr>
              <a:t>Fifth level</a:t>
            </a:r>
            <a:endParaRPr lang="en-US">
              <a:sym typeface="Helvetica Neue" charset="0"/>
            </a:endParaRPr>
          </a:p>
        </p:txBody>
      </p:sp>
      <p:sp>
        <p:nvSpPr>
          <p:cNvPr id="4" name="Rounded Rectangle 3"/>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le 4"/>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pic>
        <p:nvPicPr>
          <p:cNvPr id="8" name="Picture 7"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14"/>
              <a:srcRect l="50109" t="23443" r="30636" b="52838"/>
              <a:stretch>
                <a:fillRect/>
              </a:stretch>
            </p:blipFill>
          </mc:Choice>
          <mc:Fallback>
            <p:blipFill>
              <a:blip r:embed="rId15"/>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smtClean="0">
                <a:ln>
                  <a:noFill/>
                </a:ln>
                <a:solidFill>
                  <a:srgbClr val="FFFFFF"/>
                </a:solidFill>
                <a:effectLst/>
                <a:uLnTx/>
                <a:uFillTx/>
                <a:latin typeface="Arial"/>
                <a:ea typeface="+mn-ea"/>
                <a:cs typeface="Arial"/>
              </a:rPr>
              <a:t>Abt Associates </a:t>
            </a:r>
            <a:r>
              <a:rPr lang="en-US" sz="800" dirty="0" smtClean="0">
                <a:solidFill>
                  <a:srgbClr val="FFFFFF"/>
                </a:solidFill>
                <a:latin typeface="Arial"/>
                <a:cs typeface="Arial"/>
              </a:rPr>
              <a:t>|</a:t>
            </a:r>
            <a:endParaRPr kumimoji="0" lang="en-US" sz="800" b="1" i="0" u="none" strike="noStrike" kern="1200" cap="none" spc="0" normalizeH="0" baseline="0" noProof="0" dirty="0" smtClean="0">
              <a:ln>
                <a:noFill/>
              </a:ln>
              <a:solidFill>
                <a:srgbClr val="FFFFFF"/>
              </a:solidFill>
              <a:effectLst/>
              <a:uLnTx/>
              <a:uFillTx/>
              <a:latin typeface="Arial"/>
              <a:ea typeface="+mn-ea"/>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1" name="Rounded Rectangle 10"/>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ed Rectangle 11"/>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ounded Rectangle 12"/>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p:nvPr/>
        </p:nvSpPr>
        <p:spPr>
          <a:xfrm>
            <a:off x="620762" y="6368373"/>
            <a:ext cx="5922087" cy="33855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kern="1200" dirty="0" smtClean="0">
                <a:solidFill>
                  <a:schemeClr val="tx1"/>
                </a:solidFill>
                <a:effectLst/>
                <a:latin typeface="+mn-lt"/>
                <a:ea typeface="+mn-ea"/>
                <a:cs typeface="+mn-cs"/>
              </a:rPr>
              <a:t>This information has not been publicly disclosed and may be privileged and confidential.  It is for discussion purposes only, and must not be disseminated, distributed or copied to persons not authorized to receive the information.</a:t>
            </a:r>
            <a:endParaRPr lang="en-US" sz="800" b="1" dirty="0"/>
          </a:p>
        </p:txBody>
      </p:sp>
      <p:sp>
        <p:nvSpPr>
          <p:cNvPr id="15" name="TextBox 14"/>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schemeClr val="bg1"/>
                </a:solidFill>
                <a:latin typeface="Arial" pitchFamily="34" charset="0"/>
                <a:cs typeface="Arial" pitchFamily="34" charset="0"/>
              </a:rPr>
              <a:pPr/>
              <a:t>‹#›</a:t>
            </a:fld>
            <a:endParaRPr lang="en-US" sz="800" dirty="0">
              <a:solidFill>
                <a:schemeClr val="bg1"/>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ransition/>
  <p:hf sldNum="0" hdr="0" dt="0"/>
  <p:txStyles>
    <p:titleStyle>
      <a:lvl1pPr algn="r"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457"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915"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372"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829" algn="r"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41093" indent="-241093" algn="l" rtl="0" eaLnBrk="1" fontAlgn="base" hangingPunct="1">
        <a:spcBef>
          <a:spcPct val="0"/>
        </a:spcBef>
        <a:spcAft>
          <a:spcPct val="0"/>
        </a:spcAft>
        <a:defRPr sz="1800">
          <a:solidFill>
            <a:srgbClr val="747474"/>
          </a:solidFill>
          <a:latin typeface="+mn-lt"/>
          <a:ea typeface="+mn-ea"/>
          <a:cs typeface="+mn-cs"/>
          <a:sym typeface="Helvetica Neue" pitchFamily="-84" charset="0"/>
        </a:defRPr>
      </a:lvl1pPr>
      <a:lvl2pPr marL="205376" indent="116082" algn="l" rtl="0" eaLnBrk="1" fontAlgn="base" hangingPunct="1">
        <a:spcBef>
          <a:spcPct val="0"/>
        </a:spcBef>
        <a:spcAft>
          <a:spcPct val="0"/>
        </a:spcAft>
        <a:defRPr sz="1800">
          <a:solidFill>
            <a:srgbClr val="747474"/>
          </a:solidFill>
          <a:latin typeface="+mn-lt"/>
          <a:ea typeface="+mn-ea"/>
          <a:cs typeface="+mn-cs"/>
          <a:sym typeface="Helvetica Neue" pitchFamily="-84" charset="0"/>
        </a:defRPr>
      </a:lvl2pPr>
      <a:lvl3pPr marL="446469" indent="196446" algn="l" rtl="0" eaLnBrk="1" fontAlgn="base" hangingPunct="1">
        <a:spcBef>
          <a:spcPct val="0"/>
        </a:spcBef>
        <a:spcAft>
          <a:spcPct val="0"/>
        </a:spcAft>
        <a:defRPr sz="1800">
          <a:solidFill>
            <a:srgbClr val="747474"/>
          </a:solidFill>
          <a:latin typeface="+mn-lt"/>
          <a:ea typeface="+mn-ea"/>
          <a:cs typeface="+mn-cs"/>
          <a:sym typeface="Helvetica Neue" pitchFamily="-84" charset="0"/>
        </a:defRPr>
      </a:lvl3pPr>
      <a:lvl4pPr marL="687561" indent="276810" algn="l" rtl="0" eaLnBrk="1" fontAlgn="base" hangingPunct="1">
        <a:spcBef>
          <a:spcPct val="0"/>
        </a:spcBef>
        <a:spcAft>
          <a:spcPct val="0"/>
        </a:spcAft>
        <a:defRPr sz="1800">
          <a:solidFill>
            <a:srgbClr val="747474"/>
          </a:solidFill>
          <a:latin typeface="+mn-lt"/>
          <a:ea typeface="+mn-ea"/>
          <a:cs typeface="+mn-cs"/>
          <a:sym typeface="Helvetica Neue" pitchFamily="-84" charset="0"/>
        </a:defRPr>
      </a:lvl4pPr>
      <a:lvl5pPr marL="928654" indent="357175" algn="l" rtl="0" eaLnBrk="1" fontAlgn="base" hangingPunct="1">
        <a:spcBef>
          <a:spcPct val="0"/>
        </a:spcBef>
        <a:spcAft>
          <a:spcPct val="0"/>
        </a:spcAft>
        <a:defRPr sz="1800">
          <a:solidFill>
            <a:srgbClr val="747474"/>
          </a:solidFill>
          <a:latin typeface="+mn-lt"/>
          <a:ea typeface="+mn-ea"/>
          <a:cs typeface="+mn-cs"/>
          <a:sym typeface="Helvetica Neue" pitchFamily="-84" charset="0"/>
        </a:defRPr>
      </a:lvl5pPr>
      <a:lvl6pPr marL="1250112" algn="l" rtl="0" eaLnBrk="1" fontAlgn="base" hangingPunct="1">
        <a:spcBef>
          <a:spcPct val="0"/>
        </a:spcBef>
        <a:spcAft>
          <a:spcPct val="0"/>
        </a:spcAft>
        <a:defRPr sz="1800">
          <a:solidFill>
            <a:srgbClr val="747474"/>
          </a:solidFill>
          <a:latin typeface="+mn-lt"/>
          <a:ea typeface="+mn-ea"/>
          <a:cs typeface="+mn-cs"/>
          <a:sym typeface="Helvetica Neue" charset="0"/>
        </a:defRPr>
      </a:lvl6pPr>
      <a:lvl7pPr marL="1571569" algn="l" rtl="0" eaLnBrk="1" fontAlgn="base" hangingPunct="1">
        <a:spcBef>
          <a:spcPct val="0"/>
        </a:spcBef>
        <a:spcAft>
          <a:spcPct val="0"/>
        </a:spcAft>
        <a:defRPr sz="1800">
          <a:solidFill>
            <a:srgbClr val="747474"/>
          </a:solidFill>
          <a:latin typeface="+mn-lt"/>
          <a:ea typeface="+mn-ea"/>
          <a:cs typeface="+mn-cs"/>
          <a:sym typeface="Helvetica Neue" charset="0"/>
        </a:defRPr>
      </a:lvl7pPr>
      <a:lvl8pPr marL="1893026" algn="l" rtl="0" eaLnBrk="1" fontAlgn="base" hangingPunct="1">
        <a:spcBef>
          <a:spcPct val="0"/>
        </a:spcBef>
        <a:spcAft>
          <a:spcPct val="0"/>
        </a:spcAft>
        <a:defRPr sz="1800">
          <a:solidFill>
            <a:srgbClr val="747474"/>
          </a:solidFill>
          <a:latin typeface="+mn-lt"/>
          <a:ea typeface="+mn-ea"/>
          <a:cs typeface="+mn-cs"/>
          <a:sym typeface="Helvetica Neue" charset="0"/>
        </a:defRPr>
      </a:lvl8pPr>
      <a:lvl9pPr marL="2214484" algn="l" rtl="0" eaLnBrk="1" fontAlgn="base" hangingPunct="1">
        <a:spcBef>
          <a:spcPct val="0"/>
        </a:spcBef>
        <a:spcAft>
          <a:spcPct val="0"/>
        </a:spcAft>
        <a:defRPr sz="1800">
          <a:solidFill>
            <a:srgbClr val="747474"/>
          </a:solidFill>
          <a:latin typeface="+mn-lt"/>
          <a:ea typeface="+mn-ea"/>
          <a:cs typeface="+mn-cs"/>
          <a:sym typeface="Helvetica Neue" charset="0"/>
        </a:defRPr>
      </a:lvl9pPr>
    </p:bodyStyle>
    <p:otherStyle>
      <a:defPPr>
        <a:defRPr lang="en-US"/>
      </a:defPPr>
      <a:lvl1pPr marL="0" algn="l" defTabSz="321457" rtl="0" eaLnBrk="1" latinLnBrk="0" hangingPunct="1">
        <a:defRPr sz="1300" kern="1200">
          <a:solidFill>
            <a:schemeClr val="tx1"/>
          </a:solidFill>
          <a:latin typeface="+mn-lt"/>
          <a:ea typeface="+mn-ea"/>
          <a:cs typeface="+mn-cs"/>
        </a:defRPr>
      </a:lvl1pPr>
      <a:lvl2pPr marL="321457" algn="l" defTabSz="321457" rtl="0" eaLnBrk="1" latinLnBrk="0" hangingPunct="1">
        <a:defRPr sz="1300" kern="1200">
          <a:solidFill>
            <a:schemeClr val="tx1"/>
          </a:solidFill>
          <a:latin typeface="+mn-lt"/>
          <a:ea typeface="+mn-ea"/>
          <a:cs typeface="+mn-cs"/>
        </a:defRPr>
      </a:lvl2pPr>
      <a:lvl3pPr marL="642915" algn="l" defTabSz="321457" rtl="0" eaLnBrk="1" latinLnBrk="0" hangingPunct="1">
        <a:defRPr sz="1300" kern="1200">
          <a:solidFill>
            <a:schemeClr val="tx1"/>
          </a:solidFill>
          <a:latin typeface="+mn-lt"/>
          <a:ea typeface="+mn-ea"/>
          <a:cs typeface="+mn-cs"/>
        </a:defRPr>
      </a:lvl3pPr>
      <a:lvl4pPr marL="964372" algn="l" defTabSz="321457" rtl="0" eaLnBrk="1" latinLnBrk="0" hangingPunct="1">
        <a:defRPr sz="1300" kern="1200">
          <a:solidFill>
            <a:schemeClr val="tx1"/>
          </a:solidFill>
          <a:latin typeface="+mn-lt"/>
          <a:ea typeface="+mn-ea"/>
          <a:cs typeface="+mn-cs"/>
        </a:defRPr>
      </a:lvl4pPr>
      <a:lvl5pPr marL="1285829" algn="l" defTabSz="321457" rtl="0" eaLnBrk="1" latinLnBrk="0" hangingPunct="1">
        <a:defRPr sz="1300" kern="1200">
          <a:solidFill>
            <a:schemeClr val="tx1"/>
          </a:solidFill>
          <a:latin typeface="+mn-lt"/>
          <a:ea typeface="+mn-ea"/>
          <a:cs typeface="+mn-cs"/>
        </a:defRPr>
      </a:lvl5pPr>
      <a:lvl6pPr marL="1607287" algn="l" defTabSz="321457" rtl="0" eaLnBrk="1" latinLnBrk="0" hangingPunct="1">
        <a:defRPr sz="1300" kern="1200">
          <a:solidFill>
            <a:schemeClr val="tx1"/>
          </a:solidFill>
          <a:latin typeface="+mn-lt"/>
          <a:ea typeface="+mn-ea"/>
          <a:cs typeface="+mn-cs"/>
        </a:defRPr>
      </a:lvl6pPr>
      <a:lvl7pPr marL="1928744" algn="l" defTabSz="321457" rtl="0" eaLnBrk="1" latinLnBrk="0" hangingPunct="1">
        <a:defRPr sz="1300" kern="1200">
          <a:solidFill>
            <a:schemeClr val="tx1"/>
          </a:solidFill>
          <a:latin typeface="+mn-lt"/>
          <a:ea typeface="+mn-ea"/>
          <a:cs typeface="+mn-cs"/>
        </a:defRPr>
      </a:lvl7pPr>
      <a:lvl8pPr marL="2250201" algn="l" defTabSz="321457" rtl="0" eaLnBrk="1" latinLnBrk="0" hangingPunct="1">
        <a:defRPr sz="1300" kern="1200">
          <a:solidFill>
            <a:schemeClr val="tx1"/>
          </a:solidFill>
          <a:latin typeface="+mn-lt"/>
          <a:ea typeface="+mn-ea"/>
          <a:cs typeface="+mn-cs"/>
        </a:defRPr>
      </a:lvl8pPr>
      <a:lvl9pPr marL="2571659" algn="l" defTabSz="321457" rtl="0" eaLnBrk="1" latinLnBrk="0" hangingPunct="1">
        <a:defRPr sz="13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01836" y="232172"/>
            <a:ext cx="8340328" cy="982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5" tIns="35715" rIns="35715" bIns="35715" numCol="1" anchor="b" anchorCtr="0" compatLnSpc="1">
            <a:prstTxWarp prst="textNoShape">
              <a:avLst/>
            </a:prstTxWarp>
          </a:bodyPr>
          <a:lstStyle/>
          <a:p>
            <a:pPr lvl="0"/>
            <a:r>
              <a:rPr lang="en-US" smtClean="0">
                <a:sym typeface="Helvetica Neue Light" charset="0"/>
              </a:rPr>
              <a:t>Click to edit Master title style</a:t>
            </a:r>
            <a:endParaRPr lang="en-US">
              <a:sym typeface="Helvetica Neue Light" charset="0"/>
            </a:endParaRPr>
          </a:p>
        </p:txBody>
      </p:sp>
      <p:sp>
        <p:nvSpPr>
          <p:cNvPr id="2050" name="Rectangle 2"/>
          <p:cNvSpPr>
            <a:spLocks noGrp="1" noChangeArrowheads="1"/>
          </p:cNvSpPr>
          <p:nvPr>
            <p:ph type="body" idx="1"/>
          </p:nvPr>
        </p:nvSpPr>
        <p:spPr bwMode="auto">
          <a:xfrm>
            <a:off x="401836" y="1634133"/>
            <a:ext cx="8340328" cy="4616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5" tIns="35715" rIns="35715" bIns="35715"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endParaRPr lang="en-US">
              <a:sym typeface="Helvetica Neue Light" charset="0"/>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440"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882"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323"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763"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23222" indent="-223222"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1pPr>
      <a:lvl2pPr marL="633952" indent="-223222"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2pPr>
      <a:lvl3pPr marL="1080399" indent="-223222"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3pPr>
      <a:lvl4pPr marL="1526844" indent="-223222"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4pPr>
      <a:lvl5pPr marL="1973290" indent="-223222"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5pPr>
      <a:lvl6pPr marL="2294731" indent="-223222"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6pPr>
      <a:lvl7pPr marL="2616171" indent="-223222"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7pPr>
      <a:lvl8pPr marL="2937613" indent="-223222"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8pPr>
      <a:lvl9pPr marL="3259053" indent="-223222"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9pPr>
    </p:bodyStyle>
    <p:otherStyle>
      <a:defPPr>
        <a:defRPr lang="en-US"/>
      </a:defPPr>
      <a:lvl1pPr marL="0" algn="l" defTabSz="321440" rtl="0" eaLnBrk="1" latinLnBrk="0" hangingPunct="1">
        <a:defRPr sz="1300" kern="1200">
          <a:solidFill>
            <a:schemeClr val="tx1"/>
          </a:solidFill>
          <a:latin typeface="+mn-lt"/>
          <a:ea typeface="+mn-ea"/>
          <a:cs typeface="+mn-cs"/>
        </a:defRPr>
      </a:lvl1pPr>
      <a:lvl2pPr marL="321440" algn="l" defTabSz="321440" rtl="0" eaLnBrk="1" latinLnBrk="0" hangingPunct="1">
        <a:defRPr sz="1300" kern="1200">
          <a:solidFill>
            <a:schemeClr val="tx1"/>
          </a:solidFill>
          <a:latin typeface="+mn-lt"/>
          <a:ea typeface="+mn-ea"/>
          <a:cs typeface="+mn-cs"/>
        </a:defRPr>
      </a:lvl2pPr>
      <a:lvl3pPr marL="642882" algn="l" defTabSz="321440" rtl="0" eaLnBrk="1" latinLnBrk="0" hangingPunct="1">
        <a:defRPr sz="1300" kern="1200">
          <a:solidFill>
            <a:schemeClr val="tx1"/>
          </a:solidFill>
          <a:latin typeface="+mn-lt"/>
          <a:ea typeface="+mn-ea"/>
          <a:cs typeface="+mn-cs"/>
        </a:defRPr>
      </a:lvl3pPr>
      <a:lvl4pPr marL="964323" algn="l" defTabSz="321440" rtl="0" eaLnBrk="1" latinLnBrk="0" hangingPunct="1">
        <a:defRPr sz="1300" kern="1200">
          <a:solidFill>
            <a:schemeClr val="tx1"/>
          </a:solidFill>
          <a:latin typeface="+mn-lt"/>
          <a:ea typeface="+mn-ea"/>
          <a:cs typeface="+mn-cs"/>
        </a:defRPr>
      </a:lvl4pPr>
      <a:lvl5pPr marL="1285763" algn="l" defTabSz="321440" rtl="0" eaLnBrk="1" latinLnBrk="0" hangingPunct="1">
        <a:defRPr sz="1300" kern="1200">
          <a:solidFill>
            <a:schemeClr val="tx1"/>
          </a:solidFill>
          <a:latin typeface="+mn-lt"/>
          <a:ea typeface="+mn-ea"/>
          <a:cs typeface="+mn-cs"/>
        </a:defRPr>
      </a:lvl5pPr>
      <a:lvl6pPr marL="1607205" algn="l" defTabSz="321440" rtl="0" eaLnBrk="1" latinLnBrk="0" hangingPunct="1">
        <a:defRPr sz="1300" kern="1200">
          <a:solidFill>
            <a:schemeClr val="tx1"/>
          </a:solidFill>
          <a:latin typeface="+mn-lt"/>
          <a:ea typeface="+mn-ea"/>
          <a:cs typeface="+mn-cs"/>
        </a:defRPr>
      </a:lvl6pPr>
      <a:lvl7pPr marL="1928645" algn="l" defTabSz="321440" rtl="0" eaLnBrk="1" latinLnBrk="0" hangingPunct="1">
        <a:defRPr sz="1300" kern="1200">
          <a:solidFill>
            <a:schemeClr val="tx1"/>
          </a:solidFill>
          <a:latin typeface="+mn-lt"/>
          <a:ea typeface="+mn-ea"/>
          <a:cs typeface="+mn-cs"/>
        </a:defRPr>
      </a:lvl7pPr>
      <a:lvl8pPr marL="2250086" algn="l" defTabSz="321440" rtl="0" eaLnBrk="1" latinLnBrk="0" hangingPunct="1">
        <a:defRPr sz="1300" kern="1200">
          <a:solidFill>
            <a:schemeClr val="tx1"/>
          </a:solidFill>
          <a:latin typeface="+mn-lt"/>
          <a:ea typeface="+mn-ea"/>
          <a:cs typeface="+mn-cs"/>
        </a:defRPr>
      </a:lvl8pPr>
      <a:lvl9pPr marL="2571527" algn="l" defTabSz="321440" rtl="0" eaLnBrk="1" latinLnBrk="0" hangingPunct="1">
        <a:defRPr sz="13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42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849"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27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697"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41068" indent="-241068"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1pPr>
      <a:lvl2pPr marL="241068" indent="80356"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2pPr>
      <a:lvl3pPr marL="482136" indent="160712"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3pPr>
      <a:lvl4pPr marL="723205" indent="241068"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4pPr>
      <a:lvl5pPr marL="964274" indent="321424"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5pPr>
      <a:lvl6pPr marL="1285697" algn="l" rtl="0" eaLnBrk="1" fontAlgn="base" hangingPunct="1">
        <a:spcBef>
          <a:spcPct val="0"/>
        </a:spcBef>
        <a:spcAft>
          <a:spcPct val="0"/>
        </a:spcAft>
        <a:defRPr sz="3000">
          <a:solidFill>
            <a:schemeClr val="tx1"/>
          </a:solidFill>
          <a:latin typeface="+mn-lt"/>
          <a:ea typeface="+mn-ea"/>
          <a:cs typeface="+mn-cs"/>
          <a:sym typeface="Helvetica Neue Light" charset="0"/>
        </a:defRPr>
      </a:lvl6pPr>
      <a:lvl7pPr marL="1607123" algn="l" rtl="0" eaLnBrk="1" fontAlgn="base" hangingPunct="1">
        <a:spcBef>
          <a:spcPct val="0"/>
        </a:spcBef>
        <a:spcAft>
          <a:spcPct val="0"/>
        </a:spcAft>
        <a:defRPr sz="3000">
          <a:solidFill>
            <a:schemeClr val="tx1"/>
          </a:solidFill>
          <a:latin typeface="+mn-lt"/>
          <a:ea typeface="+mn-ea"/>
          <a:cs typeface="+mn-cs"/>
          <a:sym typeface="Helvetica Neue Light" charset="0"/>
        </a:defRPr>
      </a:lvl7pPr>
      <a:lvl8pPr marL="1928546" algn="l" rtl="0" eaLnBrk="1" fontAlgn="base" hangingPunct="1">
        <a:spcBef>
          <a:spcPct val="0"/>
        </a:spcBef>
        <a:spcAft>
          <a:spcPct val="0"/>
        </a:spcAft>
        <a:defRPr sz="3000">
          <a:solidFill>
            <a:schemeClr val="tx1"/>
          </a:solidFill>
          <a:latin typeface="+mn-lt"/>
          <a:ea typeface="+mn-ea"/>
          <a:cs typeface="+mn-cs"/>
          <a:sym typeface="Helvetica Neue Light" charset="0"/>
        </a:defRPr>
      </a:lvl8pPr>
      <a:lvl9pPr marL="2249971" algn="l" rtl="0" eaLnBrk="1" fontAlgn="base" hangingPunct="1">
        <a:spcBef>
          <a:spcPct val="0"/>
        </a:spcBef>
        <a:spcAft>
          <a:spcPct val="0"/>
        </a:spcAft>
        <a:defRPr sz="3000">
          <a:solidFill>
            <a:schemeClr val="tx1"/>
          </a:solidFill>
          <a:latin typeface="+mn-lt"/>
          <a:ea typeface="+mn-ea"/>
          <a:cs typeface="+mn-cs"/>
          <a:sym typeface="Helvetica Neue Light" charset="0"/>
        </a:defRPr>
      </a:lvl9pPr>
    </p:bodyStyle>
    <p:otherStyle>
      <a:defPPr>
        <a:defRPr lang="en-US"/>
      </a:defPPr>
      <a:lvl1pPr marL="0" algn="l" defTabSz="321424" rtl="0" eaLnBrk="1" latinLnBrk="0" hangingPunct="1">
        <a:defRPr sz="1300" kern="1200">
          <a:solidFill>
            <a:schemeClr val="tx1"/>
          </a:solidFill>
          <a:latin typeface="+mn-lt"/>
          <a:ea typeface="+mn-ea"/>
          <a:cs typeface="+mn-cs"/>
        </a:defRPr>
      </a:lvl1pPr>
      <a:lvl2pPr marL="321424" algn="l" defTabSz="321424" rtl="0" eaLnBrk="1" latinLnBrk="0" hangingPunct="1">
        <a:defRPr sz="1300" kern="1200">
          <a:solidFill>
            <a:schemeClr val="tx1"/>
          </a:solidFill>
          <a:latin typeface="+mn-lt"/>
          <a:ea typeface="+mn-ea"/>
          <a:cs typeface="+mn-cs"/>
        </a:defRPr>
      </a:lvl2pPr>
      <a:lvl3pPr marL="642849" algn="l" defTabSz="321424" rtl="0" eaLnBrk="1" latinLnBrk="0" hangingPunct="1">
        <a:defRPr sz="1300" kern="1200">
          <a:solidFill>
            <a:schemeClr val="tx1"/>
          </a:solidFill>
          <a:latin typeface="+mn-lt"/>
          <a:ea typeface="+mn-ea"/>
          <a:cs typeface="+mn-cs"/>
        </a:defRPr>
      </a:lvl3pPr>
      <a:lvl4pPr marL="964274" algn="l" defTabSz="321424" rtl="0" eaLnBrk="1" latinLnBrk="0" hangingPunct="1">
        <a:defRPr sz="1300" kern="1200">
          <a:solidFill>
            <a:schemeClr val="tx1"/>
          </a:solidFill>
          <a:latin typeface="+mn-lt"/>
          <a:ea typeface="+mn-ea"/>
          <a:cs typeface="+mn-cs"/>
        </a:defRPr>
      </a:lvl4pPr>
      <a:lvl5pPr marL="1285697" algn="l" defTabSz="321424" rtl="0" eaLnBrk="1" latinLnBrk="0" hangingPunct="1">
        <a:defRPr sz="1300" kern="1200">
          <a:solidFill>
            <a:schemeClr val="tx1"/>
          </a:solidFill>
          <a:latin typeface="+mn-lt"/>
          <a:ea typeface="+mn-ea"/>
          <a:cs typeface="+mn-cs"/>
        </a:defRPr>
      </a:lvl5pPr>
      <a:lvl6pPr marL="1607123" algn="l" defTabSz="321424" rtl="0" eaLnBrk="1" latinLnBrk="0" hangingPunct="1">
        <a:defRPr sz="1300" kern="1200">
          <a:solidFill>
            <a:schemeClr val="tx1"/>
          </a:solidFill>
          <a:latin typeface="+mn-lt"/>
          <a:ea typeface="+mn-ea"/>
          <a:cs typeface="+mn-cs"/>
        </a:defRPr>
      </a:lvl6pPr>
      <a:lvl7pPr marL="1928546" algn="l" defTabSz="321424" rtl="0" eaLnBrk="1" latinLnBrk="0" hangingPunct="1">
        <a:defRPr sz="1300" kern="1200">
          <a:solidFill>
            <a:schemeClr val="tx1"/>
          </a:solidFill>
          <a:latin typeface="+mn-lt"/>
          <a:ea typeface="+mn-ea"/>
          <a:cs typeface="+mn-cs"/>
        </a:defRPr>
      </a:lvl7pPr>
      <a:lvl8pPr marL="2249971" algn="l" defTabSz="321424" rtl="0" eaLnBrk="1" latinLnBrk="0" hangingPunct="1">
        <a:defRPr sz="1300" kern="1200">
          <a:solidFill>
            <a:schemeClr val="tx1"/>
          </a:solidFill>
          <a:latin typeface="+mn-lt"/>
          <a:ea typeface="+mn-ea"/>
          <a:cs typeface="+mn-cs"/>
        </a:defRPr>
      </a:lvl8pPr>
      <a:lvl9pPr marL="2571396" algn="l" defTabSz="321424" rtl="0" eaLnBrk="1" latinLnBrk="0" hangingPunct="1">
        <a:defRPr sz="13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401836" y="928687"/>
            <a:ext cx="8340328" cy="22324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1" tIns="35711" rIns="35711" bIns="35711" numCol="1" anchor="b" anchorCtr="0" compatLnSpc="1">
            <a:prstTxWarp prst="textNoShape">
              <a:avLst/>
            </a:prstTxWarp>
          </a:bodyPr>
          <a:lstStyle/>
          <a:p>
            <a:pPr lvl="0"/>
            <a:r>
              <a:rPr lang="en-US" smtClean="0">
                <a:sym typeface="Helvetica Neue Light" charset="0"/>
              </a:rPr>
              <a:t>Click to edit Master title style</a:t>
            </a:r>
            <a:endParaRPr lang="en-US">
              <a:sym typeface="Helvetica Neue Light" charset="0"/>
            </a:endParaRPr>
          </a:p>
        </p:txBody>
      </p:sp>
      <p:sp>
        <p:nvSpPr>
          <p:cNvPr id="4098" name="Rectangle 2"/>
          <p:cNvSpPr>
            <a:spLocks noGrp="1" noChangeArrowheads="1"/>
          </p:cNvSpPr>
          <p:nvPr>
            <p:ph type="body" idx="1"/>
          </p:nvPr>
        </p:nvSpPr>
        <p:spPr bwMode="auto">
          <a:xfrm>
            <a:off x="401836" y="3527227"/>
            <a:ext cx="8340328" cy="22324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1" tIns="35711" rIns="35711" bIns="35711" numCol="1" anchor="t" anchorCtr="0" compatLnSpc="1">
            <a:prstTxWarp prst="textNoShape">
              <a:avLst/>
            </a:prstTxWarp>
          </a:bodyPr>
          <a:lstStyle/>
          <a:p>
            <a:pPr lvl="0"/>
            <a:r>
              <a:rPr lang="en-US" smtClean="0">
                <a:sym typeface="Helvetica Neue" charset="0"/>
              </a:rPr>
              <a:t>Click to edit Master text styles</a:t>
            </a:r>
          </a:p>
          <a:p>
            <a:pPr lvl="1"/>
            <a:r>
              <a:rPr lang="en-US" smtClean="0">
                <a:sym typeface="Helvetica Neue" charset="0"/>
              </a:rPr>
              <a:t>Second level</a:t>
            </a:r>
          </a:p>
          <a:p>
            <a:pPr lvl="2"/>
            <a:r>
              <a:rPr lang="en-US" smtClean="0">
                <a:sym typeface="Helvetica Neue" charset="0"/>
              </a:rPr>
              <a:t>Third level</a:t>
            </a:r>
          </a:p>
          <a:p>
            <a:pPr lvl="3"/>
            <a:r>
              <a:rPr lang="en-US" smtClean="0">
                <a:sym typeface="Helvetica Neue" charset="0"/>
              </a:rPr>
              <a:t>Fourth level</a:t>
            </a:r>
          </a:p>
          <a:p>
            <a:pPr lvl="4"/>
            <a:r>
              <a:rPr lang="en-US" smtClean="0">
                <a:sym typeface="Helvetica Neue" charset="0"/>
              </a:rPr>
              <a:t>Fifth level</a:t>
            </a:r>
            <a:endParaRPr lang="en-US">
              <a:sym typeface="Helvetica Neue" charset="0"/>
            </a:endParaRPr>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407"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816"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22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631"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41056" indent="-241056" algn="l" rtl="0" eaLnBrk="1" fontAlgn="base" hangingPunct="1">
        <a:spcBef>
          <a:spcPct val="0"/>
        </a:spcBef>
        <a:spcAft>
          <a:spcPct val="0"/>
        </a:spcAft>
        <a:defRPr sz="1800">
          <a:solidFill>
            <a:srgbClr val="747474"/>
          </a:solidFill>
          <a:latin typeface="+mn-lt"/>
          <a:ea typeface="+mn-ea"/>
          <a:cs typeface="+mn-cs"/>
          <a:sym typeface="Helvetica Neue" pitchFamily="-84" charset="0"/>
        </a:defRPr>
      </a:lvl1pPr>
      <a:lvl2pPr marL="205345" indent="116064" algn="l" rtl="0" eaLnBrk="1" fontAlgn="base" hangingPunct="1">
        <a:spcBef>
          <a:spcPct val="0"/>
        </a:spcBef>
        <a:spcAft>
          <a:spcPct val="0"/>
        </a:spcAft>
        <a:defRPr sz="1800">
          <a:solidFill>
            <a:srgbClr val="747474"/>
          </a:solidFill>
          <a:latin typeface="+mn-lt"/>
          <a:ea typeface="+mn-ea"/>
          <a:cs typeface="+mn-cs"/>
          <a:sym typeface="Helvetica Neue" pitchFamily="-84" charset="0"/>
        </a:defRPr>
      </a:lvl2pPr>
      <a:lvl3pPr marL="446401" indent="196416" algn="l" rtl="0" eaLnBrk="1" fontAlgn="base" hangingPunct="1">
        <a:spcBef>
          <a:spcPct val="0"/>
        </a:spcBef>
        <a:spcAft>
          <a:spcPct val="0"/>
        </a:spcAft>
        <a:defRPr sz="1800">
          <a:solidFill>
            <a:srgbClr val="747474"/>
          </a:solidFill>
          <a:latin typeface="+mn-lt"/>
          <a:ea typeface="+mn-ea"/>
          <a:cs typeface="+mn-cs"/>
          <a:sym typeface="Helvetica Neue" pitchFamily="-84" charset="0"/>
        </a:defRPr>
      </a:lvl3pPr>
      <a:lvl4pPr marL="687455" indent="276768" algn="l" rtl="0" eaLnBrk="1" fontAlgn="base" hangingPunct="1">
        <a:spcBef>
          <a:spcPct val="0"/>
        </a:spcBef>
        <a:spcAft>
          <a:spcPct val="0"/>
        </a:spcAft>
        <a:defRPr sz="1800">
          <a:solidFill>
            <a:srgbClr val="747474"/>
          </a:solidFill>
          <a:latin typeface="+mn-lt"/>
          <a:ea typeface="+mn-ea"/>
          <a:cs typeface="+mn-cs"/>
          <a:sym typeface="Helvetica Neue" pitchFamily="-84" charset="0"/>
        </a:defRPr>
      </a:lvl4pPr>
      <a:lvl5pPr marL="928512" indent="357121" algn="l" rtl="0" eaLnBrk="1" fontAlgn="base" hangingPunct="1">
        <a:spcBef>
          <a:spcPct val="0"/>
        </a:spcBef>
        <a:spcAft>
          <a:spcPct val="0"/>
        </a:spcAft>
        <a:defRPr sz="1800">
          <a:solidFill>
            <a:srgbClr val="747474"/>
          </a:solidFill>
          <a:latin typeface="+mn-lt"/>
          <a:ea typeface="+mn-ea"/>
          <a:cs typeface="+mn-cs"/>
          <a:sym typeface="Helvetica Neue" pitchFamily="-84" charset="0"/>
        </a:defRPr>
      </a:lvl5pPr>
      <a:lvl6pPr marL="1249920" algn="l" rtl="0" eaLnBrk="1" fontAlgn="base" hangingPunct="1">
        <a:spcBef>
          <a:spcPct val="0"/>
        </a:spcBef>
        <a:spcAft>
          <a:spcPct val="0"/>
        </a:spcAft>
        <a:defRPr sz="1800">
          <a:solidFill>
            <a:srgbClr val="747474"/>
          </a:solidFill>
          <a:latin typeface="+mn-lt"/>
          <a:ea typeface="+mn-ea"/>
          <a:cs typeface="+mn-cs"/>
          <a:sym typeface="Helvetica Neue" charset="0"/>
        </a:defRPr>
      </a:lvl6pPr>
      <a:lvl7pPr marL="1571327" algn="l" rtl="0" eaLnBrk="1" fontAlgn="base" hangingPunct="1">
        <a:spcBef>
          <a:spcPct val="0"/>
        </a:spcBef>
        <a:spcAft>
          <a:spcPct val="0"/>
        </a:spcAft>
        <a:defRPr sz="1800">
          <a:solidFill>
            <a:srgbClr val="747474"/>
          </a:solidFill>
          <a:latin typeface="+mn-lt"/>
          <a:ea typeface="+mn-ea"/>
          <a:cs typeface="+mn-cs"/>
          <a:sym typeface="Helvetica Neue" charset="0"/>
        </a:defRPr>
      </a:lvl7pPr>
      <a:lvl8pPr marL="1892735" algn="l" rtl="0" eaLnBrk="1" fontAlgn="base" hangingPunct="1">
        <a:spcBef>
          <a:spcPct val="0"/>
        </a:spcBef>
        <a:spcAft>
          <a:spcPct val="0"/>
        </a:spcAft>
        <a:defRPr sz="1800">
          <a:solidFill>
            <a:srgbClr val="747474"/>
          </a:solidFill>
          <a:latin typeface="+mn-lt"/>
          <a:ea typeface="+mn-ea"/>
          <a:cs typeface="+mn-cs"/>
          <a:sym typeface="Helvetica Neue" charset="0"/>
        </a:defRPr>
      </a:lvl8pPr>
      <a:lvl9pPr marL="2214143" algn="l" rtl="0" eaLnBrk="1" fontAlgn="base" hangingPunct="1">
        <a:spcBef>
          <a:spcPct val="0"/>
        </a:spcBef>
        <a:spcAft>
          <a:spcPct val="0"/>
        </a:spcAft>
        <a:defRPr sz="1800">
          <a:solidFill>
            <a:srgbClr val="747474"/>
          </a:solidFill>
          <a:latin typeface="+mn-lt"/>
          <a:ea typeface="+mn-ea"/>
          <a:cs typeface="+mn-cs"/>
          <a:sym typeface="Helvetica Neue" charset="0"/>
        </a:defRPr>
      </a:lvl9pPr>
    </p:bodyStyle>
    <p:otherStyle>
      <a:defPPr>
        <a:defRPr lang="en-US"/>
      </a:defPPr>
      <a:lvl1pPr marL="0" algn="l" defTabSz="321407" rtl="0" eaLnBrk="1" latinLnBrk="0" hangingPunct="1">
        <a:defRPr sz="1300" kern="1200">
          <a:solidFill>
            <a:schemeClr val="tx1"/>
          </a:solidFill>
          <a:latin typeface="+mn-lt"/>
          <a:ea typeface="+mn-ea"/>
          <a:cs typeface="+mn-cs"/>
        </a:defRPr>
      </a:lvl1pPr>
      <a:lvl2pPr marL="321407" algn="l" defTabSz="321407" rtl="0" eaLnBrk="1" latinLnBrk="0" hangingPunct="1">
        <a:defRPr sz="1300" kern="1200">
          <a:solidFill>
            <a:schemeClr val="tx1"/>
          </a:solidFill>
          <a:latin typeface="+mn-lt"/>
          <a:ea typeface="+mn-ea"/>
          <a:cs typeface="+mn-cs"/>
        </a:defRPr>
      </a:lvl2pPr>
      <a:lvl3pPr marL="642816" algn="l" defTabSz="321407" rtl="0" eaLnBrk="1" latinLnBrk="0" hangingPunct="1">
        <a:defRPr sz="1300" kern="1200">
          <a:solidFill>
            <a:schemeClr val="tx1"/>
          </a:solidFill>
          <a:latin typeface="+mn-lt"/>
          <a:ea typeface="+mn-ea"/>
          <a:cs typeface="+mn-cs"/>
        </a:defRPr>
      </a:lvl3pPr>
      <a:lvl4pPr marL="964224" algn="l" defTabSz="321407" rtl="0" eaLnBrk="1" latinLnBrk="0" hangingPunct="1">
        <a:defRPr sz="1300" kern="1200">
          <a:solidFill>
            <a:schemeClr val="tx1"/>
          </a:solidFill>
          <a:latin typeface="+mn-lt"/>
          <a:ea typeface="+mn-ea"/>
          <a:cs typeface="+mn-cs"/>
        </a:defRPr>
      </a:lvl4pPr>
      <a:lvl5pPr marL="1285631" algn="l" defTabSz="321407" rtl="0" eaLnBrk="1" latinLnBrk="0" hangingPunct="1">
        <a:defRPr sz="1300" kern="1200">
          <a:solidFill>
            <a:schemeClr val="tx1"/>
          </a:solidFill>
          <a:latin typeface="+mn-lt"/>
          <a:ea typeface="+mn-ea"/>
          <a:cs typeface="+mn-cs"/>
        </a:defRPr>
      </a:lvl5pPr>
      <a:lvl6pPr marL="1607041" algn="l" defTabSz="321407" rtl="0" eaLnBrk="1" latinLnBrk="0" hangingPunct="1">
        <a:defRPr sz="1300" kern="1200">
          <a:solidFill>
            <a:schemeClr val="tx1"/>
          </a:solidFill>
          <a:latin typeface="+mn-lt"/>
          <a:ea typeface="+mn-ea"/>
          <a:cs typeface="+mn-cs"/>
        </a:defRPr>
      </a:lvl6pPr>
      <a:lvl7pPr marL="1928447" algn="l" defTabSz="321407" rtl="0" eaLnBrk="1" latinLnBrk="0" hangingPunct="1">
        <a:defRPr sz="1300" kern="1200">
          <a:solidFill>
            <a:schemeClr val="tx1"/>
          </a:solidFill>
          <a:latin typeface="+mn-lt"/>
          <a:ea typeface="+mn-ea"/>
          <a:cs typeface="+mn-cs"/>
        </a:defRPr>
      </a:lvl7pPr>
      <a:lvl8pPr marL="2249856" algn="l" defTabSz="321407" rtl="0" eaLnBrk="1" latinLnBrk="0" hangingPunct="1">
        <a:defRPr sz="1300" kern="1200">
          <a:solidFill>
            <a:schemeClr val="tx1"/>
          </a:solidFill>
          <a:latin typeface="+mn-lt"/>
          <a:ea typeface="+mn-ea"/>
          <a:cs typeface="+mn-cs"/>
        </a:defRPr>
      </a:lvl8pPr>
      <a:lvl9pPr marL="2571264" algn="l" defTabSz="321407" rtl="0" eaLnBrk="1" latinLnBrk="0" hangingPunct="1">
        <a:defRPr sz="13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401836" y="232172"/>
            <a:ext cx="8340328" cy="982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09" tIns="35709" rIns="35709" bIns="35709" numCol="1" anchor="b" anchorCtr="0" compatLnSpc="1">
            <a:prstTxWarp prst="textNoShape">
              <a:avLst/>
            </a:prstTxWarp>
          </a:bodyPr>
          <a:lstStyle/>
          <a:p>
            <a:pPr lvl="0"/>
            <a:r>
              <a:rPr lang="en-US" smtClean="0">
                <a:sym typeface="Helvetica Neue Light" charset="0"/>
              </a:rPr>
              <a:t>Click to edit Master title style</a:t>
            </a:r>
            <a:endParaRPr lang="en-US">
              <a:sym typeface="Helvetica Neue Light" charset="0"/>
            </a:endParaRP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391"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783"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17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565"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41044" indent="-241044"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1pPr>
      <a:lvl2pPr marL="241044" indent="80348"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2pPr>
      <a:lvl3pPr marL="482086" indent="160696"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3pPr>
      <a:lvl4pPr marL="723131" indent="241044"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4pPr>
      <a:lvl5pPr marL="964174" indent="321391" algn="l" rtl="0" eaLnBrk="1" fontAlgn="base" hangingPunct="1">
        <a:spcBef>
          <a:spcPct val="0"/>
        </a:spcBef>
        <a:spcAft>
          <a:spcPct val="0"/>
        </a:spcAft>
        <a:defRPr sz="3000">
          <a:solidFill>
            <a:schemeClr val="tx1"/>
          </a:solidFill>
          <a:latin typeface="+mn-lt"/>
          <a:ea typeface="+mn-ea"/>
          <a:cs typeface="+mn-cs"/>
          <a:sym typeface="Helvetica Neue Light" pitchFamily="-84" charset="0"/>
        </a:defRPr>
      </a:lvl5pPr>
      <a:lvl6pPr marL="1285565" algn="l" rtl="0" eaLnBrk="1" fontAlgn="base" hangingPunct="1">
        <a:spcBef>
          <a:spcPct val="0"/>
        </a:spcBef>
        <a:spcAft>
          <a:spcPct val="0"/>
        </a:spcAft>
        <a:defRPr sz="3000">
          <a:solidFill>
            <a:schemeClr val="tx1"/>
          </a:solidFill>
          <a:latin typeface="+mn-lt"/>
          <a:ea typeface="+mn-ea"/>
          <a:cs typeface="+mn-cs"/>
          <a:sym typeface="Helvetica Neue Light" charset="0"/>
        </a:defRPr>
      </a:lvl6pPr>
      <a:lvl7pPr marL="1606959" algn="l" rtl="0" eaLnBrk="1" fontAlgn="base" hangingPunct="1">
        <a:spcBef>
          <a:spcPct val="0"/>
        </a:spcBef>
        <a:spcAft>
          <a:spcPct val="0"/>
        </a:spcAft>
        <a:defRPr sz="3000">
          <a:solidFill>
            <a:schemeClr val="tx1"/>
          </a:solidFill>
          <a:latin typeface="+mn-lt"/>
          <a:ea typeface="+mn-ea"/>
          <a:cs typeface="+mn-cs"/>
          <a:sym typeface="Helvetica Neue Light" charset="0"/>
        </a:defRPr>
      </a:lvl7pPr>
      <a:lvl8pPr marL="1928348" algn="l" rtl="0" eaLnBrk="1" fontAlgn="base" hangingPunct="1">
        <a:spcBef>
          <a:spcPct val="0"/>
        </a:spcBef>
        <a:spcAft>
          <a:spcPct val="0"/>
        </a:spcAft>
        <a:defRPr sz="3000">
          <a:solidFill>
            <a:schemeClr val="tx1"/>
          </a:solidFill>
          <a:latin typeface="+mn-lt"/>
          <a:ea typeface="+mn-ea"/>
          <a:cs typeface="+mn-cs"/>
          <a:sym typeface="Helvetica Neue Light" charset="0"/>
        </a:defRPr>
      </a:lvl8pPr>
      <a:lvl9pPr marL="2249741" algn="l" rtl="0" eaLnBrk="1" fontAlgn="base" hangingPunct="1">
        <a:spcBef>
          <a:spcPct val="0"/>
        </a:spcBef>
        <a:spcAft>
          <a:spcPct val="0"/>
        </a:spcAft>
        <a:defRPr sz="3000">
          <a:solidFill>
            <a:schemeClr val="tx1"/>
          </a:solidFill>
          <a:latin typeface="+mn-lt"/>
          <a:ea typeface="+mn-ea"/>
          <a:cs typeface="+mn-cs"/>
          <a:sym typeface="Helvetica Neue Light" charset="0"/>
        </a:defRPr>
      </a:lvl9pPr>
    </p:bodyStyle>
    <p:otherStyle>
      <a:defPPr>
        <a:defRPr lang="en-US"/>
      </a:defPPr>
      <a:lvl1pPr marL="0" algn="l" defTabSz="321391" rtl="0" eaLnBrk="1" latinLnBrk="0" hangingPunct="1">
        <a:defRPr sz="1300" kern="1200">
          <a:solidFill>
            <a:schemeClr val="tx1"/>
          </a:solidFill>
          <a:latin typeface="+mn-lt"/>
          <a:ea typeface="+mn-ea"/>
          <a:cs typeface="+mn-cs"/>
        </a:defRPr>
      </a:lvl1pPr>
      <a:lvl2pPr marL="321391" algn="l" defTabSz="321391" rtl="0" eaLnBrk="1" latinLnBrk="0" hangingPunct="1">
        <a:defRPr sz="1300" kern="1200">
          <a:solidFill>
            <a:schemeClr val="tx1"/>
          </a:solidFill>
          <a:latin typeface="+mn-lt"/>
          <a:ea typeface="+mn-ea"/>
          <a:cs typeface="+mn-cs"/>
        </a:defRPr>
      </a:lvl2pPr>
      <a:lvl3pPr marL="642783" algn="l" defTabSz="321391" rtl="0" eaLnBrk="1" latinLnBrk="0" hangingPunct="1">
        <a:defRPr sz="1300" kern="1200">
          <a:solidFill>
            <a:schemeClr val="tx1"/>
          </a:solidFill>
          <a:latin typeface="+mn-lt"/>
          <a:ea typeface="+mn-ea"/>
          <a:cs typeface="+mn-cs"/>
        </a:defRPr>
      </a:lvl3pPr>
      <a:lvl4pPr marL="964174" algn="l" defTabSz="321391" rtl="0" eaLnBrk="1" latinLnBrk="0" hangingPunct="1">
        <a:defRPr sz="1300" kern="1200">
          <a:solidFill>
            <a:schemeClr val="tx1"/>
          </a:solidFill>
          <a:latin typeface="+mn-lt"/>
          <a:ea typeface="+mn-ea"/>
          <a:cs typeface="+mn-cs"/>
        </a:defRPr>
      </a:lvl4pPr>
      <a:lvl5pPr marL="1285565" algn="l" defTabSz="321391" rtl="0" eaLnBrk="1" latinLnBrk="0" hangingPunct="1">
        <a:defRPr sz="1300" kern="1200">
          <a:solidFill>
            <a:schemeClr val="tx1"/>
          </a:solidFill>
          <a:latin typeface="+mn-lt"/>
          <a:ea typeface="+mn-ea"/>
          <a:cs typeface="+mn-cs"/>
        </a:defRPr>
      </a:lvl5pPr>
      <a:lvl6pPr marL="1606959" algn="l" defTabSz="321391" rtl="0" eaLnBrk="1" latinLnBrk="0" hangingPunct="1">
        <a:defRPr sz="1300" kern="1200">
          <a:solidFill>
            <a:schemeClr val="tx1"/>
          </a:solidFill>
          <a:latin typeface="+mn-lt"/>
          <a:ea typeface="+mn-ea"/>
          <a:cs typeface="+mn-cs"/>
        </a:defRPr>
      </a:lvl6pPr>
      <a:lvl7pPr marL="1928348" algn="l" defTabSz="321391" rtl="0" eaLnBrk="1" latinLnBrk="0" hangingPunct="1">
        <a:defRPr sz="1300" kern="1200">
          <a:solidFill>
            <a:schemeClr val="tx1"/>
          </a:solidFill>
          <a:latin typeface="+mn-lt"/>
          <a:ea typeface="+mn-ea"/>
          <a:cs typeface="+mn-cs"/>
        </a:defRPr>
      </a:lvl7pPr>
      <a:lvl8pPr marL="2249741" algn="l" defTabSz="321391" rtl="0" eaLnBrk="1" latinLnBrk="0" hangingPunct="1">
        <a:defRPr sz="1300" kern="1200">
          <a:solidFill>
            <a:schemeClr val="tx1"/>
          </a:solidFill>
          <a:latin typeface="+mn-lt"/>
          <a:ea typeface="+mn-ea"/>
          <a:cs typeface="+mn-cs"/>
        </a:defRPr>
      </a:lvl8pPr>
      <a:lvl9pPr marL="2571133" algn="l" defTabSz="321391"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pic>
        <p:nvPicPr>
          <p:cNvPr id="4" name="Picture 3" descr="abt_assoc_lockup.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5"/>
              <a:srcRect l="24036" t="14530" r="49235" b="50611"/>
              <a:stretch>
                <a:fillRect/>
              </a:stretch>
            </p:blipFill>
          </mc:Choice>
          <mc:Fallback>
            <p:blipFill>
              <a:blip r:embed="rId6"/>
              <a:srcRect l="24036" t="14530" r="49235" b="50611"/>
              <a:stretch>
                <a:fillRect/>
              </a:stretch>
            </p:blipFill>
          </mc:Fallback>
        </mc:AlternateContent>
        <p:spPr>
          <a:xfrm>
            <a:off x="698500" y="627211"/>
            <a:ext cx="1460250" cy="1471727"/>
          </a:xfrm>
          <a:prstGeom prst="rect">
            <a:avLst/>
          </a:prstGeom>
        </p:spPr>
      </p:pic>
      <p:sp>
        <p:nvSpPr>
          <p:cNvPr id="5" name="Rounded Rectangle 4"/>
          <p:cNvSpPr/>
          <p:nvPr/>
        </p:nvSpPr>
        <p:spPr>
          <a:xfrm>
            <a:off x="698500" y="2671954"/>
            <a:ext cx="3848778" cy="3333210"/>
          </a:xfrm>
          <a:prstGeom prst="roundRect">
            <a:avLst>
              <a:gd name="adj" fmla="val 953"/>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ed Rectangle 5"/>
          <p:cNvSpPr/>
          <p:nvPr/>
        </p:nvSpPr>
        <p:spPr>
          <a:xfrm>
            <a:off x="4601225" y="2671954"/>
            <a:ext cx="904875" cy="932126"/>
          </a:xfrm>
          <a:prstGeom prst="roundRect">
            <a:avLst>
              <a:gd name="adj" fmla="val 2207"/>
            </a:avLst>
          </a:prstGeom>
          <a:solidFill>
            <a:srgbClr val="BFCED6"/>
          </a:solidFill>
          <a:ln>
            <a:solidFill>
              <a:srgbClr val="D0D3D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algn="ctr" defTabSz="457200" rtl="0" eaLnBrk="1" latinLnBrk="0" hangingPunct="1"/>
            <a:endParaRPr lang="en-US" sz="1800" kern="1200" dirty="0">
              <a:solidFill>
                <a:schemeClr val="lt1"/>
              </a:solidFill>
              <a:latin typeface="+mn-lt"/>
              <a:ea typeface="+mn-ea"/>
              <a:cs typeface="+mn-cs"/>
            </a:endParaRPr>
          </a:p>
        </p:txBody>
      </p:sp>
      <p:sp>
        <p:nvSpPr>
          <p:cNvPr id="8" name="Rounded Rectangle 7"/>
          <p:cNvSpPr/>
          <p:nvPr/>
        </p:nvSpPr>
        <p:spPr>
          <a:xfrm>
            <a:off x="7522288" y="5091045"/>
            <a:ext cx="910246" cy="914119"/>
          </a:xfrm>
          <a:prstGeom prst="roundRect">
            <a:avLst>
              <a:gd name="adj" fmla="val 2207"/>
            </a:avLst>
          </a:prstGeom>
          <a:solidFill>
            <a:srgbClr val="DFD1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algn="ctr" defTabSz="457200" rtl="0" eaLnBrk="1" latinLnBrk="0" hangingPunct="1"/>
            <a:endParaRPr lang="en-US" sz="1800" kern="1200" dirty="0">
              <a:solidFill>
                <a:schemeClr val="lt1"/>
              </a:solidFill>
              <a:latin typeface="+mn-lt"/>
              <a:ea typeface="+mn-ea"/>
              <a:cs typeface="+mn-cs"/>
            </a:endParaRPr>
          </a:p>
        </p:txBody>
      </p:sp>
      <p:sp>
        <p:nvSpPr>
          <p:cNvPr id="9" name="Rounded Rectangle 8"/>
          <p:cNvSpPr/>
          <p:nvPr/>
        </p:nvSpPr>
        <p:spPr>
          <a:xfrm>
            <a:off x="4597226" y="5091045"/>
            <a:ext cx="1471788" cy="914119"/>
          </a:xfrm>
          <a:prstGeom prst="roundRect">
            <a:avLst>
              <a:gd name="adj" fmla="val 2207"/>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algn="ctr" defTabSz="457200" rtl="0" eaLnBrk="1" latinLnBrk="0" hangingPunct="1"/>
            <a:endParaRPr lang="en-US" sz="1800" kern="1200" dirty="0">
              <a:solidFill>
                <a:schemeClr val="lt1"/>
              </a:solidFill>
              <a:latin typeface="+mn-lt"/>
              <a:ea typeface="+mn-ea"/>
              <a:cs typeface="+mn-cs"/>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7225" y="3657241"/>
            <a:ext cx="920750" cy="1379853"/>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55984" y="2671954"/>
            <a:ext cx="2876550" cy="2346353"/>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8010" y="5091044"/>
            <a:ext cx="1373606" cy="914119"/>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Lst>
  <p:hf sldNum="0" hdr="0" dt="0"/>
  <p:txStyles>
    <p:titleStyle>
      <a:lvl1pPr algn="l" defTabSz="457200" rtl="0" eaLnBrk="1" latinLnBrk="0" hangingPunct="1">
        <a:spcBef>
          <a:spcPct val="0"/>
        </a:spcBef>
        <a:buNone/>
        <a:defRPr sz="4400" b="1" i="0" kern="1200">
          <a:solidFill>
            <a:srgbClr val="FF000A"/>
          </a:solidFill>
          <a:latin typeface="Helvetica"/>
          <a:ea typeface="+mj-ea"/>
          <a:cs typeface="Helvetica"/>
        </a:defRPr>
      </a:lvl1pPr>
    </p:titleStyle>
    <p:bodyStyle>
      <a:lvl1pPr marL="342900" indent="-342900" algn="l" defTabSz="457200" rtl="0" eaLnBrk="1" latinLnBrk="0" hangingPunct="1">
        <a:spcBef>
          <a:spcPct val="20000"/>
        </a:spcBef>
        <a:buClr>
          <a:srgbClr val="FF000A"/>
        </a:buClr>
        <a:buFont typeface="Wingdings" charset="2"/>
        <a:buChar char="§"/>
        <a:defRPr sz="3200" kern="1200" baseline="0">
          <a:solidFill>
            <a:schemeClr val="tx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Helvetica"/>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body" idx="1"/>
          </p:nvPr>
        </p:nvSpPr>
        <p:spPr bwMode="auto">
          <a:xfrm>
            <a:off x="366117" y="6090052"/>
            <a:ext cx="5884664" cy="669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07" tIns="35707" rIns="35707" bIns="35707" numCol="1" anchor="t" anchorCtr="0" compatLnSpc="1">
            <a:prstTxWarp prst="textNoShape">
              <a:avLst/>
            </a:prstTxWarp>
          </a:bodyPr>
          <a:lstStyle/>
          <a:p>
            <a:pPr lvl="0"/>
            <a:r>
              <a:rPr lang="en-US" smtClean="0">
                <a:sym typeface="Helvetica Neue" charset="0"/>
              </a:rPr>
              <a:t>Click to edit Master text styles</a:t>
            </a:r>
          </a:p>
          <a:p>
            <a:pPr lvl="1"/>
            <a:r>
              <a:rPr lang="en-US" smtClean="0">
                <a:sym typeface="Helvetica Neue" charset="0"/>
              </a:rPr>
              <a:t>Second level</a:t>
            </a:r>
          </a:p>
          <a:p>
            <a:pPr lvl="2"/>
            <a:r>
              <a:rPr lang="en-US" smtClean="0">
                <a:sym typeface="Helvetica Neue" charset="0"/>
              </a:rPr>
              <a:t>Third level</a:t>
            </a:r>
          </a:p>
          <a:p>
            <a:pPr lvl="3"/>
            <a:r>
              <a:rPr lang="en-US" smtClean="0">
                <a:sym typeface="Helvetica Neue" charset="0"/>
              </a:rPr>
              <a:t>Fourth level</a:t>
            </a:r>
          </a:p>
          <a:p>
            <a:pPr lvl="4"/>
            <a:r>
              <a:rPr lang="en-US" smtClean="0">
                <a:sym typeface="Helvetica Neue" charset="0"/>
              </a:rPr>
              <a:t>Fifth level</a:t>
            </a:r>
            <a:endParaRPr lang="en-US">
              <a:sym typeface="Helvetica Neue" charset="0"/>
            </a:endParaRP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37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750"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12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500"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41032" indent="-241032" algn="l" rtl="0" eaLnBrk="1" fontAlgn="base" hangingPunct="1">
        <a:spcBef>
          <a:spcPct val="0"/>
        </a:spcBef>
        <a:spcAft>
          <a:spcPct val="0"/>
        </a:spcAft>
        <a:defRPr sz="1800">
          <a:solidFill>
            <a:srgbClr val="747474"/>
          </a:solidFill>
          <a:latin typeface="+mn-lt"/>
          <a:ea typeface="+mn-ea"/>
          <a:cs typeface="+mn-cs"/>
          <a:sym typeface="Helvetica Neue" pitchFamily="-84" charset="0"/>
        </a:defRPr>
      </a:lvl1pPr>
      <a:lvl2pPr marL="205324" indent="116052" algn="l" rtl="0" eaLnBrk="1" fontAlgn="base" hangingPunct="1">
        <a:spcBef>
          <a:spcPct val="0"/>
        </a:spcBef>
        <a:spcAft>
          <a:spcPct val="0"/>
        </a:spcAft>
        <a:defRPr sz="1800">
          <a:solidFill>
            <a:srgbClr val="747474"/>
          </a:solidFill>
          <a:latin typeface="+mn-lt"/>
          <a:ea typeface="+mn-ea"/>
          <a:cs typeface="+mn-cs"/>
          <a:sym typeface="Helvetica Neue" pitchFamily="-84" charset="0"/>
        </a:defRPr>
      </a:lvl2pPr>
      <a:lvl3pPr marL="446356" indent="196396" algn="l" rtl="0" eaLnBrk="1" fontAlgn="base" hangingPunct="1">
        <a:spcBef>
          <a:spcPct val="0"/>
        </a:spcBef>
        <a:spcAft>
          <a:spcPct val="0"/>
        </a:spcAft>
        <a:defRPr sz="1800">
          <a:solidFill>
            <a:srgbClr val="747474"/>
          </a:solidFill>
          <a:latin typeface="+mn-lt"/>
          <a:ea typeface="+mn-ea"/>
          <a:cs typeface="+mn-cs"/>
          <a:sym typeface="Helvetica Neue" pitchFamily="-84" charset="0"/>
        </a:defRPr>
      </a:lvl3pPr>
      <a:lvl4pPr marL="687385" indent="276740" algn="l" rtl="0" eaLnBrk="1" fontAlgn="base" hangingPunct="1">
        <a:spcBef>
          <a:spcPct val="0"/>
        </a:spcBef>
        <a:spcAft>
          <a:spcPct val="0"/>
        </a:spcAft>
        <a:defRPr sz="1800">
          <a:solidFill>
            <a:srgbClr val="747474"/>
          </a:solidFill>
          <a:latin typeface="+mn-lt"/>
          <a:ea typeface="+mn-ea"/>
          <a:cs typeface="+mn-cs"/>
          <a:sym typeface="Helvetica Neue" pitchFamily="-84" charset="0"/>
        </a:defRPr>
      </a:lvl4pPr>
      <a:lvl5pPr marL="928418" indent="357083" algn="l" rtl="0" eaLnBrk="1" fontAlgn="base" hangingPunct="1">
        <a:spcBef>
          <a:spcPct val="0"/>
        </a:spcBef>
        <a:spcAft>
          <a:spcPct val="0"/>
        </a:spcAft>
        <a:defRPr sz="1800">
          <a:solidFill>
            <a:srgbClr val="747474"/>
          </a:solidFill>
          <a:latin typeface="+mn-lt"/>
          <a:ea typeface="+mn-ea"/>
          <a:cs typeface="+mn-cs"/>
          <a:sym typeface="Helvetica Neue" pitchFamily="-84" charset="0"/>
        </a:defRPr>
      </a:lvl5pPr>
      <a:lvl6pPr marL="1249792" algn="l" rtl="0" eaLnBrk="1" fontAlgn="base" hangingPunct="1">
        <a:spcBef>
          <a:spcPct val="0"/>
        </a:spcBef>
        <a:spcAft>
          <a:spcPct val="0"/>
        </a:spcAft>
        <a:defRPr sz="1800">
          <a:solidFill>
            <a:srgbClr val="747474"/>
          </a:solidFill>
          <a:latin typeface="+mn-lt"/>
          <a:ea typeface="+mn-ea"/>
          <a:cs typeface="+mn-cs"/>
          <a:sym typeface="Helvetica Neue" charset="0"/>
        </a:defRPr>
      </a:lvl6pPr>
      <a:lvl7pPr marL="1571166" algn="l" rtl="0" eaLnBrk="1" fontAlgn="base" hangingPunct="1">
        <a:spcBef>
          <a:spcPct val="0"/>
        </a:spcBef>
        <a:spcAft>
          <a:spcPct val="0"/>
        </a:spcAft>
        <a:defRPr sz="1800">
          <a:solidFill>
            <a:srgbClr val="747474"/>
          </a:solidFill>
          <a:latin typeface="+mn-lt"/>
          <a:ea typeface="+mn-ea"/>
          <a:cs typeface="+mn-cs"/>
          <a:sym typeface="Helvetica Neue" charset="0"/>
        </a:defRPr>
      </a:lvl7pPr>
      <a:lvl8pPr marL="1892541" algn="l" rtl="0" eaLnBrk="1" fontAlgn="base" hangingPunct="1">
        <a:spcBef>
          <a:spcPct val="0"/>
        </a:spcBef>
        <a:spcAft>
          <a:spcPct val="0"/>
        </a:spcAft>
        <a:defRPr sz="1800">
          <a:solidFill>
            <a:srgbClr val="747474"/>
          </a:solidFill>
          <a:latin typeface="+mn-lt"/>
          <a:ea typeface="+mn-ea"/>
          <a:cs typeface="+mn-cs"/>
          <a:sym typeface="Helvetica Neue" charset="0"/>
        </a:defRPr>
      </a:lvl8pPr>
      <a:lvl9pPr marL="2213916" algn="l" rtl="0" eaLnBrk="1" fontAlgn="base" hangingPunct="1">
        <a:spcBef>
          <a:spcPct val="0"/>
        </a:spcBef>
        <a:spcAft>
          <a:spcPct val="0"/>
        </a:spcAft>
        <a:defRPr sz="1800">
          <a:solidFill>
            <a:srgbClr val="747474"/>
          </a:solidFill>
          <a:latin typeface="+mn-lt"/>
          <a:ea typeface="+mn-ea"/>
          <a:cs typeface="+mn-cs"/>
          <a:sym typeface="Helvetica Neue" charset="0"/>
        </a:defRPr>
      </a:lvl9pPr>
    </p:bodyStyle>
    <p:otherStyle>
      <a:defPPr>
        <a:defRPr lang="en-US"/>
      </a:defPPr>
      <a:lvl1pPr marL="0" algn="l" defTabSz="321374" rtl="0" eaLnBrk="1" latinLnBrk="0" hangingPunct="1">
        <a:defRPr sz="1300" kern="1200">
          <a:solidFill>
            <a:schemeClr val="tx1"/>
          </a:solidFill>
          <a:latin typeface="+mn-lt"/>
          <a:ea typeface="+mn-ea"/>
          <a:cs typeface="+mn-cs"/>
        </a:defRPr>
      </a:lvl1pPr>
      <a:lvl2pPr marL="321374" algn="l" defTabSz="321374" rtl="0" eaLnBrk="1" latinLnBrk="0" hangingPunct="1">
        <a:defRPr sz="1300" kern="1200">
          <a:solidFill>
            <a:schemeClr val="tx1"/>
          </a:solidFill>
          <a:latin typeface="+mn-lt"/>
          <a:ea typeface="+mn-ea"/>
          <a:cs typeface="+mn-cs"/>
        </a:defRPr>
      </a:lvl2pPr>
      <a:lvl3pPr marL="642750" algn="l" defTabSz="321374" rtl="0" eaLnBrk="1" latinLnBrk="0" hangingPunct="1">
        <a:defRPr sz="1300" kern="1200">
          <a:solidFill>
            <a:schemeClr val="tx1"/>
          </a:solidFill>
          <a:latin typeface="+mn-lt"/>
          <a:ea typeface="+mn-ea"/>
          <a:cs typeface="+mn-cs"/>
        </a:defRPr>
      </a:lvl3pPr>
      <a:lvl4pPr marL="964124" algn="l" defTabSz="321374" rtl="0" eaLnBrk="1" latinLnBrk="0" hangingPunct="1">
        <a:defRPr sz="1300" kern="1200">
          <a:solidFill>
            <a:schemeClr val="tx1"/>
          </a:solidFill>
          <a:latin typeface="+mn-lt"/>
          <a:ea typeface="+mn-ea"/>
          <a:cs typeface="+mn-cs"/>
        </a:defRPr>
      </a:lvl4pPr>
      <a:lvl5pPr marL="1285500" algn="l" defTabSz="321374" rtl="0" eaLnBrk="1" latinLnBrk="0" hangingPunct="1">
        <a:defRPr sz="1300" kern="1200">
          <a:solidFill>
            <a:schemeClr val="tx1"/>
          </a:solidFill>
          <a:latin typeface="+mn-lt"/>
          <a:ea typeface="+mn-ea"/>
          <a:cs typeface="+mn-cs"/>
        </a:defRPr>
      </a:lvl5pPr>
      <a:lvl6pPr marL="1606877" algn="l" defTabSz="321374" rtl="0" eaLnBrk="1" latinLnBrk="0" hangingPunct="1">
        <a:defRPr sz="1300" kern="1200">
          <a:solidFill>
            <a:schemeClr val="tx1"/>
          </a:solidFill>
          <a:latin typeface="+mn-lt"/>
          <a:ea typeface="+mn-ea"/>
          <a:cs typeface="+mn-cs"/>
        </a:defRPr>
      </a:lvl6pPr>
      <a:lvl7pPr marL="1928250" algn="l" defTabSz="321374" rtl="0" eaLnBrk="1" latinLnBrk="0" hangingPunct="1">
        <a:defRPr sz="1300" kern="1200">
          <a:solidFill>
            <a:schemeClr val="tx1"/>
          </a:solidFill>
          <a:latin typeface="+mn-lt"/>
          <a:ea typeface="+mn-ea"/>
          <a:cs typeface="+mn-cs"/>
        </a:defRPr>
      </a:lvl7pPr>
      <a:lvl8pPr marL="2249626" algn="l" defTabSz="321374" rtl="0" eaLnBrk="1" latinLnBrk="0" hangingPunct="1">
        <a:defRPr sz="1300" kern="1200">
          <a:solidFill>
            <a:schemeClr val="tx1"/>
          </a:solidFill>
          <a:latin typeface="+mn-lt"/>
          <a:ea typeface="+mn-ea"/>
          <a:cs typeface="+mn-cs"/>
        </a:defRPr>
      </a:lvl8pPr>
      <a:lvl9pPr marL="2571001" algn="l" defTabSz="321374" rtl="0" eaLnBrk="1" latinLnBrk="0" hangingPunct="1">
        <a:defRPr sz="13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body" idx="1"/>
          </p:nvPr>
        </p:nvSpPr>
        <p:spPr bwMode="auto">
          <a:xfrm>
            <a:off x="625078" y="625078"/>
            <a:ext cx="7884914" cy="55989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05" tIns="35705" rIns="35705" bIns="35705"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endParaRPr lang="en-US">
              <a:sym typeface="Helvetica Neue Light" charset="0"/>
            </a:endParaRP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357"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717"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075"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43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223163" indent="-223163"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1pPr>
      <a:lvl2pPr marL="633791" indent="-223163"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2pPr>
      <a:lvl3pPr marL="1080122" indent="-223163"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3pPr>
      <a:lvl4pPr marL="1526454" indent="-223163"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4pPr>
      <a:lvl5pPr marL="1972785" indent="-223163" algn="l" rtl="0" eaLnBrk="1" fontAlgn="base" hangingPunct="1">
        <a:spcBef>
          <a:spcPts val="3375"/>
        </a:spcBef>
        <a:spcAft>
          <a:spcPct val="0"/>
        </a:spcAft>
        <a:buClr>
          <a:srgbClr val="747474"/>
        </a:buClr>
        <a:buSzPct val="100000"/>
        <a:buFont typeface="Helvetica Neue Light" pitchFamily="-84" charset="0"/>
        <a:buChar char="•"/>
        <a:defRPr sz="2500">
          <a:solidFill>
            <a:srgbClr val="747474"/>
          </a:solidFill>
          <a:latin typeface="+mn-lt"/>
          <a:ea typeface="+mn-ea"/>
          <a:cs typeface="+mn-cs"/>
          <a:sym typeface="Helvetica Neue Light" pitchFamily="-84" charset="0"/>
        </a:defRPr>
      </a:lvl5pPr>
      <a:lvl6pPr marL="2294143" indent="-223163"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6pPr>
      <a:lvl7pPr marL="2615501" indent="-223163"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7pPr>
      <a:lvl8pPr marL="2936863" indent="-223163"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8pPr>
      <a:lvl9pPr marL="3258218" indent="-223163" algn="l" rtl="0" eaLnBrk="1" fontAlgn="base" hangingPunct="1">
        <a:spcBef>
          <a:spcPts val="3375"/>
        </a:spcBef>
        <a:spcAft>
          <a:spcPct val="0"/>
        </a:spcAft>
        <a:buClr>
          <a:srgbClr val="747474"/>
        </a:buClr>
        <a:buSzPct val="100000"/>
        <a:buFont typeface="Helvetica Neue Light" charset="0"/>
        <a:buChar char="•"/>
        <a:defRPr sz="2500">
          <a:solidFill>
            <a:srgbClr val="747474"/>
          </a:solidFill>
          <a:latin typeface="+mn-lt"/>
          <a:ea typeface="+mn-ea"/>
          <a:cs typeface="+mn-cs"/>
          <a:sym typeface="Helvetica Neue Light" charset="0"/>
        </a:defRPr>
      </a:lvl9pPr>
    </p:bodyStyle>
    <p:otherStyle>
      <a:defPPr>
        <a:defRPr lang="en-US"/>
      </a:defPPr>
      <a:lvl1pPr marL="0" algn="l" defTabSz="321357" rtl="0" eaLnBrk="1" latinLnBrk="0" hangingPunct="1">
        <a:defRPr sz="1300" kern="1200">
          <a:solidFill>
            <a:schemeClr val="tx1"/>
          </a:solidFill>
          <a:latin typeface="+mn-lt"/>
          <a:ea typeface="+mn-ea"/>
          <a:cs typeface="+mn-cs"/>
        </a:defRPr>
      </a:lvl1pPr>
      <a:lvl2pPr marL="321357" algn="l" defTabSz="321357" rtl="0" eaLnBrk="1" latinLnBrk="0" hangingPunct="1">
        <a:defRPr sz="1300" kern="1200">
          <a:solidFill>
            <a:schemeClr val="tx1"/>
          </a:solidFill>
          <a:latin typeface="+mn-lt"/>
          <a:ea typeface="+mn-ea"/>
          <a:cs typeface="+mn-cs"/>
        </a:defRPr>
      </a:lvl2pPr>
      <a:lvl3pPr marL="642717" algn="l" defTabSz="321357" rtl="0" eaLnBrk="1" latinLnBrk="0" hangingPunct="1">
        <a:defRPr sz="1300" kern="1200">
          <a:solidFill>
            <a:schemeClr val="tx1"/>
          </a:solidFill>
          <a:latin typeface="+mn-lt"/>
          <a:ea typeface="+mn-ea"/>
          <a:cs typeface="+mn-cs"/>
        </a:defRPr>
      </a:lvl3pPr>
      <a:lvl4pPr marL="964075" algn="l" defTabSz="321357" rtl="0" eaLnBrk="1" latinLnBrk="0" hangingPunct="1">
        <a:defRPr sz="1300" kern="1200">
          <a:solidFill>
            <a:schemeClr val="tx1"/>
          </a:solidFill>
          <a:latin typeface="+mn-lt"/>
          <a:ea typeface="+mn-ea"/>
          <a:cs typeface="+mn-cs"/>
        </a:defRPr>
      </a:lvl4pPr>
      <a:lvl5pPr marL="1285434" algn="l" defTabSz="321357" rtl="0" eaLnBrk="1" latinLnBrk="0" hangingPunct="1">
        <a:defRPr sz="1300" kern="1200">
          <a:solidFill>
            <a:schemeClr val="tx1"/>
          </a:solidFill>
          <a:latin typeface="+mn-lt"/>
          <a:ea typeface="+mn-ea"/>
          <a:cs typeface="+mn-cs"/>
        </a:defRPr>
      </a:lvl5pPr>
      <a:lvl6pPr marL="1606794" algn="l" defTabSz="321357" rtl="0" eaLnBrk="1" latinLnBrk="0" hangingPunct="1">
        <a:defRPr sz="1300" kern="1200">
          <a:solidFill>
            <a:schemeClr val="tx1"/>
          </a:solidFill>
          <a:latin typeface="+mn-lt"/>
          <a:ea typeface="+mn-ea"/>
          <a:cs typeface="+mn-cs"/>
        </a:defRPr>
      </a:lvl6pPr>
      <a:lvl7pPr marL="1928151" algn="l" defTabSz="321357" rtl="0" eaLnBrk="1" latinLnBrk="0" hangingPunct="1">
        <a:defRPr sz="1300" kern="1200">
          <a:solidFill>
            <a:schemeClr val="tx1"/>
          </a:solidFill>
          <a:latin typeface="+mn-lt"/>
          <a:ea typeface="+mn-ea"/>
          <a:cs typeface="+mn-cs"/>
        </a:defRPr>
      </a:lvl7pPr>
      <a:lvl8pPr marL="2249511" algn="l" defTabSz="321357" rtl="0" eaLnBrk="1" latinLnBrk="0" hangingPunct="1">
        <a:defRPr sz="1300" kern="1200">
          <a:solidFill>
            <a:schemeClr val="tx1"/>
          </a:solidFill>
          <a:latin typeface="+mn-lt"/>
          <a:ea typeface="+mn-ea"/>
          <a:cs typeface="+mn-cs"/>
        </a:defRPr>
      </a:lvl8pPr>
      <a:lvl9pPr marL="2570870" algn="l" defTabSz="321357" rtl="0" eaLnBrk="1" latinLnBrk="0" hangingPunct="1">
        <a:defRPr sz="13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401837" y="232172"/>
            <a:ext cx="3571875" cy="982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03" tIns="35703" rIns="35703" bIns="35703" numCol="1" anchor="b" anchorCtr="0" compatLnSpc="1">
            <a:prstTxWarp prst="textNoShape">
              <a:avLst/>
            </a:prstTxWarp>
          </a:bodyPr>
          <a:lstStyle/>
          <a:p>
            <a:pPr lvl="0"/>
            <a:r>
              <a:rPr lang="en-US" smtClean="0">
                <a:sym typeface="Helvetica Neue Light" charset="0"/>
              </a:rPr>
              <a:t>Click to edit Master title style</a:t>
            </a:r>
            <a:endParaRPr lang="en-US">
              <a:sym typeface="Helvetica Neue Light" charset="0"/>
            </a:endParaRPr>
          </a:p>
        </p:txBody>
      </p:sp>
      <p:sp>
        <p:nvSpPr>
          <p:cNvPr id="8194" name="Rectangle 2"/>
          <p:cNvSpPr>
            <a:spLocks noGrp="1" noChangeArrowheads="1"/>
          </p:cNvSpPr>
          <p:nvPr>
            <p:ph type="body" idx="1"/>
          </p:nvPr>
        </p:nvSpPr>
        <p:spPr bwMode="auto">
          <a:xfrm>
            <a:off x="401837" y="1634133"/>
            <a:ext cx="3571875" cy="4616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03" tIns="35703" rIns="35703" bIns="35703" numCol="1" anchor="t" anchorCtr="0" compatLnSpc="1">
            <a:prstTxWarp prst="textNoShape">
              <a:avLst/>
            </a:prstTxWarp>
          </a:bodyPr>
          <a:lstStyle/>
          <a:p>
            <a:pPr lvl="0"/>
            <a:r>
              <a:rPr lang="en-US" smtClean="0">
                <a:sym typeface="Helvetica Neue" charset="0"/>
              </a:rPr>
              <a:t>Click to edit Master text styles</a:t>
            </a:r>
          </a:p>
          <a:p>
            <a:pPr lvl="1"/>
            <a:r>
              <a:rPr lang="en-US" smtClean="0">
                <a:sym typeface="Helvetica Neue" charset="0"/>
              </a:rPr>
              <a:t>Second level</a:t>
            </a:r>
          </a:p>
          <a:p>
            <a:pPr lvl="2"/>
            <a:r>
              <a:rPr lang="en-US" smtClean="0">
                <a:sym typeface="Helvetica Neue" charset="0"/>
              </a:rPr>
              <a:t>Third level</a:t>
            </a:r>
          </a:p>
          <a:p>
            <a:pPr lvl="3"/>
            <a:r>
              <a:rPr lang="en-US" smtClean="0">
                <a:sym typeface="Helvetica Neue" charset="0"/>
              </a:rPr>
              <a:t>Fourth level</a:t>
            </a:r>
          </a:p>
          <a:p>
            <a:pPr lvl="4"/>
            <a:r>
              <a:rPr lang="en-US" smtClean="0">
                <a:sym typeface="Helvetica Neue" charset="0"/>
              </a:rPr>
              <a:t>Fifth level</a:t>
            </a:r>
            <a:endParaRPr lang="en-US">
              <a:sym typeface="Helvetica Neue" charset="0"/>
            </a:endParaRP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p:hf sldNum="0" hdr="0" dt="0"/>
  <p:txStyles>
    <p:titleStyle>
      <a:lvl1pPr algn="l" rtl="0" eaLnBrk="1" fontAlgn="base" hangingPunct="1">
        <a:spcBef>
          <a:spcPct val="0"/>
        </a:spcBef>
        <a:spcAft>
          <a:spcPct val="0"/>
        </a:spcAft>
        <a:defRPr sz="3000">
          <a:solidFill>
            <a:schemeClr val="tx1"/>
          </a:solidFill>
          <a:latin typeface="+mj-lt"/>
          <a:ea typeface="+mj-ea"/>
          <a:cs typeface="+mj-cs"/>
          <a:sym typeface="Helvetica Neue Light" pitchFamily="-84" charset="0"/>
        </a:defRPr>
      </a:lvl1pPr>
      <a:lvl2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2pPr>
      <a:lvl3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3pPr>
      <a:lvl4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4pPr>
      <a:lvl5pPr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pitchFamily="-84" charset="0"/>
        </a:defRPr>
      </a:lvl5pPr>
      <a:lvl6pPr marL="321341"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6pPr>
      <a:lvl7pPr marL="642684"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7pPr>
      <a:lvl8pPr marL="964025"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8pPr>
      <a:lvl9pPr marL="1285368" algn="l" rtl="0" eaLnBrk="1" fontAlgn="base" hangingPunct="1">
        <a:spcBef>
          <a:spcPct val="0"/>
        </a:spcBef>
        <a:spcAft>
          <a:spcPct val="0"/>
        </a:spcAft>
        <a:defRPr sz="30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160671" indent="-160671" algn="l" rtl="0" eaLnBrk="1" fontAlgn="base" hangingPunct="1">
        <a:spcBef>
          <a:spcPts val="2812"/>
        </a:spcBef>
        <a:spcAft>
          <a:spcPct val="0"/>
        </a:spcAft>
        <a:buClr>
          <a:srgbClr val="747474"/>
        </a:buClr>
        <a:buSzPct val="100000"/>
        <a:buFont typeface="Helvetica Neue" pitchFamily="-84" charset="0"/>
        <a:buChar char="•"/>
        <a:defRPr sz="1800">
          <a:solidFill>
            <a:srgbClr val="747474"/>
          </a:solidFill>
          <a:latin typeface="+mn-lt"/>
          <a:ea typeface="+mn-ea"/>
          <a:cs typeface="+mn-cs"/>
          <a:sym typeface="Helvetica Neue" pitchFamily="-84" charset="0"/>
        </a:defRPr>
      </a:lvl1pPr>
      <a:lvl2pPr marL="571275" indent="-160671" algn="l" rtl="0" eaLnBrk="1" fontAlgn="base" hangingPunct="1">
        <a:spcBef>
          <a:spcPts val="2812"/>
        </a:spcBef>
        <a:spcAft>
          <a:spcPct val="0"/>
        </a:spcAft>
        <a:buClr>
          <a:srgbClr val="747474"/>
        </a:buClr>
        <a:buSzPct val="100000"/>
        <a:buFont typeface="Helvetica Neue" pitchFamily="-84" charset="0"/>
        <a:buChar char="•"/>
        <a:defRPr sz="1800">
          <a:solidFill>
            <a:srgbClr val="747474"/>
          </a:solidFill>
          <a:latin typeface="+mn-lt"/>
          <a:ea typeface="+mn-ea"/>
          <a:cs typeface="+mn-cs"/>
          <a:sym typeface="Helvetica Neue" pitchFamily="-84" charset="0"/>
        </a:defRPr>
      </a:lvl2pPr>
      <a:lvl3pPr marL="1017584" indent="-160671" algn="l" rtl="0" eaLnBrk="1" fontAlgn="base" hangingPunct="1">
        <a:spcBef>
          <a:spcPts val="2812"/>
        </a:spcBef>
        <a:spcAft>
          <a:spcPct val="0"/>
        </a:spcAft>
        <a:buClr>
          <a:srgbClr val="747474"/>
        </a:buClr>
        <a:buSzPct val="100000"/>
        <a:buFont typeface="Helvetica Neue" pitchFamily="-84" charset="0"/>
        <a:buChar char="•"/>
        <a:defRPr sz="1800">
          <a:solidFill>
            <a:srgbClr val="747474"/>
          </a:solidFill>
          <a:latin typeface="+mn-lt"/>
          <a:ea typeface="+mn-ea"/>
          <a:cs typeface="+mn-cs"/>
          <a:sym typeface="Helvetica Neue" pitchFamily="-84" charset="0"/>
        </a:defRPr>
      </a:lvl3pPr>
      <a:lvl4pPr marL="1463892" indent="-160671" algn="l" rtl="0" eaLnBrk="1" fontAlgn="base" hangingPunct="1">
        <a:spcBef>
          <a:spcPts val="2812"/>
        </a:spcBef>
        <a:spcAft>
          <a:spcPct val="0"/>
        </a:spcAft>
        <a:buClr>
          <a:srgbClr val="747474"/>
        </a:buClr>
        <a:buSzPct val="100000"/>
        <a:buFont typeface="Helvetica Neue" pitchFamily="-84" charset="0"/>
        <a:buChar char="•"/>
        <a:defRPr sz="1800">
          <a:solidFill>
            <a:srgbClr val="747474"/>
          </a:solidFill>
          <a:latin typeface="+mn-lt"/>
          <a:ea typeface="+mn-ea"/>
          <a:cs typeface="+mn-cs"/>
          <a:sym typeface="Helvetica Neue" pitchFamily="-84" charset="0"/>
        </a:defRPr>
      </a:lvl4pPr>
      <a:lvl5pPr marL="1910201" indent="-160671" algn="l" rtl="0" eaLnBrk="1" fontAlgn="base" hangingPunct="1">
        <a:spcBef>
          <a:spcPts val="2812"/>
        </a:spcBef>
        <a:spcAft>
          <a:spcPct val="0"/>
        </a:spcAft>
        <a:buClr>
          <a:srgbClr val="747474"/>
        </a:buClr>
        <a:buSzPct val="100000"/>
        <a:buFont typeface="Helvetica Neue" pitchFamily="-84" charset="0"/>
        <a:buChar char="•"/>
        <a:defRPr sz="1800">
          <a:solidFill>
            <a:srgbClr val="747474"/>
          </a:solidFill>
          <a:latin typeface="+mn-lt"/>
          <a:ea typeface="+mn-ea"/>
          <a:cs typeface="+mn-cs"/>
          <a:sym typeface="Helvetica Neue" pitchFamily="-84" charset="0"/>
        </a:defRPr>
      </a:lvl5pPr>
      <a:lvl6pPr marL="2231544" indent="-160671" algn="l" rtl="0" eaLnBrk="1" fontAlgn="base" hangingPunct="1">
        <a:spcBef>
          <a:spcPts val="2812"/>
        </a:spcBef>
        <a:spcAft>
          <a:spcPct val="0"/>
        </a:spcAft>
        <a:buClr>
          <a:srgbClr val="747474"/>
        </a:buClr>
        <a:buSzPct val="100000"/>
        <a:buFont typeface="Helvetica Neue" charset="0"/>
        <a:buChar char="•"/>
        <a:defRPr sz="1800">
          <a:solidFill>
            <a:srgbClr val="747474"/>
          </a:solidFill>
          <a:latin typeface="+mn-lt"/>
          <a:ea typeface="+mn-ea"/>
          <a:cs typeface="+mn-cs"/>
          <a:sym typeface="Helvetica Neue" charset="0"/>
        </a:defRPr>
      </a:lvl6pPr>
      <a:lvl7pPr marL="2552884" indent="-160671" algn="l" rtl="0" eaLnBrk="1" fontAlgn="base" hangingPunct="1">
        <a:spcBef>
          <a:spcPts val="2812"/>
        </a:spcBef>
        <a:spcAft>
          <a:spcPct val="0"/>
        </a:spcAft>
        <a:buClr>
          <a:srgbClr val="747474"/>
        </a:buClr>
        <a:buSzPct val="100000"/>
        <a:buFont typeface="Helvetica Neue" charset="0"/>
        <a:buChar char="•"/>
        <a:defRPr sz="1800">
          <a:solidFill>
            <a:srgbClr val="747474"/>
          </a:solidFill>
          <a:latin typeface="+mn-lt"/>
          <a:ea typeface="+mn-ea"/>
          <a:cs typeface="+mn-cs"/>
          <a:sym typeface="Helvetica Neue" charset="0"/>
        </a:defRPr>
      </a:lvl7pPr>
      <a:lvl8pPr marL="2874228" indent="-160671" algn="l" rtl="0" eaLnBrk="1" fontAlgn="base" hangingPunct="1">
        <a:spcBef>
          <a:spcPts val="2812"/>
        </a:spcBef>
        <a:spcAft>
          <a:spcPct val="0"/>
        </a:spcAft>
        <a:buClr>
          <a:srgbClr val="747474"/>
        </a:buClr>
        <a:buSzPct val="100000"/>
        <a:buFont typeface="Helvetica Neue" charset="0"/>
        <a:buChar char="•"/>
        <a:defRPr sz="1800">
          <a:solidFill>
            <a:srgbClr val="747474"/>
          </a:solidFill>
          <a:latin typeface="+mn-lt"/>
          <a:ea typeface="+mn-ea"/>
          <a:cs typeface="+mn-cs"/>
          <a:sym typeface="Helvetica Neue" charset="0"/>
        </a:defRPr>
      </a:lvl8pPr>
      <a:lvl9pPr marL="3195571" indent="-160671" algn="l" rtl="0" eaLnBrk="1" fontAlgn="base" hangingPunct="1">
        <a:spcBef>
          <a:spcPts val="2812"/>
        </a:spcBef>
        <a:spcAft>
          <a:spcPct val="0"/>
        </a:spcAft>
        <a:buClr>
          <a:srgbClr val="747474"/>
        </a:buClr>
        <a:buSzPct val="100000"/>
        <a:buFont typeface="Helvetica Neue" charset="0"/>
        <a:buChar char="•"/>
        <a:defRPr sz="1800">
          <a:solidFill>
            <a:srgbClr val="747474"/>
          </a:solidFill>
          <a:latin typeface="+mn-lt"/>
          <a:ea typeface="+mn-ea"/>
          <a:cs typeface="+mn-cs"/>
          <a:sym typeface="Helvetica Neue" charset="0"/>
        </a:defRPr>
      </a:lvl9pPr>
    </p:bodyStyle>
    <p:otherStyle>
      <a:defPPr>
        <a:defRPr lang="en-US"/>
      </a:defPPr>
      <a:lvl1pPr marL="0" algn="l" defTabSz="321341" rtl="0" eaLnBrk="1" latinLnBrk="0" hangingPunct="1">
        <a:defRPr sz="1300" kern="1200">
          <a:solidFill>
            <a:schemeClr val="tx1"/>
          </a:solidFill>
          <a:latin typeface="+mn-lt"/>
          <a:ea typeface="+mn-ea"/>
          <a:cs typeface="+mn-cs"/>
        </a:defRPr>
      </a:lvl1pPr>
      <a:lvl2pPr marL="321341" algn="l" defTabSz="321341" rtl="0" eaLnBrk="1" latinLnBrk="0" hangingPunct="1">
        <a:defRPr sz="1300" kern="1200">
          <a:solidFill>
            <a:schemeClr val="tx1"/>
          </a:solidFill>
          <a:latin typeface="+mn-lt"/>
          <a:ea typeface="+mn-ea"/>
          <a:cs typeface="+mn-cs"/>
        </a:defRPr>
      </a:lvl2pPr>
      <a:lvl3pPr marL="642684" algn="l" defTabSz="321341" rtl="0" eaLnBrk="1" latinLnBrk="0" hangingPunct="1">
        <a:defRPr sz="1300" kern="1200">
          <a:solidFill>
            <a:schemeClr val="tx1"/>
          </a:solidFill>
          <a:latin typeface="+mn-lt"/>
          <a:ea typeface="+mn-ea"/>
          <a:cs typeface="+mn-cs"/>
        </a:defRPr>
      </a:lvl3pPr>
      <a:lvl4pPr marL="964025" algn="l" defTabSz="321341" rtl="0" eaLnBrk="1" latinLnBrk="0" hangingPunct="1">
        <a:defRPr sz="1300" kern="1200">
          <a:solidFill>
            <a:schemeClr val="tx1"/>
          </a:solidFill>
          <a:latin typeface="+mn-lt"/>
          <a:ea typeface="+mn-ea"/>
          <a:cs typeface="+mn-cs"/>
        </a:defRPr>
      </a:lvl4pPr>
      <a:lvl5pPr marL="1285368" algn="l" defTabSz="321341" rtl="0" eaLnBrk="1" latinLnBrk="0" hangingPunct="1">
        <a:defRPr sz="1300" kern="1200">
          <a:solidFill>
            <a:schemeClr val="tx1"/>
          </a:solidFill>
          <a:latin typeface="+mn-lt"/>
          <a:ea typeface="+mn-ea"/>
          <a:cs typeface="+mn-cs"/>
        </a:defRPr>
      </a:lvl5pPr>
      <a:lvl6pPr marL="1606711" algn="l" defTabSz="321341" rtl="0" eaLnBrk="1" latinLnBrk="0" hangingPunct="1">
        <a:defRPr sz="1300" kern="1200">
          <a:solidFill>
            <a:schemeClr val="tx1"/>
          </a:solidFill>
          <a:latin typeface="+mn-lt"/>
          <a:ea typeface="+mn-ea"/>
          <a:cs typeface="+mn-cs"/>
        </a:defRPr>
      </a:lvl6pPr>
      <a:lvl7pPr marL="1928052" algn="l" defTabSz="321341" rtl="0" eaLnBrk="1" latinLnBrk="0" hangingPunct="1">
        <a:defRPr sz="1300" kern="1200">
          <a:solidFill>
            <a:schemeClr val="tx1"/>
          </a:solidFill>
          <a:latin typeface="+mn-lt"/>
          <a:ea typeface="+mn-ea"/>
          <a:cs typeface="+mn-cs"/>
        </a:defRPr>
      </a:lvl7pPr>
      <a:lvl8pPr marL="2249396" algn="l" defTabSz="321341" rtl="0" eaLnBrk="1" latinLnBrk="0" hangingPunct="1">
        <a:defRPr sz="1300" kern="1200">
          <a:solidFill>
            <a:schemeClr val="tx1"/>
          </a:solidFill>
          <a:latin typeface="+mn-lt"/>
          <a:ea typeface="+mn-ea"/>
          <a:cs typeface="+mn-cs"/>
        </a:defRPr>
      </a:lvl8pPr>
      <a:lvl9pPr marL="2570738" algn="l" defTabSz="321341" rtl="0" eaLnBrk="1" latinLnBrk="0" hangingPunct="1">
        <a:defRPr sz="13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ea typeface="+mj-ea"/>
              <a:cs typeface="Arial"/>
            </a:endParaRPr>
          </a:p>
        </p:txBody>
      </p:sp>
      <p:pic>
        <p:nvPicPr>
          <p:cNvPr id="4" name="Picture 3" descr="abt_assoc_lockup.ai"/>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98500" y="627211"/>
            <a:ext cx="1460250" cy="1471727"/>
          </a:xfrm>
          <a:prstGeom prst="rect">
            <a:avLst/>
          </a:prstGeom>
        </p:spPr>
      </p:pic>
      <p:sp>
        <p:nvSpPr>
          <p:cNvPr id="5" name="Rounded Rectangle 4"/>
          <p:cNvSpPr/>
          <p:nvPr/>
        </p:nvSpPr>
        <p:spPr>
          <a:xfrm>
            <a:off x="698500" y="2404645"/>
            <a:ext cx="3848778" cy="3826144"/>
          </a:xfrm>
          <a:prstGeom prst="roundRect">
            <a:avLst>
              <a:gd name="adj" fmla="val 953"/>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024089803"/>
      </p:ext>
    </p:extLst>
  </p:cSld>
  <p:clrMap bg1="lt1" tx1="dk1" bg2="lt2" tx2="dk2" accent1="accent1" accent2="accent2" accent3="accent3" accent4="accent4" accent5="accent5" accent6="accent6" hlink="hlink" folHlink="folHlink"/>
  <p:sldLayoutIdLst>
    <p:sldLayoutId id="2147483803" r:id="rId1"/>
  </p:sldLayoutIdLst>
  <p:hf sldNum="0" hdr="0" dt="0"/>
  <p:txStyles>
    <p:titleStyle>
      <a:lvl1pPr algn="l" defTabSz="457200" rtl="0" eaLnBrk="1" latinLnBrk="0" hangingPunct="1">
        <a:spcBef>
          <a:spcPct val="0"/>
        </a:spcBef>
        <a:buNone/>
        <a:defRPr sz="4400" b="1" i="0" kern="1200">
          <a:solidFill>
            <a:srgbClr val="FF000A"/>
          </a:solidFill>
          <a:latin typeface="Helvetica"/>
          <a:ea typeface="+mj-ea"/>
          <a:cs typeface="Helvetica"/>
        </a:defRPr>
      </a:lvl1pPr>
    </p:titleStyle>
    <p:bodyStyle>
      <a:lvl1pPr marL="342900" indent="-342900" algn="l" defTabSz="457200" rtl="0" eaLnBrk="1" latinLnBrk="0" hangingPunct="1">
        <a:spcBef>
          <a:spcPct val="20000"/>
        </a:spcBef>
        <a:buClr>
          <a:srgbClr val="FF000A"/>
        </a:buClr>
        <a:buFont typeface="Wingdings" charset="2"/>
        <a:buChar char="§"/>
        <a:defRPr sz="3200" kern="1200" baseline="0">
          <a:solidFill>
            <a:schemeClr val="tx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Helvetica"/>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29123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rgbClr val="FF000A"/>
              </a:solidFill>
              <a:effectLst/>
              <a:uLnTx/>
              <a:uFillTx/>
              <a:latin typeface="Arial"/>
              <a:ea typeface="+mj-ea"/>
              <a:cs typeface="Arial"/>
            </a:endParaRPr>
          </a:p>
        </p:txBody>
      </p:sp>
      <p:sp>
        <p:nvSpPr>
          <p:cNvPr id="16" name="Rounded Rectangle 15"/>
          <p:cNvSpPr/>
          <p:nvPr/>
        </p:nvSpPr>
        <p:spPr>
          <a:xfrm>
            <a:off x="685803" y="629123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ed Rectangle 20"/>
          <p:cNvSpPr/>
          <p:nvPr/>
        </p:nvSpPr>
        <p:spPr>
          <a:xfrm>
            <a:off x="3619500" y="629123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ed Rectangle 21"/>
          <p:cNvSpPr/>
          <p:nvPr/>
        </p:nvSpPr>
        <p:spPr>
          <a:xfrm>
            <a:off x="4589018" y="629123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7" name="Picture 16" descr="abt_logo.tag_rgb.jpg"/>
          <p:cNvPicPr>
            <a:picLocks noChangeAspect="1"/>
          </p:cNvPicPr>
          <p:nvPr/>
        </p:nvPicPr>
        <p:blipFill>
          <a:blip r:embed="rId3"/>
          <a:stretch>
            <a:fillRect/>
          </a:stretch>
        </p:blipFill>
        <p:spPr>
          <a:xfrm>
            <a:off x="667723" y="4223680"/>
            <a:ext cx="3110527" cy="1421149"/>
          </a:xfrm>
          <a:prstGeom prst="rect">
            <a:avLst/>
          </a:prstGeom>
        </p:spPr>
      </p:pic>
    </p:spTree>
  </p:cSld>
  <p:clrMap bg1="lt1" tx1="dk1" bg2="lt2" tx2="dk2" accent1="accent1" accent2="accent2" accent3="accent3" accent4="accent4" accent5="accent5" accent6="accent6" hlink="hlink" folHlink="folHlink"/>
  <p:sldLayoutIdLst>
    <p:sldLayoutId id="2147483655" r:id="rId1"/>
  </p:sldLayoutIdLst>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4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0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18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4" name="Picture 3" descr="abt_assoc_lockup.ai"/>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98500" y="627211"/>
            <a:ext cx="1460250" cy="1471727"/>
          </a:xfrm>
          <a:prstGeom prst="rect">
            <a:avLst/>
          </a:prstGeom>
        </p:spPr>
      </p:pic>
      <p:sp>
        <p:nvSpPr>
          <p:cNvPr id="5" name="Rounded Rectangle 4"/>
          <p:cNvSpPr/>
          <p:nvPr/>
        </p:nvSpPr>
        <p:spPr>
          <a:xfrm>
            <a:off x="698500" y="2404645"/>
            <a:ext cx="3848778" cy="3826144"/>
          </a:xfrm>
          <a:prstGeom prst="roundRect">
            <a:avLst>
              <a:gd name="adj" fmla="val 953"/>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457200" rtl="0" eaLnBrk="1" latinLnBrk="0" hangingPunct="1">
        <a:spcBef>
          <a:spcPct val="0"/>
        </a:spcBef>
        <a:buNone/>
        <a:defRPr sz="4400" b="1" i="0" kern="1200">
          <a:solidFill>
            <a:srgbClr val="FF000A"/>
          </a:solidFill>
          <a:latin typeface="Helvetica"/>
          <a:ea typeface="+mj-ea"/>
          <a:cs typeface="Helvetica"/>
        </a:defRPr>
      </a:lvl1pPr>
    </p:titleStyle>
    <p:bodyStyle>
      <a:lvl1pPr marL="342900" indent="-342900" algn="l" defTabSz="457200" rtl="0" eaLnBrk="1" latinLnBrk="0" hangingPunct="1">
        <a:spcBef>
          <a:spcPct val="20000"/>
        </a:spcBef>
        <a:buClr>
          <a:srgbClr val="FF000A"/>
        </a:buClr>
        <a:buFont typeface="Wingdings" charset="2"/>
        <a:buChar char="§"/>
        <a:defRPr sz="3200" kern="1200" baseline="0">
          <a:solidFill>
            <a:schemeClr val="tx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Helvetica"/>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29123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p:blipFill>
          <a:blip r:embed="rId5" cstate="screen">
            <a:extLst>
              <a:ext uri="{28A0092B-C50C-407E-A947-70E740481C1C}">
                <a14:useLocalDpi xmlns:a14="http://schemas.microsoft.com/office/drawing/2010/main"/>
              </a:ext>
            </a:extLst>
          </a:blip>
          <a:srcRect/>
          <a:stretch>
            <a:fillRect/>
          </a:stretch>
        </p:blipFill>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6058753" y="623408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 pg </a:t>
            </a:r>
            <a:fld id="{B24152A7-EAFD-4862-85A2-527423E9945A}" type="slidenum">
              <a:rPr lang="en-US" sz="800" smtClean="0">
                <a:solidFill>
                  <a:srgbClr val="FFFFFF"/>
                </a:solidFill>
                <a:latin typeface="Arial"/>
                <a:cs typeface="Arial"/>
              </a:rPr>
              <a:pPr>
                <a:defRPr/>
              </a:pPr>
              <a:t>‹#›</a:t>
            </a:fld>
            <a:endParaRPr lang="en-US" sz="800" b="1" dirty="0" smtClean="0">
              <a:solidFill>
                <a:srgbClr val="FFFFFF"/>
              </a:solidFill>
              <a:latin typeface="Arial"/>
              <a:cs typeface="Arial"/>
            </a:endParaRPr>
          </a:p>
        </p:txBody>
      </p:sp>
      <p:sp>
        <p:nvSpPr>
          <p:cNvPr id="16" name="Rounded Rectangle 15"/>
          <p:cNvSpPr/>
          <p:nvPr/>
        </p:nvSpPr>
        <p:spPr>
          <a:xfrm>
            <a:off x="685803" y="629123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29123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29123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4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0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18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29123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p:blipFill>
          <a:blip r:embed="rId6" cstate="email">
            <a:extLst>
              <a:ext uri="{28A0092B-C50C-407E-A947-70E740481C1C}">
                <a14:useLocalDpi xmlns:a14="http://schemas.microsoft.com/office/drawing/2010/main"/>
              </a:ext>
            </a:extLst>
          </a:blip>
          <a:srcRect/>
          <a:stretch>
            <a:fillRect/>
          </a:stretch>
        </p:blipFill>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6058753" y="623408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 pg </a:t>
            </a:r>
            <a:fld id="{B24152A7-EAFD-4862-85A2-527423E9945A}" type="slidenum">
              <a:rPr lang="en-US" sz="800" smtClean="0">
                <a:solidFill>
                  <a:srgbClr val="FFFFFF"/>
                </a:solidFill>
                <a:latin typeface="Arial"/>
                <a:cs typeface="Arial"/>
              </a:rPr>
              <a:pPr>
                <a:defRPr/>
              </a:pPr>
              <a:t>‹#›</a:t>
            </a:fld>
            <a:endParaRPr lang="en-US" sz="800" b="1" dirty="0" smtClean="0">
              <a:solidFill>
                <a:srgbClr val="FFFFFF"/>
              </a:solidFill>
              <a:latin typeface="Arial"/>
              <a:cs typeface="Arial"/>
            </a:endParaRPr>
          </a:p>
        </p:txBody>
      </p:sp>
      <p:sp>
        <p:nvSpPr>
          <p:cNvPr id="16" name="Rounded Rectangle 15"/>
          <p:cNvSpPr/>
          <p:nvPr/>
        </p:nvSpPr>
        <p:spPr>
          <a:xfrm>
            <a:off x="685803" y="629123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29123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29123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804" r:id="rId4"/>
  </p:sldLayoutIdLst>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4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0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18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29123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p:blipFill>
          <a:blip r:embed="rId5" cstate="email">
            <a:extLst>
              <a:ext uri="{28A0092B-C50C-407E-A947-70E740481C1C}">
                <a14:useLocalDpi xmlns:a14="http://schemas.microsoft.com/office/drawing/2010/main"/>
              </a:ext>
            </a:extLst>
          </a:blip>
          <a:srcRect/>
          <a:stretch>
            <a:fillRect/>
          </a:stretch>
        </p:blipFill>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6058753" y="623408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 pg </a:t>
            </a:r>
            <a:fld id="{B24152A7-EAFD-4862-85A2-527423E9945A}" type="slidenum">
              <a:rPr lang="en-US" sz="800" smtClean="0">
                <a:solidFill>
                  <a:srgbClr val="FFFFFF"/>
                </a:solidFill>
                <a:latin typeface="Arial"/>
                <a:cs typeface="Arial"/>
              </a:rPr>
              <a:pPr>
                <a:defRPr/>
              </a:pPr>
              <a:t>‹#›</a:t>
            </a:fld>
            <a:endParaRPr lang="en-US" sz="800" b="1" dirty="0" smtClean="0">
              <a:solidFill>
                <a:srgbClr val="FFFFFF"/>
              </a:solidFill>
              <a:latin typeface="Arial"/>
              <a:cs typeface="Arial"/>
            </a:endParaRPr>
          </a:p>
        </p:txBody>
      </p:sp>
      <p:sp>
        <p:nvSpPr>
          <p:cNvPr id="16" name="Rounded Rectangle 15"/>
          <p:cNvSpPr/>
          <p:nvPr/>
        </p:nvSpPr>
        <p:spPr>
          <a:xfrm>
            <a:off x="685803" y="629123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29123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29123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4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0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18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4" name="Picture 3" descr="abt_assoc_lockup.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5"/>
              <a:srcRect l="24036" t="14530" r="49235" b="50611"/>
              <a:stretch>
                <a:fillRect/>
              </a:stretch>
            </p:blipFill>
          </mc:Choice>
          <mc:Fallback>
            <p:blipFill>
              <a:blip r:embed="rId6"/>
              <a:srcRect l="24036" t="14530" r="49235" b="50611"/>
              <a:stretch>
                <a:fillRect/>
              </a:stretch>
            </p:blipFill>
          </mc:Fallback>
        </mc:AlternateContent>
        <p:spPr>
          <a:xfrm>
            <a:off x="698500" y="627211"/>
            <a:ext cx="1460250" cy="1471727"/>
          </a:xfrm>
          <a:prstGeom prst="rect">
            <a:avLst/>
          </a:prstGeom>
        </p:spPr>
      </p:pic>
      <p:sp>
        <p:nvSpPr>
          <p:cNvPr id="5" name="Rounded Rectangle 4"/>
          <p:cNvSpPr/>
          <p:nvPr/>
        </p:nvSpPr>
        <p:spPr>
          <a:xfrm>
            <a:off x="698500" y="2671954"/>
            <a:ext cx="3848778" cy="3333210"/>
          </a:xfrm>
          <a:prstGeom prst="roundRect">
            <a:avLst>
              <a:gd name="adj" fmla="val 953"/>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6" name="Rounded Rectangle 5"/>
          <p:cNvSpPr/>
          <p:nvPr/>
        </p:nvSpPr>
        <p:spPr>
          <a:xfrm>
            <a:off x="4601225" y="2671954"/>
            <a:ext cx="904875" cy="932126"/>
          </a:xfrm>
          <a:prstGeom prst="roundRect">
            <a:avLst>
              <a:gd name="adj" fmla="val 2207"/>
            </a:avLst>
          </a:prstGeom>
          <a:solidFill>
            <a:srgbClr val="BFCED6"/>
          </a:solidFill>
          <a:ln>
            <a:solidFill>
              <a:srgbClr val="D0D3D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ed Rectangle 7"/>
          <p:cNvSpPr/>
          <p:nvPr/>
        </p:nvSpPr>
        <p:spPr>
          <a:xfrm>
            <a:off x="7522288" y="5091045"/>
            <a:ext cx="910246" cy="914119"/>
          </a:xfrm>
          <a:prstGeom prst="roundRect">
            <a:avLst>
              <a:gd name="adj" fmla="val 2207"/>
            </a:avLst>
          </a:prstGeom>
          <a:solidFill>
            <a:srgbClr val="DFD1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ed Rectangle 8"/>
          <p:cNvSpPr/>
          <p:nvPr/>
        </p:nvSpPr>
        <p:spPr>
          <a:xfrm>
            <a:off x="4597226" y="5091045"/>
            <a:ext cx="1471788" cy="914119"/>
          </a:xfrm>
          <a:prstGeom prst="roundRect">
            <a:avLst>
              <a:gd name="adj" fmla="val 2207"/>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7225" y="3657241"/>
            <a:ext cx="920750" cy="1379853"/>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55984" y="2671954"/>
            <a:ext cx="2876550" cy="2346353"/>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8010" y="5091044"/>
            <a:ext cx="1373606" cy="914119"/>
          </a:xfrm>
          <a:prstGeom prst="rect">
            <a:avLst/>
          </a:prstGeom>
        </p:spPr>
      </p:pic>
    </p:spTree>
    <p:extLst>
      <p:ext uri="{BB962C8B-B14F-4D97-AF65-F5344CB8AC3E}">
        <p14:creationId xmlns:p14="http://schemas.microsoft.com/office/powerpoint/2010/main" val="367492481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hf sldNum="0" hdr="0" dt="0"/>
  <p:txStyles>
    <p:titleStyle>
      <a:lvl1pPr algn="l" defTabSz="457200" rtl="0" eaLnBrk="1" latinLnBrk="0" hangingPunct="1">
        <a:spcBef>
          <a:spcPct val="0"/>
        </a:spcBef>
        <a:buNone/>
        <a:defRPr sz="4400" b="1" i="0" kern="1200">
          <a:solidFill>
            <a:srgbClr val="FF000A"/>
          </a:solidFill>
          <a:latin typeface="Helvetica"/>
          <a:ea typeface="+mj-ea"/>
          <a:cs typeface="Helvetica"/>
        </a:defRPr>
      </a:lvl1pPr>
    </p:titleStyle>
    <p:bodyStyle>
      <a:lvl1pPr marL="342900" indent="-342900" algn="l" defTabSz="457200" rtl="0" eaLnBrk="1" latinLnBrk="0" hangingPunct="1">
        <a:spcBef>
          <a:spcPct val="20000"/>
        </a:spcBef>
        <a:buClr>
          <a:srgbClr val="FF000A"/>
        </a:buClr>
        <a:buFont typeface="Wingdings" charset="2"/>
        <a:buChar char="§"/>
        <a:defRPr sz="3200" kern="1200" baseline="0">
          <a:solidFill>
            <a:schemeClr val="tx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chemeClr val="tx1"/>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chemeClr val="tx1"/>
          </a:solidFill>
          <a:latin typeface="Helvetica"/>
          <a:ea typeface="+mn-ea"/>
          <a:cs typeface="Helvetica"/>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ounded Rectangle 22"/>
          <p:cNvSpPr/>
          <p:nvPr/>
        </p:nvSpPr>
        <p:spPr>
          <a:xfrm>
            <a:off x="6554724" y="6172482"/>
            <a:ext cx="1920239" cy="2413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Rounded Rectangle 10"/>
          <p:cNvSpPr/>
          <p:nvPr/>
        </p:nvSpPr>
        <p:spPr>
          <a:xfrm>
            <a:off x="692150" y="469900"/>
            <a:ext cx="6775147" cy="914400"/>
          </a:xfrm>
          <a:prstGeom prst="roundRect">
            <a:avLst>
              <a:gd name="adj" fmla="val 4514"/>
            </a:avLst>
          </a:prstGeom>
          <a:solidFill>
            <a:schemeClr val="accent1"/>
          </a:solidFill>
          <a:ln>
            <a:solidFill>
              <a:srgbClr val="DA29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713232" y="469900"/>
            <a:ext cx="6747715" cy="922338"/>
          </a:xfrm>
          <a:prstGeom prst="rect">
            <a:avLst/>
          </a:prstGeom>
        </p:spPr>
        <p:txBody>
          <a:bodyPr vert="horz" lIns="91440" tIns="45720" rIns="91440" bIns="45720" rtlCol="0" anchor="ctr">
            <a:normAutofit/>
          </a:bodyPr>
          <a:lstStyle/>
          <a:p>
            <a:r>
              <a:rPr lang="en-US" dirty="0" smtClean="0"/>
              <a:t>Slide Title</a:t>
            </a:r>
            <a:endParaRPr lang="en-US" dirty="0"/>
          </a:p>
        </p:txBody>
      </p:sp>
      <p:sp>
        <p:nvSpPr>
          <p:cNvPr id="3" name="Text Placeholder 2"/>
          <p:cNvSpPr>
            <a:spLocks noGrp="1"/>
          </p:cNvSpPr>
          <p:nvPr>
            <p:ph type="body" idx="1"/>
          </p:nvPr>
        </p:nvSpPr>
        <p:spPr>
          <a:xfrm>
            <a:off x="723900" y="1536700"/>
            <a:ext cx="7721600" cy="4601909"/>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marL="1143000" lvl="2" indent="-285750" algn="l" defTabSz="457200" rtl="0" eaLnBrk="1" latinLnBrk="0" hangingPunct="1">
              <a:spcBef>
                <a:spcPct val="20000"/>
              </a:spcBef>
              <a:buFont typeface="Arial"/>
              <a:buChar char="–"/>
            </a:pPr>
            <a:r>
              <a:rPr lang="en-US" dirty="0" smtClean="0"/>
              <a:t>Third level</a:t>
            </a:r>
          </a:p>
        </p:txBody>
      </p:sp>
      <p:sp>
        <p:nvSpPr>
          <p:cNvPr id="7"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sp>
        <p:nvSpPr>
          <p:cNvPr id="13" name="Title Placeholder 1"/>
          <p:cNvSpPr txBox="1">
            <a:spLocks/>
          </p:cNvSpPr>
          <p:nvPr/>
        </p:nvSpPr>
        <p:spPr>
          <a:xfrm>
            <a:off x="7471615" y="274638"/>
            <a:ext cx="1215185" cy="1143000"/>
          </a:xfrm>
          <a:prstGeom prst="rect">
            <a:avLst/>
          </a:prstGeom>
        </p:spPr>
        <p:txBody>
          <a:bodyPr vert="horz" lIns="91440" tIns="45720" rIns="91440" bIns="45720" rtlCol="0" anchor="ctr">
            <a:normAutofit/>
          </a:bodyPr>
          <a:lstStyle/>
          <a:p>
            <a:pPr>
              <a:spcBef>
                <a:spcPct val="0"/>
              </a:spcBef>
              <a:defRPr/>
            </a:pPr>
            <a:endParaRPr lang="en-US" sz="4400" b="1" dirty="0" smtClean="0">
              <a:solidFill>
                <a:srgbClr val="FF000A"/>
              </a:solidFill>
              <a:latin typeface="Arial"/>
              <a:cs typeface="Arial"/>
            </a:endParaRPr>
          </a:p>
        </p:txBody>
      </p:sp>
      <p:pic>
        <p:nvPicPr>
          <p:cNvPr id="15" name="Picture 14" descr="abt_GEO_white.ai"/>
          <p:cNvPicPr>
            <a:picLocks/>
          </p:cNvPicPr>
          <p:nvPr/>
        </p:nvPicPr>
        <mc:AlternateContent xmlns:mc="http://schemas.openxmlformats.org/markup-compatibility/2006">
          <mc:Choice xmlns:ma="http://schemas.microsoft.com/office/mac/drawingml/2008/main" xmlns:mv="urn:schemas-microsoft-com:mac:vml" xmlns="" Requires="ma">
            <p:blipFill>
              <a:blip r:embed="rId7"/>
              <a:srcRect l="50109" t="23443" r="30636" b="52838"/>
              <a:stretch>
                <a:fillRect/>
              </a:stretch>
            </p:blipFill>
          </mc:Choice>
          <mc:Fallback>
            <p:blipFill>
              <a:blip r:embed="rId8"/>
              <a:srcRect l="50109" t="23443" r="30636" b="52838"/>
              <a:stretch>
                <a:fillRect/>
              </a:stretch>
            </p:blipFill>
          </mc:Fallback>
        </mc:AlternateContent>
        <p:spPr>
          <a:xfrm>
            <a:off x="7523480" y="469900"/>
            <a:ext cx="914400" cy="914400"/>
          </a:xfrm>
          <a:prstGeom prst="roundRect">
            <a:avLst>
              <a:gd name="adj" fmla="val 3376"/>
            </a:avLst>
          </a:prstGeom>
          <a:solidFill>
            <a:schemeClr val="accent2"/>
          </a:solidFill>
        </p:spPr>
      </p:pic>
      <p:sp>
        <p:nvSpPr>
          <p:cNvPr id="9" name="Slide Number Placeholder 5"/>
          <p:cNvSpPr txBox="1">
            <a:spLocks/>
          </p:cNvSpPr>
          <p:nvPr/>
        </p:nvSpPr>
        <p:spPr>
          <a:xfrm>
            <a:off x="5883193" y="6115332"/>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a:defRPr/>
            </a:pPr>
            <a:r>
              <a:rPr lang="en-US" sz="800" b="1" dirty="0" smtClean="0">
                <a:solidFill>
                  <a:srgbClr val="FFFFFF"/>
                </a:solidFill>
                <a:latin typeface="Arial"/>
                <a:cs typeface="Arial"/>
              </a:rPr>
              <a:t>Abt Associates </a:t>
            </a:r>
            <a:r>
              <a:rPr lang="en-US" sz="800" dirty="0" smtClean="0">
                <a:solidFill>
                  <a:srgbClr val="FFFFFF"/>
                </a:solidFill>
                <a:latin typeface="Arial"/>
                <a:cs typeface="Arial"/>
              </a:rPr>
              <a:t>|</a:t>
            </a:r>
            <a:endParaRPr lang="en-US" sz="800" b="1" dirty="0" smtClean="0">
              <a:solidFill>
                <a:srgbClr val="FFFFFF"/>
              </a:solidFill>
              <a:latin typeface="Arial"/>
              <a:cs typeface="Arial"/>
            </a:endParaRPr>
          </a:p>
        </p:txBody>
      </p:sp>
      <p:sp>
        <p:nvSpPr>
          <p:cNvPr id="10" name="Rectangle 9"/>
          <p:cNvSpPr/>
          <p:nvPr/>
        </p:nvSpPr>
        <p:spPr>
          <a:xfrm>
            <a:off x="7884771" y="6181404"/>
            <a:ext cx="300082" cy="215444"/>
          </a:xfrm>
          <a:prstGeom prst="rect">
            <a:avLst/>
          </a:prstGeom>
        </p:spPr>
        <p:txBody>
          <a:bodyPr wrap="none">
            <a:spAutoFit/>
          </a:bodyPr>
          <a:lstStyle/>
          <a:p>
            <a:r>
              <a:rPr lang="en-US" sz="800" dirty="0" smtClean="0">
                <a:solidFill>
                  <a:srgbClr val="FFFFFF"/>
                </a:solidFill>
                <a:latin typeface="Arial"/>
                <a:cs typeface="Arial"/>
              </a:rPr>
              <a:t>pg</a:t>
            </a:r>
            <a:endParaRPr lang="en-US" sz="800" dirty="0">
              <a:solidFill>
                <a:srgbClr val="FFFFFF"/>
              </a:solidFill>
              <a:latin typeface="Arial"/>
              <a:cs typeface="Arial"/>
            </a:endParaRPr>
          </a:p>
        </p:txBody>
      </p:sp>
      <p:sp>
        <p:nvSpPr>
          <p:cNvPr id="16" name="Rounded Rectangle 15"/>
          <p:cNvSpPr/>
          <p:nvPr/>
        </p:nvSpPr>
        <p:spPr>
          <a:xfrm>
            <a:off x="685803" y="6172482"/>
            <a:ext cx="2880360" cy="241300"/>
          </a:xfrm>
          <a:prstGeom prst="roundRect">
            <a:avLst>
              <a:gd name="adj" fmla="val 0"/>
            </a:avLst>
          </a:prstGeom>
          <a:solidFill>
            <a:srgbClr val="D0D3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ounded Rectangle 20"/>
          <p:cNvSpPr/>
          <p:nvPr/>
        </p:nvSpPr>
        <p:spPr>
          <a:xfrm>
            <a:off x="3619500" y="6172482"/>
            <a:ext cx="932688" cy="241300"/>
          </a:xfrm>
          <a:prstGeom prst="roundRect">
            <a:avLst>
              <a:gd name="adj" fmla="val 0"/>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Rounded Rectangle 21"/>
          <p:cNvSpPr/>
          <p:nvPr/>
        </p:nvSpPr>
        <p:spPr>
          <a:xfrm>
            <a:off x="4589018" y="6172482"/>
            <a:ext cx="1920239" cy="241300"/>
          </a:xfrm>
          <a:prstGeom prst="roundRect">
            <a:avLst>
              <a:gd name="adj" fmla="val 0"/>
            </a:avLst>
          </a:prstGeom>
          <a:solidFill>
            <a:srgbClr val="B7C9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620762" y="6368373"/>
            <a:ext cx="5922087" cy="338554"/>
          </a:xfrm>
          <a:prstGeom prst="rect">
            <a:avLst/>
          </a:prstGeom>
          <a:noFill/>
        </p:spPr>
        <p:txBody>
          <a:bodyPr wrap="square" rtlCol="0">
            <a:spAutoFit/>
          </a:bodyPr>
          <a:lstStyle/>
          <a:p>
            <a:pPr>
              <a:defRPr/>
            </a:pPr>
            <a:r>
              <a:rPr lang="en-US" sz="800" b="1" dirty="0" smtClean="0">
                <a:solidFill>
                  <a:prstClr val="black"/>
                </a:solidFill>
              </a:rPr>
              <a:t>This information has not been publicly disclosed and may be privileged and confidential.  It is for discussion purposes only, and must not be disseminated, distributed or copied to persons not authorized to receive the information.</a:t>
            </a:r>
            <a:endParaRPr lang="en-US" sz="800" b="1" dirty="0">
              <a:solidFill>
                <a:prstClr val="black"/>
              </a:solidFill>
            </a:endParaRPr>
          </a:p>
        </p:txBody>
      </p:sp>
      <p:sp>
        <p:nvSpPr>
          <p:cNvPr id="6" name="TextBox 5"/>
          <p:cNvSpPr txBox="1"/>
          <p:nvPr/>
        </p:nvSpPr>
        <p:spPr>
          <a:xfrm>
            <a:off x="8057256" y="6190335"/>
            <a:ext cx="395621" cy="215444"/>
          </a:xfrm>
          <a:prstGeom prst="rect">
            <a:avLst/>
          </a:prstGeom>
          <a:noFill/>
        </p:spPr>
        <p:txBody>
          <a:bodyPr wrap="square" rtlCol="0">
            <a:spAutoFit/>
          </a:bodyPr>
          <a:lstStyle/>
          <a:p>
            <a:fld id="{56D48FB2-868D-42B8-9906-5C62AA006911}" type="slidenum">
              <a:rPr lang="en-US" sz="800" smtClean="0">
                <a:solidFill>
                  <a:prstClr val="white"/>
                </a:solidFill>
                <a:latin typeface="Arial" pitchFamily="34" charset="0"/>
                <a:cs typeface="Arial" pitchFamily="34" charset="0"/>
              </a:rPr>
              <a:pPr/>
              <a:t>‹#›</a:t>
            </a:fld>
            <a:endParaRPr lang="en-US" sz="8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63289997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timing>
    <p:tnLst>
      <p:par>
        <p:cTn id="1" dur="indefinite" restart="never" nodeType="tmRoot"/>
      </p:par>
    </p:tnLst>
  </p:timing>
  <p:hf sldNum="0" hdr="0" dt="0"/>
  <p:txStyles>
    <p:titleStyle>
      <a:lvl1pPr algn="l" defTabSz="457200" rtl="0" eaLnBrk="1" latinLnBrk="0" hangingPunct="1">
        <a:spcBef>
          <a:spcPct val="0"/>
        </a:spcBef>
        <a:buNone/>
        <a:defRPr sz="3600" b="0" i="0" kern="1200">
          <a:solidFill>
            <a:schemeClr val="bg1"/>
          </a:solidFill>
          <a:latin typeface="Arial"/>
          <a:ea typeface="+mj-ea"/>
          <a:cs typeface="Arial"/>
        </a:defRPr>
      </a:lvl1pPr>
    </p:titleStyle>
    <p:body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6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2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2600" b="1" dirty="0" smtClean="0">
                <a:solidFill>
                  <a:schemeClr val="bg1"/>
                </a:solidFill>
              </a:rPr>
              <a:t>Advanced SAS Macro Technique</a:t>
            </a:r>
          </a:p>
          <a:p>
            <a:endParaRPr lang="en-US" sz="1800" b="1" dirty="0" smtClean="0">
              <a:solidFill>
                <a:schemeClr val="bg1"/>
              </a:solidFill>
            </a:endParaRPr>
          </a:p>
          <a:p>
            <a:pPr>
              <a:spcBef>
                <a:spcPts val="0"/>
              </a:spcBef>
            </a:pPr>
            <a:r>
              <a:rPr lang="en-US" sz="2400" dirty="0" smtClean="0">
                <a:solidFill>
                  <a:schemeClr val="bg1"/>
                </a:solidFill>
              </a:rPr>
              <a:t>David Izrael </a:t>
            </a:r>
          </a:p>
          <a:p>
            <a:pPr>
              <a:spcBef>
                <a:spcPts val="0"/>
              </a:spcBef>
            </a:pPr>
            <a:r>
              <a:rPr lang="en-US" sz="1800" dirty="0">
                <a:solidFill>
                  <a:schemeClr val="bg1"/>
                </a:solidFill>
              </a:rPr>
              <a:t>w</a:t>
            </a:r>
            <a:r>
              <a:rPr lang="en-US" sz="1800" dirty="0" smtClean="0">
                <a:solidFill>
                  <a:schemeClr val="bg1"/>
                </a:solidFill>
              </a:rPr>
              <a:t>ith a help of a number of SAS bloggers, SAS gurus, and just SAS addicts</a:t>
            </a:r>
            <a:r>
              <a:rPr lang="en-US" sz="2400" dirty="0" smtClean="0">
                <a:solidFill>
                  <a:schemeClr val="bg1"/>
                </a:solidFill>
              </a:rPr>
              <a:t> </a:t>
            </a:r>
          </a:p>
          <a:p>
            <a:pPr>
              <a:spcBef>
                <a:spcPts val="0"/>
              </a:spcBef>
            </a:pPr>
            <a:endParaRPr lang="en-US" sz="2400" dirty="0" smtClean="0">
              <a:solidFill>
                <a:schemeClr val="bg1"/>
              </a:solidFill>
            </a:endParaRPr>
          </a:p>
          <a:p>
            <a:r>
              <a:rPr lang="en-US" sz="2400" dirty="0" smtClean="0">
                <a:solidFill>
                  <a:schemeClr val="bg1"/>
                </a:solidFill>
              </a:rPr>
              <a:t>March 2014</a:t>
            </a:r>
          </a:p>
        </p:txBody>
      </p:sp>
      <p:sp>
        <p:nvSpPr>
          <p:cNvPr id="3" name="Rounded Rectangle 2"/>
          <p:cNvSpPr/>
          <p:nvPr/>
        </p:nvSpPr>
        <p:spPr>
          <a:xfrm>
            <a:off x="4613100" y="2404643"/>
            <a:ext cx="904875" cy="914119"/>
          </a:xfrm>
          <a:prstGeom prst="roundRect">
            <a:avLst>
              <a:gd name="adj" fmla="val 2207"/>
            </a:avLst>
          </a:prstGeom>
          <a:solidFill>
            <a:srgbClr val="BFCED6"/>
          </a:solidFill>
          <a:ln>
            <a:solidFill>
              <a:srgbClr val="D0D3D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Rounded Rectangle 4"/>
          <p:cNvSpPr/>
          <p:nvPr/>
        </p:nvSpPr>
        <p:spPr>
          <a:xfrm>
            <a:off x="7522288" y="5316670"/>
            <a:ext cx="910246" cy="914119"/>
          </a:xfrm>
          <a:prstGeom prst="roundRect">
            <a:avLst>
              <a:gd name="adj" fmla="val 2207"/>
            </a:avLst>
          </a:prstGeom>
          <a:solidFill>
            <a:srgbClr val="DFD1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6" name="Rounded Rectangle 5"/>
          <p:cNvSpPr/>
          <p:nvPr/>
        </p:nvSpPr>
        <p:spPr>
          <a:xfrm>
            <a:off x="4597225" y="5316670"/>
            <a:ext cx="1878455" cy="914119"/>
          </a:xfrm>
          <a:prstGeom prst="roundRect">
            <a:avLst>
              <a:gd name="adj" fmla="val 2207"/>
            </a:avLst>
          </a:prstGeom>
          <a:solidFill>
            <a:srgbClr val="C3C6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Rectangle 1"/>
          <p:cNvSpPr>
            <a:spLocks noChangeArrowheads="1"/>
          </p:cNvSpPr>
          <p:nvPr/>
        </p:nvSpPr>
        <p:spPr bwMode="auto">
          <a:xfrm rot="9416883" flipV="1">
            <a:off x="2877614" y="961587"/>
            <a:ext cx="4375847" cy="507831"/>
          </a:xfrm>
          <a:custGeom>
            <a:avLst/>
            <a:gdLst>
              <a:gd name="connsiteX0" fmla="*/ 0 w 4376991"/>
              <a:gd name="connsiteY0" fmla="*/ 0 h 1107996"/>
              <a:gd name="connsiteX1" fmla="*/ 4376991 w 4376991"/>
              <a:gd name="connsiteY1" fmla="*/ 0 h 1107996"/>
              <a:gd name="connsiteX2" fmla="*/ 4376991 w 4376991"/>
              <a:gd name="connsiteY2" fmla="*/ 1107996 h 1107996"/>
              <a:gd name="connsiteX3" fmla="*/ 0 w 4376991"/>
              <a:gd name="connsiteY3" fmla="*/ 1107996 h 1107996"/>
              <a:gd name="connsiteX4" fmla="*/ 0 w 4376991"/>
              <a:gd name="connsiteY4" fmla="*/ 0 h 1107996"/>
              <a:gd name="connsiteX0" fmla="*/ 0 w 4386044"/>
              <a:gd name="connsiteY0" fmla="*/ 0 h 1696471"/>
              <a:gd name="connsiteX1" fmla="*/ 4376991 w 4386044"/>
              <a:gd name="connsiteY1" fmla="*/ 0 h 1696471"/>
              <a:gd name="connsiteX2" fmla="*/ 4386044 w 4386044"/>
              <a:gd name="connsiteY2" fmla="*/ 1696471 h 1696471"/>
              <a:gd name="connsiteX3" fmla="*/ 0 w 4386044"/>
              <a:gd name="connsiteY3" fmla="*/ 1107996 h 1696471"/>
              <a:gd name="connsiteX4" fmla="*/ 0 w 4386044"/>
              <a:gd name="connsiteY4" fmla="*/ 0 h 1696471"/>
              <a:gd name="connsiteX0" fmla="*/ 0 w 4386915"/>
              <a:gd name="connsiteY0" fmla="*/ 0 h 1696471"/>
              <a:gd name="connsiteX1" fmla="*/ 4386044 w 4386915"/>
              <a:gd name="connsiteY1" fmla="*/ 615636 h 1696471"/>
              <a:gd name="connsiteX2" fmla="*/ 4386044 w 4386915"/>
              <a:gd name="connsiteY2" fmla="*/ 1696471 h 1696471"/>
              <a:gd name="connsiteX3" fmla="*/ 0 w 4386915"/>
              <a:gd name="connsiteY3" fmla="*/ 1107996 h 1696471"/>
              <a:gd name="connsiteX4" fmla="*/ 0 w 4386915"/>
              <a:gd name="connsiteY4" fmla="*/ 0 h 1696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6915" h="1696471">
                <a:moveTo>
                  <a:pt x="0" y="0"/>
                </a:moveTo>
                <a:lnTo>
                  <a:pt x="4386044" y="615636"/>
                </a:lnTo>
                <a:cubicBezTo>
                  <a:pt x="4389062" y="1181126"/>
                  <a:pt x="4383026" y="1130981"/>
                  <a:pt x="4386044" y="1696471"/>
                </a:cubicBezTo>
                <a:lnTo>
                  <a:pt x="0" y="1107996"/>
                </a:lnTo>
                <a:lnTo>
                  <a:pt x="0" y="0"/>
                </a:lnTo>
                <a:close/>
              </a:path>
            </a:pathLst>
          </a:custGeom>
          <a:solidFill>
            <a:srgbClr val="FCFCF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0306" tIns="0" rIns="60306" bIns="0" numCol="1" anchor="ctr" anchorCtr="0" compatLnSpc="1">
            <a:prstTxWarp prst="textNoShape">
              <a:avLst/>
            </a:prstTxWarp>
            <a:spAutoFit/>
          </a:bodyPr>
          <a:lstStyle/>
          <a:p>
            <a:pPr lvl="0" defTabSz="914400" fontAlgn="base">
              <a:spcBef>
                <a:spcPct val="0"/>
              </a:spcBef>
              <a:spcAft>
                <a:spcPct val="0"/>
              </a:spcAft>
            </a:pPr>
            <a:r>
              <a:rPr kumimoji="0" lang="en-US" altLang="en-US" sz="600" b="0" i="0" u="none" strike="noStrike" cap="none" normalizeH="0" baseline="0" dirty="0" smtClean="0">
                <a:ln>
                  <a:noFill/>
                </a:ln>
                <a:solidFill>
                  <a:srgbClr val="0000FF"/>
                </a:solidFill>
                <a:effectLst/>
                <a:latin typeface="Monaco"/>
                <a:cs typeface="Courier New" pitchFamily="49" charset="0"/>
              </a:rPr>
              <a:t>%macro</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err="1" smtClean="0">
                <a:ln>
                  <a:noFill/>
                </a:ln>
                <a:solidFill>
                  <a:srgbClr val="333333"/>
                </a:solidFill>
                <a:effectLst/>
                <a:latin typeface="Monaco"/>
                <a:cs typeface="Courier New" pitchFamily="49" charset="0"/>
              </a:rPr>
              <a:t>fixname</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err="1" smtClean="0">
                <a:ln>
                  <a:noFill/>
                </a:ln>
                <a:solidFill>
                  <a:srgbClr val="333333"/>
                </a:solidFill>
                <a:effectLst/>
                <a:latin typeface="Monaco"/>
                <a:cs typeface="Courier New" pitchFamily="49" charset="0"/>
              </a:rPr>
              <a:t>badname</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%if</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datatyp</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qsubstr</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1" i="0" u="none" strike="noStrike" cap="none" normalizeH="0" baseline="0" dirty="0" smtClean="0">
                <a:ln>
                  <a:noFill/>
                </a:ln>
                <a:solidFill>
                  <a:srgbClr val="0000FF"/>
                </a:solidFill>
                <a:effectLst/>
                <a:latin typeface="Monaco"/>
                <a:cs typeface="Courier New" pitchFamily="49" charset="0"/>
              </a:rPr>
              <a:t>&amp;badname</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1" i="0" u="none" strike="noStrike" cap="none" normalizeH="0" baseline="0" dirty="0" smtClean="0">
                <a:ln>
                  <a:noFill/>
                </a:ln>
                <a:solidFill>
                  <a:srgbClr val="2E8B57"/>
                </a:solidFill>
                <a:effectLst/>
                <a:latin typeface="Monaco"/>
                <a:cs typeface="Courier New" pitchFamily="49" charset="0"/>
              </a:rPr>
              <a:t>1</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1" i="0" u="none" strike="noStrike" cap="none" normalizeH="0" baseline="0" dirty="0" smtClean="0">
                <a:ln>
                  <a:noFill/>
                </a:ln>
                <a:solidFill>
                  <a:srgbClr val="2E8B57"/>
                </a:solidFill>
                <a:effectLst/>
                <a:latin typeface="Monaco"/>
                <a:cs typeface="Courier New" pitchFamily="49" charset="0"/>
              </a:rPr>
              <a:t>1</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=NUMERIC </a:t>
            </a:r>
            <a:r>
              <a:rPr kumimoji="0" lang="en-US" altLang="en-US" sz="600" b="0" i="0" u="none" strike="noStrike" cap="none" normalizeH="0" baseline="0" dirty="0" smtClean="0">
                <a:ln>
                  <a:noFill/>
                </a:ln>
                <a:solidFill>
                  <a:srgbClr val="0000FF"/>
                </a:solidFill>
                <a:effectLst/>
                <a:latin typeface="Monaco"/>
                <a:cs typeface="Courier New" pitchFamily="49" charset="0"/>
              </a:rPr>
              <a:t>%then</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%let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err="1" smtClean="0">
                <a:ln>
                  <a:noFill/>
                </a:ln>
                <a:solidFill>
                  <a:srgbClr val="333333"/>
                </a:solidFill>
                <a:effectLst/>
                <a:latin typeface="Monaco"/>
                <a:cs typeface="Courier New" pitchFamily="49" charset="0"/>
              </a:rPr>
              <a:t>badname</a:t>
            </a:r>
            <a:r>
              <a:rPr kumimoji="0" lang="en-US" altLang="en-US" sz="600" b="0" i="0" u="none" strike="noStrike" cap="none" normalizeH="0" baseline="0" dirty="0" smtClean="0">
                <a:ln>
                  <a:noFill/>
                </a:ln>
                <a:solidFill>
                  <a:srgbClr val="333333"/>
                </a:solidFill>
                <a:effectLst/>
                <a:latin typeface="Monaco"/>
                <a:cs typeface="Courier New" pitchFamily="49" charset="0"/>
              </a:rPr>
              <a:t>=_</a:t>
            </a:r>
            <a:r>
              <a:rPr kumimoji="0" lang="en-US" altLang="en-US" sz="600" b="1" i="0" u="none" strike="noStrike" cap="none" normalizeH="0" baseline="0" dirty="0" smtClean="0">
                <a:ln>
                  <a:noFill/>
                </a:ln>
                <a:solidFill>
                  <a:srgbClr val="0000FF"/>
                </a:solidFill>
                <a:effectLst/>
                <a:latin typeface="Monaco"/>
                <a:cs typeface="Courier New" pitchFamily="49" charset="0"/>
              </a:rPr>
              <a:t>&amp;</a:t>
            </a:r>
            <a:r>
              <a:rPr kumimoji="0" lang="en-US" altLang="en-US" sz="600" b="1" i="0" u="none" strike="noStrike" cap="none" normalizeH="0" baseline="0" dirty="0" err="1" smtClean="0">
                <a:ln>
                  <a:noFill/>
                </a:ln>
                <a:solidFill>
                  <a:srgbClr val="0000FF"/>
                </a:solidFill>
                <a:effectLst/>
                <a:latin typeface="Monaco"/>
                <a:cs typeface="Courier New" pitchFamily="49" charset="0"/>
              </a:rPr>
              <a:t>badname</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%let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err="1" smtClean="0">
                <a:ln>
                  <a:noFill/>
                </a:ln>
                <a:solidFill>
                  <a:srgbClr val="333333"/>
                </a:solidFill>
                <a:effectLst/>
                <a:latin typeface="Monaco"/>
                <a:cs typeface="Courier New" pitchFamily="49" charset="0"/>
              </a:rPr>
              <a:t>badname</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sysfunc</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compress</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sys</a:t>
            </a:r>
            <a:r>
              <a:rPr lang="en-US" sz="600" dirty="0" err="1">
                <a:solidFill>
                  <a:srgbClr val="0000FF"/>
                </a:solidFill>
              </a:rPr>
              <a:t>%macro</a:t>
            </a:r>
            <a:r>
              <a:rPr lang="en-US" sz="600" dirty="0"/>
              <a:t> </a:t>
            </a:r>
            <a:r>
              <a:rPr lang="en-US" sz="600" dirty="0" err="1"/>
              <a:t>fixname</a:t>
            </a:r>
            <a:r>
              <a:rPr lang="en-US" sz="600" dirty="0">
                <a:solidFill>
                  <a:srgbClr val="66CC66"/>
                </a:solidFill>
              </a:rPr>
              <a:t>(</a:t>
            </a:r>
            <a:r>
              <a:rPr lang="en-US" sz="600" dirty="0" err="1"/>
              <a:t>badname</a:t>
            </a:r>
            <a:r>
              <a:rPr lang="en-US" sz="600" dirty="0">
                <a:solidFill>
                  <a:srgbClr val="66CC66"/>
                </a:solidFill>
              </a:rPr>
              <a:t>)</a:t>
            </a:r>
            <a:r>
              <a:rPr lang="en-US" sz="600" dirty="0"/>
              <a:t>; </a:t>
            </a:r>
            <a:r>
              <a:rPr lang="en-US" sz="600" dirty="0">
                <a:solidFill>
                  <a:srgbClr val="0000FF"/>
                </a:solidFill>
              </a:rPr>
              <a:t>%if</a:t>
            </a:r>
            <a:r>
              <a:rPr lang="en-US" sz="600" dirty="0"/>
              <a:t> </a:t>
            </a:r>
            <a:r>
              <a:rPr lang="en-US" sz="600" dirty="0">
                <a:solidFill>
                  <a:srgbClr val="0000FF"/>
                </a:solidFill>
              </a:rPr>
              <a:t>%</a:t>
            </a:r>
            <a:r>
              <a:rPr lang="en-US" sz="600" dirty="0" err="1">
                <a:solidFill>
                  <a:srgbClr val="0000FF"/>
                </a:solidFill>
              </a:rPr>
              <a:t>datatyp</a:t>
            </a:r>
            <a:r>
              <a:rPr lang="en-US" sz="600" dirty="0">
                <a:solidFill>
                  <a:srgbClr val="66CC66"/>
                </a:solidFill>
              </a:rPr>
              <a:t>(</a:t>
            </a:r>
            <a:r>
              <a:rPr lang="en-US" sz="600" dirty="0">
                <a:solidFill>
                  <a:srgbClr val="0000FF"/>
                </a:solidFill>
              </a:rPr>
              <a:t>%</a:t>
            </a:r>
            <a:r>
              <a:rPr lang="en-US" sz="600" dirty="0" err="1">
                <a:solidFill>
                  <a:srgbClr val="0000FF"/>
                </a:solidFill>
              </a:rPr>
              <a:t>qsubstr</a:t>
            </a:r>
            <a:r>
              <a:rPr lang="en-US" sz="600" dirty="0">
                <a:solidFill>
                  <a:srgbClr val="66CC66"/>
                </a:solidFill>
              </a:rPr>
              <a:t>(</a:t>
            </a:r>
            <a:r>
              <a:rPr lang="en-US" sz="600" b="1" dirty="0">
                <a:solidFill>
                  <a:srgbClr val="0000FF"/>
                </a:solidFill>
              </a:rPr>
              <a:t>&amp;badname</a:t>
            </a:r>
            <a:r>
              <a:rPr lang="en-US" sz="600" dirty="0"/>
              <a:t>,</a:t>
            </a:r>
            <a:r>
              <a:rPr lang="en-US" sz="600" b="1" dirty="0">
                <a:solidFill>
                  <a:srgbClr val="2E8B57"/>
                </a:solidFill>
              </a:rPr>
              <a:t>1</a:t>
            </a:r>
            <a:r>
              <a:rPr lang="en-US" sz="600" dirty="0"/>
              <a:t>,</a:t>
            </a:r>
            <a:r>
              <a:rPr lang="en-US" sz="600" b="1" dirty="0">
                <a:solidFill>
                  <a:srgbClr val="2E8B57"/>
                </a:solidFill>
              </a:rPr>
              <a:t>1</a:t>
            </a:r>
            <a:r>
              <a:rPr lang="en-US" sz="600" dirty="0">
                <a:solidFill>
                  <a:srgbClr val="66CC66"/>
                </a:solidFill>
              </a:rPr>
              <a:t>))</a:t>
            </a:r>
            <a:r>
              <a:rPr lang="en-US" sz="600" dirty="0"/>
              <a:t>=NUMERIC </a:t>
            </a:r>
            <a:r>
              <a:rPr lang="en-US" sz="600" dirty="0">
                <a:solidFill>
                  <a:srgbClr val="0000FF"/>
                </a:solidFill>
              </a:rPr>
              <a:t>%then</a:t>
            </a:r>
            <a:r>
              <a:rPr lang="en-US" sz="600" dirty="0"/>
              <a:t> </a:t>
            </a:r>
            <a:r>
              <a:rPr lang="en-US" sz="600" dirty="0">
                <a:solidFill>
                  <a:srgbClr val="0000FF"/>
                </a:solidFill>
              </a:rPr>
              <a:t>%let</a:t>
            </a:r>
            <a:r>
              <a:rPr lang="en-US" sz="600" dirty="0"/>
              <a:t> </a:t>
            </a:r>
            <a:r>
              <a:rPr lang="en-US" sz="600" dirty="0" err="1"/>
              <a:t>badname</a:t>
            </a:r>
            <a:r>
              <a:rPr lang="en-US" sz="600" dirty="0"/>
              <a:t>=_</a:t>
            </a:r>
            <a:r>
              <a:rPr lang="en-US" sz="600" b="1" dirty="0">
                <a:solidFill>
                  <a:srgbClr val="0000FF"/>
                </a:solidFill>
              </a:rPr>
              <a:t>&amp;</a:t>
            </a:r>
            <a:r>
              <a:rPr lang="en-US" sz="600" b="1" dirty="0" err="1">
                <a:solidFill>
                  <a:srgbClr val="0000FF"/>
                </a:solidFill>
              </a:rPr>
              <a:t>badname</a:t>
            </a:r>
            <a:r>
              <a:rPr lang="en-US" sz="600" dirty="0"/>
              <a:t>; </a:t>
            </a:r>
            <a:r>
              <a:rPr lang="en-US" sz="600" dirty="0">
                <a:solidFill>
                  <a:srgbClr val="0000FF"/>
                </a:solidFill>
              </a:rPr>
              <a:t>%let</a:t>
            </a:r>
            <a:r>
              <a:rPr lang="en-US" sz="600" dirty="0"/>
              <a:t> </a:t>
            </a:r>
            <a:r>
              <a:rPr lang="en-US" sz="600" dirty="0" err="1"/>
              <a:t>badname</a:t>
            </a:r>
            <a:r>
              <a:rPr lang="en-US" sz="600" dirty="0"/>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compress</a:t>
            </a:r>
            <a:r>
              <a:rPr lang="en-US" sz="600" dirty="0">
                <a:solidFill>
                  <a:srgbClr val="66CC66"/>
                </a:solidFill>
              </a:rPr>
              <a:t>(</a:t>
            </a:r>
            <a:r>
              <a:rPr lang="en-US" sz="600" dirty="0"/>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translate</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t>,_,</a:t>
            </a:r>
            <a:r>
              <a:rPr lang="en-US" sz="600" dirty="0">
                <a:solidFill>
                  <a:srgbClr val="0000FF"/>
                </a:solidFill>
              </a:rPr>
              <a:t>%</a:t>
            </a:r>
            <a:r>
              <a:rPr lang="en-US" sz="600" dirty="0" err="1">
                <a:solidFill>
                  <a:srgbClr val="0000FF"/>
                </a:solidFill>
              </a:rPr>
              <a:t>str</a:t>
            </a:r>
            <a:r>
              <a:rPr lang="en-US" sz="600" dirty="0">
                <a:solidFill>
                  <a:srgbClr val="66CC66"/>
                </a:solidFill>
              </a:rPr>
              <a:t>(</a:t>
            </a:r>
            <a:r>
              <a:rPr lang="en-US" sz="600" dirty="0"/>
              <a:t> </a:t>
            </a:r>
            <a:r>
              <a:rPr lang="en-US" sz="600" dirty="0">
                <a:solidFill>
                  <a:srgbClr val="66CC66"/>
                </a:solidFill>
              </a:rPr>
              <a:t>)))</a:t>
            </a:r>
            <a:r>
              <a:rPr lang="en-US" sz="600" dirty="0"/>
              <a:t>,,</a:t>
            </a:r>
            <a:r>
              <a:rPr lang="en-US" sz="600" dirty="0" err="1"/>
              <a:t>kn</a:t>
            </a:r>
            <a:r>
              <a:rPr lang="en-US" sz="600" dirty="0">
                <a:solidFill>
                  <a:srgbClr val="66CC66"/>
                </a:solidFill>
              </a:rPr>
              <a:t>))</a:t>
            </a:r>
            <a:r>
              <a:rPr lang="en-US" sz="600" dirty="0"/>
              <a:t>; </a:t>
            </a:r>
            <a:r>
              <a:rPr lang="en-US" sz="600" dirty="0">
                <a:solidFill>
                  <a:srgbClr val="0000FF"/>
                </a:solidFill>
              </a:rPr>
              <a:t>%</a:t>
            </a:r>
            <a:r>
              <a:rPr lang="en-US" sz="600" dirty="0" err="1">
                <a:solidFill>
                  <a:srgbClr val="0000FF"/>
                </a:solidFill>
              </a:rPr>
              <a:t>substr</a:t>
            </a:r>
            <a:r>
              <a:rPr lang="en-US" sz="600" dirty="0">
                <a:solidFill>
                  <a:srgbClr val="66CC66"/>
                </a:solidFill>
              </a:rPr>
              <a:t>(</a:t>
            </a:r>
            <a:r>
              <a:rPr lang="en-US" sz="600" b="1" dirty="0">
                <a:solidFill>
                  <a:srgbClr val="0000FF"/>
                </a:solidFill>
              </a:rPr>
              <a:t>&amp;badname</a:t>
            </a:r>
            <a:r>
              <a:rPr lang="en-US" sz="600" dirty="0"/>
              <a:t>,</a:t>
            </a:r>
            <a:r>
              <a:rPr lang="en-US" sz="600" b="1" dirty="0">
                <a:solidFill>
                  <a:srgbClr val="2E8B57"/>
                </a:solidFill>
              </a:rPr>
              <a:t>1</a:t>
            </a:r>
            <a:r>
              <a:rPr lang="en-US" sz="600" dirty="0"/>
              <a:t>,</a:t>
            </a:r>
            <a:r>
              <a:rPr lang="en-US" sz="600" dirty="0">
                <a:solidFill>
                  <a:srgbClr val="0000FF"/>
                </a:solidFill>
              </a:rPr>
              <a:t>%sysfunc</a:t>
            </a:r>
            <a:r>
              <a:rPr lang="en-US" sz="600" dirty="0">
                <a:solidFill>
                  <a:srgbClr val="66CC66"/>
                </a:solidFill>
              </a:rPr>
              <a:t>(</a:t>
            </a:r>
            <a:r>
              <a:rPr lang="en-US" sz="600" dirty="0">
                <a:solidFill>
                  <a:srgbClr val="0000FF"/>
                </a:solidFill>
              </a:rPr>
              <a:t>min</a:t>
            </a:r>
            <a:r>
              <a:rPr lang="en-US" sz="600" dirty="0">
                <a:solidFill>
                  <a:srgbClr val="66CC66"/>
                </a:solidFill>
              </a:rPr>
              <a:t>(</a:t>
            </a:r>
            <a:r>
              <a:rPr lang="en-US" sz="600" dirty="0">
                <a:solidFill>
                  <a:srgbClr val="0000FF"/>
                </a:solidFill>
              </a:rPr>
              <a:t>%length</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solidFill>
                  <a:srgbClr val="66CC66"/>
                </a:solidFill>
              </a:rPr>
              <a:t>)</a:t>
            </a:r>
            <a:r>
              <a:rPr lang="en-US" sz="600" dirty="0"/>
              <a:t>,</a:t>
            </a:r>
            <a:r>
              <a:rPr lang="en-US" sz="600" b="1" dirty="0">
                <a:solidFill>
                  <a:srgbClr val="2E8B57"/>
                </a:solidFill>
              </a:rPr>
              <a:t>32</a:t>
            </a:r>
            <a:r>
              <a:rPr lang="en-US" sz="600" dirty="0">
                <a:solidFill>
                  <a:srgbClr val="66CC66"/>
                </a:solidFill>
              </a:rPr>
              <a:t>)))</a:t>
            </a:r>
            <a:r>
              <a:rPr lang="en-US" sz="600" dirty="0"/>
              <a:t> </a:t>
            </a:r>
            <a:r>
              <a:rPr lang="en-US" sz="600" dirty="0">
                <a:solidFill>
                  <a:srgbClr val="0000FF"/>
                </a:solidFill>
              </a:rPr>
              <a:t>%mend</a:t>
            </a:r>
            <a:r>
              <a:rPr lang="en-US" sz="600" dirty="0"/>
              <a:t> </a:t>
            </a:r>
            <a:r>
              <a:rPr lang="en-US" sz="600" dirty="0" err="1"/>
              <a:t>fixname;</a:t>
            </a:r>
            <a:r>
              <a:rPr kumimoji="0" lang="en-US" altLang="en-US" sz="600" b="0" i="0" u="none" strike="noStrike" cap="none" normalizeH="0" baseline="0" dirty="0" err="1" smtClean="0">
                <a:ln>
                  <a:noFill/>
                </a:ln>
                <a:solidFill>
                  <a:srgbClr val="0000FF"/>
                </a:solidFill>
                <a:effectLst/>
                <a:latin typeface="Monaco"/>
                <a:cs typeface="Courier New" pitchFamily="49" charset="0"/>
              </a:rPr>
              <a:t>func</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translate</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1" i="0" u="none" strike="noStrike" cap="none" normalizeH="0" baseline="0" dirty="0" smtClean="0">
                <a:ln>
                  <a:noFill/>
                </a:ln>
                <a:solidFill>
                  <a:srgbClr val="0000FF"/>
                </a:solidFill>
                <a:effectLst/>
                <a:latin typeface="Monaco"/>
                <a:cs typeface="Courier New" pitchFamily="49" charset="0"/>
              </a:rPr>
              <a:t>&amp;</a:t>
            </a:r>
            <a:r>
              <a:rPr kumimoji="0" lang="en-US" altLang="en-US" sz="600" b="1" i="0" u="none" strike="noStrike" cap="none" normalizeH="0" baseline="0" dirty="0" err="1" smtClean="0">
                <a:ln>
                  <a:noFill/>
                </a:ln>
                <a:solidFill>
                  <a:srgbClr val="0000FF"/>
                </a:solidFill>
                <a:effectLst/>
                <a:latin typeface="Monaco"/>
                <a:cs typeface="Courier New" pitchFamily="49" charset="0"/>
              </a:rPr>
              <a:t>badname</a:t>
            </a:r>
            <a:r>
              <a:rPr kumimoji="0" lang="en-US" altLang="en-US" sz="600" b="0" i="0" u="none" strike="noStrike" cap="none" normalizeH="0" baseline="0" dirty="0" smtClean="0">
                <a:ln>
                  <a:noFill/>
                </a:ln>
                <a:solidFill>
                  <a:srgbClr val="333333"/>
                </a:solidFill>
                <a:effectLst/>
                <a:latin typeface="Monaco"/>
                <a:cs typeface="Courier New" pitchFamily="49" charset="0"/>
              </a:rPr>
              <a:t>,_,</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str</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0" i="0" u="none" strike="noStrike" cap="none" normalizeH="0" baseline="0" dirty="0" err="1" smtClean="0">
                <a:ln>
                  <a:noFill/>
                </a:ln>
                <a:solidFill>
                  <a:srgbClr val="333333"/>
                </a:solidFill>
                <a:effectLst/>
                <a:latin typeface="Monaco"/>
                <a:cs typeface="Courier New" pitchFamily="49" charset="0"/>
              </a:rPr>
              <a:t>kn</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a:t>
            </a:r>
            <a:r>
              <a:rPr kumimoji="0" lang="en-US" altLang="en-US" sz="600" b="0" i="0" u="none" strike="noStrike" cap="none" normalizeH="0" baseline="0" dirty="0" err="1" smtClean="0">
                <a:ln>
                  <a:noFill/>
                </a:ln>
                <a:solidFill>
                  <a:srgbClr val="0000FF"/>
                </a:solidFill>
                <a:effectLst/>
                <a:latin typeface="Monaco"/>
                <a:cs typeface="Courier New" pitchFamily="49" charset="0"/>
              </a:rPr>
              <a:t>substr</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1" i="0" u="none" strike="noStrike" cap="none" normalizeH="0" baseline="0" dirty="0" smtClean="0">
                <a:ln>
                  <a:noFill/>
                </a:ln>
                <a:solidFill>
                  <a:srgbClr val="0000FF"/>
                </a:solidFill>
                <a:effectLst/>
                <a:latin typeface="Monaco"/>
                <a:cs typeface="Courier New" pitchFamily="49" charset="0"/>
              </a:rPr>
              <a:t>&amp;badname</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1" i="0" u="none" strike="noStrike" cap="none" normalizeH="0" baseline="0" dirty="0" smtClean="0">
                <a:ln>
                  <a:noFill/>
                </a:ln>
                <a:solidFill>
                  <a:srgbClr val="2E8B57"/>
                </a:solidFill>
                <a:effectLst/>
                <a:latin typeface="Monaco"/>
                <a:cs typeface="Courier New" pitchFamily="49" charset="0"/>
              </a:rPr>
              <a:t>1</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%sysfunc</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min</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0000FF"/>
                </a:solidFill>
                <a:effectLst/>
                <a:latin typeface="Monaco"/>
                <a:cs typeface="Courier New" pitchFamily="49" charset="0"/>
              </a:rPr>
              <a:t>%length</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1" i="0" u="none" strike="noStrike" cap="none" normalizeH="0" baseline="0" dirty="0" smtClean="0">
                <a:ln>
                  <a:noFill/>
                </a:ln>
                <a:solidFill>
                  <a:srgbClr val="0000FF"/>
                </a:solidFill>
                <a:effectLst/>
                <a:latin typeface="Monaco"/>
                <a:cs typeface="Courier New" pitchFamily="49" charset="0"/>
              </a:rPr>
              <a:t>&amp;</a:t>
            </a:r>
            <a:r>
              <a:rPr kumimoji="0" lang="en-US" altLang="en-US" sz="600" b="1" i="0" u="none" strike="noStrike" cap="none" normalizeH="0" baseline="0" dirty="0" err="1" smtClean="0">
                <a:ln>
                  <a:noFill/>
                </a:ln>
                <a:solidFill>
                  <a:srgbClr val="0000FF"/>
                </a:solidFill>
                <a:effectLst/>
                <a:latin typeface="Monaco"/>
                <a:cs typeface="Courier New" pitchFamily="49" charset="0"/>
              </a:rPr>
              <a:t>badname</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a:t>
            </a:r>
            <a:r>
              <a:rPr kumimoji="0" lang="en-US" altLang="en-US" sz="600" b="1" i="0" u="none" strike="noStrike" cap="none" normalizeH="0" baseline="0" dirty="0" smtClean="0">
                <a:ln>
                  <a:noFill/>
                </a:ln>
                <a:solidFill>
                  <a:srgbClr val="2E8B57"/>
                </a:solidFill>
                <a:effectLst/>
                <a:latin typeface="Monaco"/>
                <a:cs typeface="Courier New" pitchFamily="49" charset="0"/>
              </a:rPr>
              <a:t>32</a:t>
            </a:r>
            <a:r>
              <a:rPr kumimoji="0" lang="en-US" altLang="en-US" sz="600" b="0" i="0" u="none" strike="noStrike" cap="none" normalizeH="0" baseline="0" dirty="0" smtClean="0">
                <a:ln>
                  <a:noFill/>
                </a:ln>
                <a:solidFill>
                  <a:srgbClr val="66CC66"/>
                </a:solidFill>
                <a:effectLst/>
                <a:latin typeface="Monaco"/>
                <a:cs typeface="Courier New" pitchFamily="49" charset="0"/>
              </a:rPr>
              <a:t>)))</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smtClean="0">
                <a:ln>
                  <a:noFill/>
                </a:ln>
                <a:solidFill>
                  <a:srgbClr val="0000FF"/>
                </a:solidFill>
                <a:effectLst/>
                <a:latin typeface="Monaco"/>
                <a:cs typeface="Courier New" pitchFamily="49" charset="0"/>
              </a:rPr>
              <a:t>%mend</a:t>
            </a:r>
            <a:r>
              <a:rPr kumimoji="0" lang="en-US" altLang="en-US" sz="600" b="0" i="0" u="none" strike="noStrike" cap="none" normalizeH="0" baseline="0" dirty="0" smtClean="0">
                <a:ln>
                  <a:noFill/>
                </a:ln>
                <a:solidFill>
                  <a:srgbClr val="333333"/>
                </a:solidFill>
                <a:effectLst/>
                <a:latin typeface="Monaco"/>
                <a:cs typeface="Courier New" pitchFamily="49" charset="0"/>
              </a:rPr>
              <a:t> </a:t>
            </a:r>
            <a:r>
              <a:rPr kumimoji="0" lang="en-US" altLang="en-US" sz="600" b="0" i="0" u="none" strike="noStrike" cap="none" normalizeH="0" baseline="0" dirty="0" err="1" smtClean="0">
                <a:ln>
                  <a:noFill/>
                </a:ln>
                <a:solidFill>
                  <a:srgbClr val="333333"/>
                </a:solidFill>
                <a:effectLst/>
                <a:latin typeface="Monaco"/>
                <a:cs typeface="Courier New" pitchFamily="49" charset="0"/>
              </a:rPr>
              <a:t>fixname</a:t>
            </a:r>
            <a:r>
              <a:rPr kumimoji="0" lang="en-US" altLang="en-US" sz="900" b="0" i="0" u="none" strike="noStrike" cap="none" normalizeH="0" baseline="0" dirty="0" smtClean="0">
                <a:ln>
                  <a:noFill/>
                </a:ln>
                <a:solidFill>
                  <a:srgbClr val="333333"/>
                </a:solidFill>
                <a:effectLst/>
                <a:latin typeface="Monaco"/>
                <a:cs typeface="Courier New" pitchFamily="49" charset="0"/>
              </a:rPr>
              <a:t>;</a:t>
            </a:r>
            <a:r>
              <a:rPr kumimoji="0" lang="en-US" altLang="en-US" sz="6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rot="20259104">
            <a:off x="4618649" y="2406755"/>
            <a:ext cx="4574838" cy="611665"/>
          </a:xfrm>
          <a:prstGeom prst="rect">
            <a:avLst/>
          </a:prstGeom>
        </p:spPr>
        <p:txBody>
          <a:bodyPr wrap="square">
            <a:spAutoFit/>
          </a:bodyPr>
          <a:lstStyle/>
          <a:p>
            <a:pPr lvl="0" defTabSz="914400" fontAlgn="base">
              <a:spcBef>
                <a:spcPct val="0"/>
              </a:spcBef>
              <a:spcAft>
                <a:spcPct val="0"/>
              </a:spcAft>
            </a:pPr>
            <a:r>
              <a:rPr lang="en-US" altLang="en-US" sz="600" dirty="0">
                <a:solidFill>
                  <a:srgbClr val="0000FF"/>
                </a:solidFill>
                <a:latin typeface="Monaco"/>
                <a:cs typeface="Courier New" pitchFamily="49" charset="0"/>
              </a:rPr>
              <a:t>%macro</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fixname</a:t>
            </a:r>
            <a:r>
              <a:rPr lang="en-US" altLang="en-US" sz="600" dirty="0">
                <a:solidFill>
                  <a:srgbClr val="66CC66"/>
                </a:solidFill>
                <a:latin typeface="Monaco"/>
                <a:cs typeface="Courier New" pitchFamily="49" charset="0"/>
              </a:rPr>
              <a:t>(</a:t>
            </a:r>
            <a:r>
              <a:rPr lang="en-US" altLang="en-US" sz="600" dirty="0" err="1">
                <a:solidFill>
                  <a:srgbClr val="333333"/>
                </a:solidFill>
                <a:latin typeface="Monaco"/>
                <a:cs typeface="Courier New" pitchFamily="49" charset="0"/>
              </a:rPr>
              <a:t>badname</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%if</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datatyp</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qsubstr</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&amp;badname</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=NUMERIC </a:t>
            </a:r>
            <a:r>
              <a:rPr lang="en-US" altLang="en-US" sz="600" dirty="0">
                <a:solidFill>
                  <a:srgbClr val="0000FF"/>
                </a:solidFill>
                <a:latin typeface="Monaco"/>
                <a:cs typeface="Courier New" pitchFamily="49" charset="0"/>
              </a:rPr>
              <a:t>%then</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%let</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badname</a:t>
            </a:r>
            <a:r>
              <a:rPr lang="en-US" altLang="en-US" sz="600" dirty="0">
                <a:solidFill>
                  <a:srgbClr val="333333"/>
                </a:solidFill>
                <a:latin typeface="Monaco"/>
                <a:cs typeface="Courier New" pitchFamily="49" charset="0"/>
              </a:rPr>
              <a:t>=_</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%let</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badname</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sysfunc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compress</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sys</a:t>
            </a:r>
            <a:r>
              <a:rPr lang="en-US" sz="600" dirty="0" err="1">
                <a:solidFill>
                  <a:srgbClr val="0000FF"/>
                </a:solidFill>
              </a:rPr>
              <a:t>%macro</a:t>
            </a:r>
            <a:r>
              <a:rPr lang="en-US" sz="600" dirty="0">
                <a:solidFill>
                  <a:prstClr val="black"/>
                </a:solidFill>
              </a:rPr>
              <a:t> </a:t>
            </a:r>
            <a:r>
              <a:rPr lang="en-US" sz="600" dirty="0" err="1">
                <a:solidFill>
                  <a:prstClr val="black"/>
                </a:solidFill>
              </a:rPr>
              <a:t>fixname</a:t>
            </a:r>
            <a:r>
              <a:rPr lang="en-US" sz="600" dirty="0">
                <a:solidFill>
                  <a:srgbClr val="66CC66"/>
                </a:solidFill>
              </a:rPr>
              <a:t>(</a:t>
            </a:r>
            <a:r>
              <a:rPr lang="en-US" sz="600" dirty="0" err="1">
                <a:solidFill>
                  <a:prstClr val="black"/>
                </a:solidFill>
              </a:rPr>
              <a:t>badname</a:t>
            </a:r>
            <a:r>
              <a:rPr lang="en-US" sz="600" dirty="0">
                <a:solidFill>
                  <a:srgbClr val="66CC66"/>
                </a:solidFill>
              </a:rPr>
              <a:t>)</a:t>
            </a:r>
            <a:r>
              <a:rPr lang="en-US" sz="600" dirty="0">
                <a:solidFill>
                  <a:prstClr val="black"/>
                </a:solidFill>
              </a:rPr>
              <a:t>; </a:t>
            </a:r>
            <a:r>
              <a:rPr lang="en-US" sz="600" dirty="0">
                <a:solidFill>
                  <a:srgbClr val="0000FF"/>
                </a:solidFill>
              </a:rPr>
              <a:t>%if</a:t>
            </a:r>
            <a:r>
              <a:rPr lang="en-US" sz="600" dirty="0">
                <a:solidFill>
                  <a:prstClr val="black"/>
                </a:solidFill>
              </a:rPr>
              <a:t> </a:t>
            </a:r>
            <a:r>
              <a:rPr lang="en-US" sz="600" dirty="0">
                <a:solidFill>
                  <a:srgbClr val="0000FF"/>
                </a:solidFill>
              </a:rPr>
              <a:t>%</a:t>
            </a:r>
            <a:r>
              <a:rPr lang="en-US" sz="600" dirty="0" err="1">
                <a:solidFill>
                  <a:srgbClr val="0000FF"/>
                </a:solidFill>
              </a:rPr>
              <a:t>datatyp</a:t>
            </a:r>
            <a:r>
              <a:rPr lang="en-US" sz="600" dirty="0">
                <a:solidFill>
                  <a:srgbClr val="66CC66"/>
                </a:solidFill>
              </a:rPr>
              <a:t>(</a:t>
            </a:r>
            <a:r>
              <a:rPr lang="en-US" sz="600" dirty="0">
                <a:solidFill>
                  <a:srgbClr val="0000FF"/>
                </a:solidFill>
              </a:rPr>
              <a:t>%</a:t>
            </a:r>
            <a:r>
              <a:rPr lang="en-US" sz="600" dirty="0" err="1">
                <a:solidFill>
                  <a:srgbClr val="0000FF"/>
                </a:solidFill>
              </a:rPr>
              <a:t>qsubstr</a:t>
            </a:r>
            <a:r>
              <a:rPr lang="en-US" sz="600" dirty="0">
                <a:solidFill>
                  <a:srgbClr val="66CC66"/>
                </a:solidFill>
              </a:rPr>
              <a:t>(</a:t>
            </a:r>
            <a:r>
              <a:rPr lang="en-US" sz="600" b="1" dirty="0">
                <a:solidFill>
                  <a:srgbClr val="0000FF"/>
                </a:solidFill>
              </a:rPr>
              <a:t>&amp;badname</a:t>
            </a:r>
            <a:r>
              <a:rPr lang="en-US" sz="600" dirty="0">
                <a:solidFill>
                  <a:prstClr val="black"/>
                </a:solidFill>
              </a:rPr>
              <a:t>,</a:t>
            </a:r>
            <a:r>
              <a:rPr lang="en-US" sz="600" b="1" dirty="0">
                <a:solidFill>
                  <a:srgbClr val="2E8B57"/>
                </a:solidFill>
              </a:rPr>
              <a:t>1</a:t>
            </a:r>
            <a:r>
              <a:rPr lang="en-US" sz="600" dirty="0">
                <a:solidFill>
                  <a:prstClr val="black"/>
                </a:solidFill>
              </a:rPr>
              <a:t>,</a:t>
            </a:r>
            <a:r>
              <a:rPr lang="en-US" sz="600" b="1" dirty="0">
                <a:solidFill>
                  <a:srgbClr val="2E8B57"/>
                </a:solidFill>
              </a:rPr>
              <a:t>1</a:t>
            </a:r>
            <a:r>
              <a:rPr lang="en-US" sz="600" dirty="0">
                <a:solidFill>
                  <a:srgbClr val="66CC66"/>
                </a:solidFill>
              </a:rPr>
              <a:t>))</a:t>
            </a:r>
            <a:r>
              <a:rPr lang="en-US" sz="600" dirty="0">
                <a:solidFill>
                  <a:prstClr val="black"/>
                </a:solidFill>
              </a:rPr>
              <a:t>=NUMERIC </a:t>
            </a:r>
            <a:r>
              <a:rPr lang="en-US" sz="600" dirty="0">
                <a:solidFill>
                  <a:srgbClr val="0000FF"/>
                </a:solidFill>
              </a:rPr>
              <a:t>%then</a:t>
            </a:r>
            <a:r>
              <a:rPr lang="en-US" sz="600" dirty="0">
                <a:solidFill>
                  <a:prstClr val="black"/>
                </a:solidFill>
              </a:rPr>
              <a:t> </a:t>
            </a:r>
            <a:r>
              <a:rPr lang="en-US" sz="600" dirty="0">
                <a:solidFill>
                  <a:srgbClr val="0000FF"/>
                </a:solidFill>
              </a:rPr>
              <a:t>%let</a:t>
            </a:r>
            <a:r>
              <a:rPr lang="en-US" sz="600" dirty="0">
                <a:solidFill>
                  <a:prstClr val="black"/>
                </a:solidFill>
              </a:rPr>
              <a:t> </a:t>
            </a:r>
            <a:r>
              <a:rPr lang="en-US" sz="600" dirty="0" err="1">
                <a:solidFill>
                  <a:prstClr val="black"/>
                </a:solidFill>
              </a:rPr>
              <a:t>badname</a:t>
            </a:r>
            <a:r>
              <a:rPr lang="en-US" sz="600" dirty="0">
                <a:solidFill>
                  <a:prstClr val="black"/>
                </a:solidFill>
              </a:rPr>
              <a:t>=_</a:t>
            </a:r>
            <a:r>
              <a:rPr lang="en-US" sz="600" b="1" dirty="0">
                <a:solidFill>
                  <a:srgbClr val="0000FF"/>
                </a:solidFill>
              </a:rPr>
              <a:t>&amp;</a:t>
            </a:r>
            <a:r>
              <a:rPr lang="en-US" sz="600" b="1" dirty="0" err="1">
                <a:solidFill>
                  <a:srgbClr val="0000FF"/>
                </a:solidFill>
              </a:rPr>
              <a:t>badname</a:t>
            </a:r>
            <a:r>
              <a:rPr lang="en-US" sz="600" dirty="0">
                <a:solidFill>
                  <a:prstClr val="black"/>
                </a:solidFill>
              </a:rPr>
              <a:t>; </a:t>
            </a:r>
            <a:r>
              <a:rPr lang="en-US" sz="600" dirty="0">
                <a:solidFill>
                  <a:srgbClr val="0000FF"/>
                </a:solidFill>
              </a:rPr>
              <a:t>%let</a:t>
            </a:r>
            <a:r>
              <a:rPr lang="en-US" sz="600" dirty="0">
                <a:solidFill>
                  <a:prstClr val="black"/>
                </a:solidFill>
              </a:rPr>
              <a:t> </a:t>
            </a:r>
            <a:r>
              <a:rPr lang="en-US" sz="600" dirty="0" err="1">
                <a:solidFill>
                  <a:prstClr val="black"/>
                </a:solidFill>
              </a:rPr>
              <a:t>badname</a:t>
            </a:r>
            <a:r>
              <a:rPr lang="en-US" sz="600" dirty="0">
                <a:solidFill>
                  <a:prstClr val="black"/>
                </a:solidFill>
              </a:rPr>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compress</a:t>
            </a:r>
            <a:r>
              <a:rPr lang="en-US" sz="600" dirty="0">
                <a:solidFill>
                  <a:srgbClr val="66CC66"/>
                </a:solidFill>
              </a:rPr>
              <a:t>(</a:t>
            </a:r>
            <a:r>
              <a:rPr lang="en-US" sz="600" dirty="0">
                <a:solidFill>
                  <a:prstClr val="black"/>
                </a:solidFill>
              </a:rPr>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translate</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solidFill>
                  <a:prstClr val="black"/>
                </a:solidFill>
              </a:rPr>
              <a:t>,_,</a:t>
            </a:r>
            <a:r>
              <a:rPr lang="en-US" sz="600" dirty="0">
                <a:solidFill>
                  <a:srgbClr val="0000FF"/>
                </a:solidFill>
              </a:rPr>
              <a:t>%</a:t>
            </a:r>
            <a:r>
              <a:rPr lang="en-US" sz="600" dirty="0" err="1">
                <a:solidFill>
                  <a:srgbClr val="0000FF"/>
                </a:solidFill>
              </a:rPr>
              <a:t>str</a:t>
            </a:r>
            <a:r>
              <a:rPr lang="en-US" sz="600" dirty="0">
                <a:solidFill>
                  <a:srgbClr val="66CC66"/>
                </a:solidFill>
              </a:rPr>
              <a:t>(</a:t>
            </a:r>
            <a:r>
              <a:rPr lang="en-US" sz="600" dirty="0">
                <a:solidFill>
                  <a:prstClr val="black"/>
                </a:solidFill>
              </a:rPr>
              <a:t> </a:t>
            </a:r>
            <a:r>
              <a:rPr lang="en-US" sz="600" dirty="0">
                <a:solidFill>
                  <a:srgbClr val="66CC66"/>
                </a:solidFill>
              </a:rPr>
              <a:t>)))</a:t>
            </a:r>
            <a:r>
              <a:rPr lang="en-US" sz="600" dirty="0">
                <a:solidFill>
                  <a:prstClr val="black"/>
                </a:solidFill>
              </a:rPr>
              <a:t>,,</a:t>
            </a:r>
            <a:r>
              <a:rPr lang="en-US" sz="600" dirty="0" err="1">
                <a:solidFill>
                  <a:prstClr val="black"/>
                </a:solidFill>
              </a:rPr>
              <a:t>kn</a:t>
            </a:r>
            <a:r>
              <a:rPr lang="en-US" sz="600" dirty="0">
                <a:solidFill>
                  <a:srgbClr val="66CC66"/>
                </a:solidFill>
              </a:rPr>
              <a:t>))</a:t>
            </a:r>
            <a:r>
              <a:rPr lang="en-US" sz="600" dirty="0">
                <a:solidFill>
                  <a:prstClr val="black"/>
                </a:solidFill>
              </a:rPr>
              <a:t>; </a:t>
            </a:r>
            <a:r>
              <a:rPr lang="en-US" sz="600" dirty="0">
                <a:solidFill>
                  <a:srgbClr val="0000FF"/>
                </a:solidFill>
              </a:rPr>
              <a:t>%</a:t>
            </a:r>
            <a:r>
              <a:rPr lang="en-US" sz="600" dirty="0" err="1">
                <a:solidFill>
                  <a:srgbClr val="0000FF"/>
                </a:solidFill>
              </a:rPr>
              <a:t>substr</a:t>
            </a:r>
            <a:r>
              <a:rPr lang="en-US" sz="600" dirty="0">
                <a:solidFill>
                  <a:srgbClr val="66CC66"/>
                </a:solidFill>
              </a:rPr>
              <a:t>(</a:t>
            </a:r>
            <a:r>
              <a:rPr lang="en-US" sz="600" b="1" dirty="0">
                <a:solidFill>
                  <a:srgbClr val="0000FF"/>
                </a:solidFill>
              </a:rPr>
              <a:t>&amp;badname</a:t>
            </a:r>
            <a:r>
              <a:rPr lang="en-US" sz="600" dirty="0">
                <a:solidFill>
                  <a:prstClr val="black"/>
                </a:solidFill>
              </a:rPr>
              <a:t>,</a:t>
            </a:r>
            <a:r>
              <a:rPr lang="en-US" sz="600" b="1" dirty="0">
                <a:solidFill>
                  <a:srgbClr val="2E8B57"/>
                </a:solidFill>
              </a:rPr>
              <a:t>1</a:t>
            </a:r>
            <a:r>
              <a:rPr lang="en-US" sz="600" dirty="0">
                <a:solidFill>
                  <a:prstClr val="black"/>
                </a:solidFill>
              </a:rPr>
              <a:t>,</a:t>
            </a:r>
            <a:r>
              <a:rPr lang="en-US" sz="600" dirty="0">
                <a:solidFill>
                  <a:srgbClr val="0000FF"/>
                </a:solidFill>
              </a:rPr>
              <a:t>%sysfunc</a:t>
            </a:r>
            <a:r>
              <a:rPr lang="en-US" sz="600" dirty="0">
                <a:solidFill>
                  <a:srgbClr val="66CC66"/>
                </a:solidFill>
              </a:rPr>
              <a:t>(</a:t>
            </a:r>
            <a:r>
              <a:rPr lang="en-US" sz="600" dirty="0">
                <a:solidFill>
                  <a:srgbClr val="0000FF"/>
                </a:solidFill>
              </a:rPr>
              <a:t>min</a:t>
            </a:r>
            <a:r>
              <a:rPr lang="en-US" sz="600" dirty="0">
                <a:solidFill>
                  <a:srgbClr val="66CC66"/>
                </a:solidFill>
              </a:rPr>
              <a:t>(</a:t>
            </a:r>
            <a:r>
              <a:rPr lang="en-US" sz="600" dirty="0">
                <a:solidFill>
                  <a:srgbClr val="0000FF"/>
                </a:solidFill>
              </a:rPr>
              <a:t>%length</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solidFill>
                  <a:srgbClr val="66CC66"/>
                </a:solidFill>
              </a:rPr>
              <a:t>)</a:t>
            </a:r>
            <a:r>
              <a:rPr lang="en-US" sz="600" dirty="0">
                <a:solidFill>
                  <a:prstClr val="black"/>
                </a:solidFill>
              </a:rPr>
              <a:t>,</a:t>
            </a:r>
            <a:r>
              <a:rPr lang="en-US" sz="600" b="1" dirty="0">
                <a:solidFill>
                  <a:srgbClr val="2E8B57"/>
                </a:solidFill>
              </a:rPr>
              <a:t>32</a:t>
            </a:r>
            <a:r>
              <a:rPr lang="en-US" sz="600" dirty="0">
                <a:solidFill>
                  <a:srgbClr val="66CC66"/>
                </a:solidFill>
              </a:rPr>
              <a:t>)))</a:t>
            </a:r>
            <a:r>
              <a:rPr lang="en-US" sz="600" dirty="0">
                <a:solidFill>
                  <a:prstClr val="black"/>
                </a:solidFill>
              </a:rPr>
              <a:t> </a:t>
            </a:r>
            <a:r>
              <a:rPr lang="en-US" sz="600" dirty="0">
                <a:solidFill>
                  <a:srgbClr val="0000FF"/>
                </a:solidFill>
              </a:rPr>
              <a:t>%mend</a:t>
            </a:r>
            <a:r>
              <a:rPr lang="en-US" sz="600" dirty="0">
                <a:solidFill>
                  <a:prstClr val="black"/>
                </a:solidFill>
              </a:rPr>
              <a:t> </a:t>
            </a:r>
            <a:r>
              <a:rPr lang="en-US" sz="600" dirty="0" err="1">
                <a:solidFill>
                  <a:prstClr val="black"/>
                </a:solidFill>
              </a:rPr>
              <a:t>fixname;</a:t>
            </a:r>
            <a:r>
              <a:rPr lang="en-US" altLang="en-US" sz="600" dirty="0" err="1">
                <a:solidFill>
                  <a:srgbClr val="0000FF"/>
                </a:solidFill>
                <a:latin typeface="Monaco"/>
                <a:cs typeface="Courier New" pitchFamily="49" charset="0"/>
              </a:rPr>
              <a:t>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translate</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333333"/>
                </a:solidFill>
                <a:latin typeface="Monaco"/>
                <a:cs typeface="Courier New" pitchFamily="49" charset="0"/>
              </a:rPr>
              <a:t>,_,</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str</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a:t>
            </a:r>
            <a:r>
              <a:rPr lang="en-US" altLang="en-US" sz="600" dirty="0" err="1">
                <a:solidFill>
                  <a:srgbClr val="333333"/>
                </a:solidFill>
                <a:latin typeface="Monaco"/>
                <a:cs typeface="Courier New" pitchFamily="49" charset="0"/>
              </a:rPr>
              <a:t>kn</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substr</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&amp;badname</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333333"/>
                </a:solidFill>
                <a:latin typeface="Monaco"/>
                <a:cs typeface="Courier New" pitchFamily="49" charset="0"/>
              </a:rPr>
              <a:t>,</a:t>
            </a:r>
            <a:r>
              <a:rPr lang="en-US" altLang="en-US" sz="600" dirty="0">
                <a:solidFill>
                  <a:srgbClr val="0000FF"/>
                </a:solidFill>
                <a:latin typeface="Monaco"/>
                <a:cs typeface="Courier New" pitchFamily="49" charset="0"/>
              </a:rPr>
              <a:t>%sysfunc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min</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%length</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32</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%mend</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fixname</a:t>
            </a:r>
            <a:r>
              <a:rPr lang="en-US" altLang="en-US" sz="900" dirty="0">
                <a:solidFill>
                  <a:srgbClr val="333333"/>
                </a:solidFill>
                <a:latin typeface="Monaco"/>
                <a:cs typeface="Courier New" pitchFamily="49" charset="0"/>
              </a:rPr>
              <a:t>;</a:t>
            </a:r>
            <a:r>
              <a:rPr lang="en-US" altLang="en-US" sz="600" dirty="0">
                <a:solidFill>
                  <a:prstClr val="black"/>
                </a:solidFill>
                <a:latin typeface="Arial" pitchFamily="34" charset="0"/>
                <a:cs typeface="Arial" pitchFamily="34" charset="0"/>
              </a:rPr>
              <a:t> </a:t>
            </a:r>
            <a:endParaRPr lang="en-US" altLang="en-US" dirty="0">
              <a:solidFill>
                <a:prstClr val="black"/>
              </a:solidFill>
              <a:latin typeface="Arial" pitchFamily="34" charset="0"/>
              <a:cs typeface="Arial" pitchFamily="34" charset="0"/>
            </a:endParaRPr>
          </a:p>
        </p:txBody>
      </p:sp>
      <p:sp>
        <p:nvSpPr>
          <p:cNvPr id="8" name="Rectangle 7"/>
          <p:cNvSpPr/>
          <p:nvPr/>
        </p:nvSpPr>
        <p:spPr>
          <a:xfrm rot="766864">
            <a:off x="4478291" y="4351136"/>
            <a:ext cx="4572000" cy="600164"/>
          </a:xfrm>
          <a:prstGeom prst="rect">
            <a:avLst/>
          </a:prstGeom>
        </p:spPr>
        <p:txBody>
          <a:bodyPr>
            <a:spAutoFit/>
          </a:bodyPr>
          <a:lstStyle/>
          <a:p>
            <a:pPr lvl="0" defTabSz="914400" fontAlgn="base">
              <a:spcBef>
                <a:spcPct val="0"/>
              </a:spcBef>
              <a:spcAft>
                <a:spcPct val="0"/>
              </a:spcAft>
            </a:pPr>
            <a:r>
              <a:rPr lang="en-US" altLang="en-US" sz="600" dirty="0">
                <a:solidFill>
                  <a:srgbClr val="0000FF"/>
                </a:solidFill>
                <a:latin typeface="Monaco"/>
                <a:cs typeface="Courier New" pitchFamily="49" charset="0"/>
              </a:rPr>
              <a:t>%macro</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fixname</a:t>
            </a:r>
            <a:r>
              <a:rPr lang="en-US" altLang="en-US" sz="600" dirty="0">
                <a:solidFill>
                  <a:srgbClr val="66CC66"/>
                </a:solidFill>
                <a:latin typeface="Monaco"/>
                <a:cs typeface="Courier New" pitchFamily="49" charset="0"/>
              </a:rPr>
              <a:t>(</a:t>
            </a:r>
            <a:r>
              <a:rPr lang="en-US" altLang="en-US" sz="600" dirty="0" err="1">
                <a:solidFill>
                  <a:srgbClr val="333333"/>
                </a:solidFill>
                <a:latin typeface="Monaco"/>
                <a:cs typeface="Courier New" pitchFamily="49" charset="0"/>
              </a:rPr>
              <a:t>badname</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%if</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datatyp</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qsubstr</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&amp;badname</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=NUMERIC </a:t>
            </a:r>
            <a:r>
              <a:rPr lang="en-US" altLang="en-US" sz="600" dirty="0">
                <a:solidFill>
                  <a:srgbClr val="0000FF"/>
                </a:solidFill>
                <a:latin typeface="Monaco"/>
                <a:cs typeface="Courier New" pitchFamily="49" charset="0"/>
              </a:rPr>
              <a:t>%then</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%let</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badname</a:t>
            </a:r>
            <a:r>
              <a:rPr lang="en-US" altLang="en-US" sz="600" dirty="0">
                <a:solidFill>
                  <a:srgbClr val="333333"/>
                </a:solidFill>
                <a:latin typeface="Monaco"/>
                <a:cs typeface="Courier New" pitchFamily="49" charset="0"/>
              </a:rPr>
              <a:t>=_</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%let</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badname</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sysfunc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compress</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sys</a:t>
            </a:r>
            <a:r>
              <a:rPr lang="en-US" sz="600" dirty="0" err="1">
                <a:solidFill>
                  <a:srgbClr val="0000FF"/>
                </a:solidFill>
              </a:rPr>
              <a:t>%macro</a:t>
            </a:r>
            <a:r>
              <a:rPr lang="en-US" sz="600" dirty="0">
                <a:solidFill>
                  <a:prstClr val="black"/>
                </a:solidFill>
              </a:rPr>
              <a:t> </a:t>
            </a:r>
            <a:r>
              <a:rPr lang="en-US" sz="600" dirty="0" err="1">
                <a:solidFill>
                  <a:prstClr val="black"/>
                </a:solidFill>
              </a:rPr>
              <a:t>fixname</a:t>
            </a:r>
            <a:r>
              <a:rPr lang="en-US" sz="600" dirty="0">
                <a:solidFill>
                  <a:srgbClr val="66CC66"/>
                </a:solidFill>
              </a:rPr>
              <a:t>(</a:t>
            </a:r>
            <a:r>
              <a:rPr lang="en-US" sz="600" dirty="0" err="1">
                <a:solidFill>
                  <a:prstClr val="black"/>
                </a:solidFill>
              </a:rPr>
              <a:t>badname</a:t>
            </a:r>
            <a:r>
              <a:rPr lang="en-US" sz="600" dirty="0">
                <a:solidFill>
                  <a:srgbClr val="66CC66"/>
                </a:solidFill>
              </a:rPr>
              <a:t>)</a:t>
            </a:r>
            <a:r>
              <a:rPr lang="en-US" sz="600" dirty="0">
                <a:solidFill>
                  <a:prstClr val="black"/>
                </a:solidFill>
              </a:rPr>
              <a:t>; </a:t>
            </a:r>
            <a:r>
              <a:rPr lang="en-US" sz="600" dirty="0">
                <a:solidFill>
                  <a:srgbClr val="0000FF"/>
                </a:solidFill>
              </a:rPr>
              <a:t>%if</a:t>
            </a:r>
            <a:r>
              <a:rPr lang="en-US" sz="600" dirty="0">
                <a:solidFill>
                  <a:prstClr val="black"/>
                </a:solidFill>
              </a:rPr>
              <a:t> </a:t>
            </a:r>
            <a:r>
              <a:rPr lang="en-US" sz="600" dirty="0">
                <a:solidFill>
                  <a:srgbClr val="0000FF"/>
                </a:solidFill>
              </a:rPr>
              <a:t>%</a:t>
            </a:r>
            <a:r>
              <a:rPr lang="en-US" sz="600" dirty="0" err="1">
                <a:solidFill>
                  <a:srgbClr val="0000FF"/>
                </a:solidFill>
              </a:rPr>
              <a:t>datatyp</a:t>
            </a:r>
            <a:r>
              <a:rPr lang="en-US" sz="600" dirty="0">
                <a:solidFill>
                  <a:srgbClr val="66CC66"/>
                </a:solidFill>
              </a:rPr>
              <a:t>(</a:t>
            </a:r>
            <a:r>
              <a:rPr lang="en-US" sz="600" dirty="0">
                <a:solidFill>
                  <a:srgbClr val="0000FF"/>
                </a:solidFill>
              </a:rPr>
              <a:t>%</a:t>
            </a:r>
            <a:r>
              <a:rPr lang="en-US" sz="600" dirty="0" err="1">
                <a:solidFill>
                  <a:srgbClr val="0000FF"/>
                </a:solidFill>
              </a:rPr>
              <a:t>qsubstr</a:t>
            </a:r>
            <a:r>
              <a:rPr lang="en-US" sz="600" dirty="0">
                <a:solidFill>
                  <a:srgbClr val="66CC66"/>
                </a:solidFill>
              </a:rPr>
              <a:t>(</a:t>
            </a:r>
            <a:r>
              <a:rPr lang="en-US" sz="600" b="1" dirty="0">
                <a:solidFill>
                  <a:srgbClr val="0000FF"/>
                </a:solidFill>
              </a:rPr>
              <a:t>&amp;badname</a:t>
            </a:r>
            <a:r>
              <a:rPr lang="en-US" sz="600" dirty="0">
                <a:solidFill>
                  <a:prstClr val="black"/>
                </a:solidFill>
              </a:rPr>
              <a:t>,</a:t>
            </a:r>
            <a:r>
              <a:rPr lang="en-US" sz="600" b="1" dirty="0">
                <a:solidFill>
                  <a:srgbClr val="2E8B57"/>
                </a:solidFill>
              </a:rPr>
              <a:t>1</a:t>
            </a:r>
            <a:r>
              <a:rPr lang="en-US" sz="600" dirty="0">
                <a:solidFill>
                  <a:prstClr val="black"/>
                </a:solidFill>
              </a:rPr>
              <a:t>,</a:t>
            </a:r>
            <a:r>
              <a:rPr lang="en-US" sz="600" b="1" dirty="0">
                <a:solidFill>
                  <a:srgbClr val="2E8B57"/>
                </a:solidFill>
              </a:rPr>
              <a:t>1</a:t>
            </a:r>
            <a:r>
              <a:rPr lang="en-US" sz="600" dirty="0">
                <a:solidFill>
                  <a:srgbClr val="66CC66"/>
                </a:solidFill>
              </a:rPr>
              <a:t>))</a:t>
            </a:r>
            <a:r>
              <a:rPr lang="en-US" sz="600" dirty="0">
                <a:solidFill>
                  <a:prstClr val="black"/>
                </a:solidFill>
              </a:rPr>
              <a:t>=NUMERIC </a:t>
            </a:r>
            <a:r>
              <a:rPr lang="en-US" sz="600" dirty="0">
                <a:solidFill>
                  <a:srgbClr val="0000FF"/>
                </a:solidFill>
              </a:rPr>
              <a:t>%then</a:t>
            </a:r>
            <a:r>
              <a:rPr lang="en-US" sz="600" dirty="0">
                <a:solidFill>
                  <a:prstClr val="black"/>
                </a:solidFill>
              </a:rPr>
              <a:t> </a:t>
            </a:r>
            <a:r>
              <a:rPr lang="en-US" sz="600" dirty="0">
                <a:solidFill>
                  <a:srgbClr val="0000FF"/>
                </a:solidFill>
              </a:rPr>
              <a:t>%let</a:t>
            </a:r>
            <a:r>
              <a:rPr lang="en-US" sz="600" dirty="0">
                <a:solidFill>
                  <a:prstClr val="black"/>
                </a:solidFill>
              </a:rPr>
              <a:t> </a:t>
            </a:r>
            <a:r>
              <a:rPr lang="en-US" sz="600" dirty="0" err="1">
                <a:solidFill>
                  <a:prstClr val="black"/>
                </a:solidFill>
              </a:rPr>
              <a:t>badname</a:t>
            </a:r>
            <a:r>
              <a:rPr lang="en-US" sz="600" dirty="0">
                <a:solidFill>
                  <a:prstClr val="black"/>
                </a:solidFill>
              </a:rPr>
              <a:t>=_</a:t>
            </a:r>
            <a:r>
              <a:rPr lang="en-US" sz="600" b="1" dirty="0">
                <a:solidFill>
                  <a:srgbClr val="0000FF"/>
                </a:solidFill>
              </a:rPr>
              <a:t>&amp;</a:t>
            </a:r>
            <a:r>
              <a:rPr lang="en-US" sz="600" b="1" dirty="0" err="1">
                <a:solidFill>
                  <a:srgbClr val="0000FF"/>
                </a:solidFill>
              </a:rPr>
              <a:t>badname</a:t>
            </a:r>
            <a:r>
              <a:rPr lang="en-US" sz="600" dirty="0">
                <a:solidFill>
                  <a:prstClr val="black"/>
                </a:solidFill>
              </a:rPr>
              <a:t>; </a:t>
            </a:r>
            <a:r>
              <a:rPr lang="en-US" sz="600" dirty="0">
                <a:solidFill>
                  <a:srgbClr val="0000FF"/>
                </a:solidFill>
              </a:rPr>
              <a:t>%let</a:t>
            </a:r>
            <a:r>
              <a:rPr lang="en-US" sz="600" dirty="0">
                <a:solidFill>
                  <a:prstClr val="black"/>
                </a:solidFill>
              </a:rPr>
              <a:t> </a:t>
            </a:r>
            <a:r>
              <a:rPr lang="en-US" sz="600" dirty="0" err="1">
                <a:solidFill>
                  <a:prstClr val="black"/>
                </a:solidFill>
              </a:rPr>
              <a:t>badname</a:t>
            </a:r>
            <a:r>
              <a:rPr lang="en-US" sz="600" dirty="0">
                <a:solidFill>
                  <a:prstClr val="black"/>
                </a:solidFill>
              </a:rPr>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compress</a:t>
            </a:r>
            <a:r>
              <a:rPr lang="en-US" sz="600" dirty="0">
                <a:solidFill>
                  <a:srgbClr val="66CC66"/>
                </a:solidFill>
              </a:rPr>
              <a:t>(</a:t>
            </a:r>
            <a:r>
              <a:rPr lang="en-US" sz="600" dirty="0">
                <a:solidFill>
                  <a:prstClr val="black"/>
                </a:solidFill>
              </a:rPr>
              <a:t> </a:t>
            </a:r>
            <a:r>
              <a:rPr lang="en-US" sz="600" dirty="0">
                <a:solidFill>
                  <a:srgbClr val="0000FF"/>
                </a:solidFill>
              </a:rPr>
              <a:t>%</a:t>
            </a:r>
            <a:r>
              <a:rPr lang="en-US" sz="600" dirty="0" err="1">
                <a:solidFill>
                  <a:srgbClr val="0000FF"/>
                </a:solidFill>
              </a:rPr>
              <a:t>sysfunc</a:t>
            </a:r>
            <a:r>
              <a:rPr lang="en-US" sz="600" dirty="0">
                <a:solidFill>
                  <a:srgbClr val="66CC66"/>
                </a:solidFill>
              </a:rPr>
              <a:t>(</a:t>
            </a:r>
            <a:r>
              <a:rPr lang="en-US" sz="600" dirty="0">
                <a:solidFill>
                  <a:srgbClr val="0000FF"/>
                </a:solidFill>
              </a:rPr>
              <a:t>translate</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solidFill>
                  <a:prstClr val="black"/>
                </a:solidFill>
              </a:rPr>
              <a:t>,_,</a:t>
            </a:r>
            <a:r>
              <a:rPr lang="en-US" sz="600" dirty="0">
                <a:solidFill>
                  <a:srgbClr val="0000FF"/>
                </a:solidFill>
              </a:rPr>
              <a:t>%</a:t>
            </a:r>
            <a:r>
              <a:rPr lang="en-US" sz="600" dirty="0" err="1">
                <a:solidFill>
                  <a:srgbClr val="0000FF"/>
                </a:solidFill>
              </a:rPr>
              <a:t>str</a:t>
            </a:r>
            <a:r>
              <a:rPr lang="en-US" sz="600" dirty="0">
                <a:solidFill>
                  <a:srgbClr val="66CC66"/>
                </a:solidFill>
              </a:rPr>
              <a:t>(</a:t>
            </a:r>
            <a:r>
              <a:rPr lang="en-US" sz="600" dirty="0">
                <a:solidFill>
                  <a:prstClr val="black"/>
                </a:solidFill>
              </a:rPr>
              <a:t> </a:t>
            </a:r>
            <a:r>
              <a:rPr lang="en-US" sz="600" dirty="0">
                <a:solidFill>
                  <a:srgbClr val="66CC66"/>
                </a:solidFill>
              </a:rPr>
              <a:t>)))</a:t>
            </a:r>
            <a:r>
              <a:rPr lang="en-US" sz="600" dirty="0">
                <a:solidFill>
                  <a:prstClr val="black"/>
                </a:solidFill>
              </a:rPr>
              <a:t>,,</a:t>
            </a:r>
            <a:r>
              <a:rPr lang="en-US" sz="600" dirty="0" err="1">
                <a:solidFill>
                  <a:prstClr val="black"/>
                </a:solidFill>
              </a:rPr>
              <a:t>kn</a:t>
            </a:r>
            <a:r>
              <a:rPr lang="en-US" sz="600" dirty="0">
                <a:solidFill>
                  <a:srgbClr val="66CC66"/>
                </a:solidFill>
              </a:rPr>
              <a:t>))</a:t>
            </a:r>
            <a:r>
              <a:rPr lang="en-US" sz="600" dirty="0">
                <a:solidFill>
                  <a:prstClr val="black"/>
                </a:solidFill>
              </a:rPr>
              <a:t>; </a:t>
            </a:r>
            <a:r>
              <a:rPr lang="en-US" sz="600" dirty="0">
                <a:solidFill>
                  <a:srgbClr val="0000FF"/>
                </a:solidFill>
              </a:rPr>
              <a:t>%</a:t>
            </a:r>
            <a:r>
              <a:rPr lang="en-US" sz="600" dirty="0" err="1">
                <a:solidFill>
                  <a:srgbClr val="0000FF"/>
                </a:solidFill>
              </a:rPr>
              <a:t>substr</a:t>
            </a:r>
            <a:r>
              <a:rPr lang="en-US" sz="600" dirty="0">
                <a:solidFill>
                  <a:srgbClr val="66CC66"/>
                </a:solidFill>
              </a:rPr>
              <a:t>(</a:t>
            </a:r>
            <a:r>
              <a:rPr lang="en-US" sz="600" b="1" dirty="0">
                <a:solidFill>
                  <a:srgbClr val="0000FF"/>
                </a:solidFill>
              </a:rPr>
              <a:t>&amp;badname</a:t>
            </a:r>
            <a:r>
              <a:rPr lang="en-US" sz="600" dirty="0">
                <a:solidFill>
                  <a:prstClr val="black"/>
                </a:solidFill>
              </a:rPr>
              <a:t>,</a:t>
            </a:r>
            <a:r>
              <a:rPr lang="en-US" sz="600" b="1" dirty="0">
                <a:solidFill>
                  <a:srgbClr val="2E8B57"/>
                </a:solidFill>
              </a:rPr>
              <a:t>1</a:t>
            </a:r>
            <a:r>
              <a:rPr lang="en-US" sz="600" dirty="0">
                <a:solidFill>
                  <a:prstClr val="black"/>
                </a:solidFill>
              </a:rPr>
              <a:t>,</a:t>
            </a:r>
            <a:r>
              <a:rPr lang="en-US" sz="600" dirty="0">
                <a:solidFill>
                  <a:srgbClr val="0000FF"/>
                </a:solidFill>
              </a:rPr>
              <a:t>%sysfunc</a:t>
            </a:r>
            <a:r>
              <a:rPr lang="en-US" sz="600" dirty="0">
                <a:solidFill>
                  <a:srgbClr val="66CC66"/>
                </a:solidFill>
              </a:rPr>
              <a:t>(</a:t>
            </a:r>
            <a:r>
              <a:rPr lang="en-US" sz="600" dirty="0">
                <a:solidFill>
                  <a:srgbClr val="0000FF"/>
                </a:solidFill>
              </a:rPr>
              <a:t>min</a:t>
            </a:r>
            <a:r>
              <a:rPr lang="en-US" sz="600" dirty="0">
                <a:solidFill>
                  <a:srgbClr val="66CC66"/>
                </a:solidFill>
              </a:rPr>
              <a:t>(</a:t>
            </a:r>
            <a:r>
              <a:rPr lang="en-US" sz="600" dirty="0">
                <a:solidFill>
                  <a:srgbClr val="0000FF"/>
                </a:solidFill>
              </a:rPr>
              <a:t>%length</a:t>
            </a:r>
            <a:r>
              <a:rPr lang="en-US" sz="600" dirty="0">
                <a:solidFill>
                  <a:srgbClr val="66CC66"/>
                </a:solidFill>
              </a:rPr>
              <a:t>(</a:t>
            </a:r>
            <a:r>
              <a:rPr lang="en-US" sz="600" b="1" dirty="0">
                <a:solidFill>
                  <a:srgbClr val="0000FF"/>
                </a:solidFill>
              </a:rPr>
              <a:t>&amp;</a:t>
            </a:r>
            <a:r>
              <a:rPr lang="en-US" sz="600" b="1" dirty="0" err="1">
                <a:solidFill>
                  <a:srgbClr val="0000FF"/>
                </a:solidFill>
              </a:rPr>
              <a:t>badname</a:t>
            </a:r>
            <a:r>
              <a:rPr lang="en-US" sz="600" dirty="0">
                <a:solidFill>
                  <a:srgbClr val="66CC66"/>
                </a:solidFill>
              </a:rPr>
              <a:t>)</a:t>
            </a:r>
            <a:r>
              <a:rPr lang="en-US" sz="600" dirty="0">
                <a:solidFill>
                  <a:prstClr val="black"/>
                </a:solidFill>
              </a:rPr>
              <a:t>,</a:t>
            </a:r>
            <a:r>
              <a:rPr lang="en-US" sz="600" b="1" dirty="0">
                <a:solidFill>
                  <a:srgbClr val="2E8B57"/>
                </a:solidFill>
              </a:rPr>
              <a:t>32</a:t>
            </a:r>
            <a:r>
              <a:rPr lang="en-US" sz="600" dirty="0">
                <a:solidFill>
                  <a:srgbClr val="66CC66"/>
                </a:solidFill>
              </a:rPr>
              <a:t>)))</a:t>
            </a:r>
            <a:r>
              <a:rPr lang="en-US" sz="600" dirty="0">
                <a:solidFill>
                  <a:prstClr val="black"/>
                </a:solidFill>
              </a:rPr>
              <a:t> </a:t>
            </a:r>
            <a:r>
              <a:rPr lang="en-US" sz="600" dirty="0">
                <a:solidFill>
                  <a:srgbClr val="0000FF"/>
                </a:solidFill>
              </a:rPr>
              <a:t>%mend</a:t>
            </a:r>
            <a:r>
              <a:rPr lang="en-US" sz="600" dirty="0">
                <a:solidFill>
                  <a:prstClr val="black"/>
                </a:solidFill>
              </a:rPr>
              <a:t> </a:t>
            </a:r>
            <a:r>
              <a:rPr lang="en-US" sz="600" dirty="0" err="1">
                <a:solidFill>
                  <a:prstClr val="black"/>
                </a:solidFill>
              </a:rPr>
              <a:t>fixname;</a:t>
            </a:r>
            <a:r>
              <a:rPr lang="en-US" altLang="en-US" sz="600" dirty="0" err="1">
                <a:solidFill>
                  <a:srgbClr val="0000FF"/>
                </a:solidFill>
                <a:latin typeface="Monaco"/>
                <a:cs typeface="Courier New" pitchFamily="49" charset="0"/>
              </a:rPr>
              <a:t>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translate</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333333"/>
                </a:solidFill>
                <a:latin typeface="Monaco"/>
                <a:cs typeface="Courier New" pitchFamily="49" charset="0"/>
              </a:rPr>
              <a:t>,_,</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str</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a:t>
            </a:r>
            <a:r>
              <a:rPr lang="en-US" altLang="en-US" sz="600" dirty="0" err="1">
                <a:solidFill>
                  <a:srgbClr val="333333"/>
                </a:solidFill>
                <a:latin typeface="Monaco"/>
                <a:cs typeface="Courier New" pitchFamily="49" charset="0"/>
              </a:rPr>
              <a:t>kn</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a:t>
            </a:r>
            <a:r>
              <a:rPr lang="en-US" altLang="en-US" sz="600" dirty="0" err="1">
                <a:solidFill>
                  <a:srgbClr val="0000FF"/>
                </a:solidFill>
                <a:latin typeface="Monaco"/>
                <a:cs typeface="Courier New" pitchFamily="49" charset="0"/>
              </a:rPr>
              <a:t>substr</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&amp;badname</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1</a:t>
            </a:r>
            <a:r>
              <a:rPr lang="en-US" altLang="en-US" sz="600" dirty="0">
                <a:solidFill>
                  <a:srgbClr val="333333"/>
                </a:solidFill>
                <a:latin typeface="Monaco"/>
                <a:cs typeface="Courier New" pitchFamily="49" charset="0"/>
              </a:rPr>
              <a:t>,</a:t>
            </a:r>
            <a:r>
              <a:rPr lang="en-US" altLang="en-US" sz="600" dirty="0">
                <a:solidFill>
                  <a:srgbClr val="0000FF"/>
                </a:solidFill>
                <a:latin typeface="Monaco"/>
                <a:cs typeface="Courier New" pitchFamily="49" charset="0"/>
              </a:rPr>
              <a:t>%sysfunc</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min</a:t>
            </a:r>
            <a:r>
              <a:rPr lang="en-US" altLang="en-US" sz="600" dirty="0">
                <a:solidFill>
                  <a:srgbClr val="66CC66"/>
                </a:solidFill>
                <a:latin typeface="Monaco"/>
                <a:cs typeface="Courier New" pitchFamily="49" charset="0"/>
              </a:rPr>
              <a:t>(</a:t>
            </a:r>
            <a:r>
              <a:rPr lang="en-US" altLang="en-US" sz="600" dirty="0">
                <a:solidFill>
                  <a:srgbClr val="0000FF"/>
                </a:solidFill>
                <a:latin typeface="Monaco"/>
                <a:cs typeface="Courier New" pitchFamily="49" charset="0"/>
              </a:rPr>
              <a:t>%length</a:t>
            </a:r>
            <a:r>
              <a:rPr lang="en-US" altLang="en-US" sz="600" dirty="0">
                <a:solidFill>
                  <a:srgbClr val="66CC66"/>
                </a:solidFill>
                <a:latin typeface="Monaco"/>
                <a:cs typeface="Courier New" pitchFamily="49" charset="0"/>
              </a:rPr>
              <a:t>(</a:t>
            </a:r>
            <a:r>
              <a:rPr lang="en-US" altLang="en-US" sz="600" b="1" dirty="0">
                <a:solidFill>
                  <a:srgbClr val="0000FF"/>
                </a:solidFill>
                <a:latin typeface="Monaco"/>
                <a:cs typeface="Courier New" pitchFamily="49" charset="0"/>
              </a:rPr>
              <a:t>&amp;</a:t>
            </a:r>
            <a:r>
              <a:rPr lang="en-US" altLang="en-US" sz="600" b="1" dirty="0" err="1">
                <a:solidFill>
                  <a:srgbClr val="0000FF"/>
                </a:solidFill>
                <a:latin typeface="Monaco"/>
                <a:cs typeface="Courier New" pitchFamily="49" charset="0"/>
              </a:rPr>
              <a:t>badname</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a:t>
            </a:r>
            <a:r>
              <a:rPr lang="en-US" altLang="en-US" sz="600" b="1" dirty="0">
                <a:solidFill>
                  <a:srgbClr val="2E8B57"/>
                </a:solidFill>
                <a:latin typeface="Monaco"/>
                <a:cs typeface="Courier New" pitchFamily="49" charset="0"/>
              </a:rPr>
              <a:t>32</a:t>
            </a:r>
            <a:r>
              <a:rPr lang="en-US" altLang="en-US" sz="600" dirty="0">
                <a:solidFill>
                  <a:srgbClr val="66CC66"/>
                </a:solidFill>
                <a:latin typeface="Monaco"/>
                <a:cs typeface="Courier New" pitchFamily="49" charset="0"/>
              </a:rPr>
              <a:t>)))</a:t>
            </a:r>
            <a:r>
              <a:rPr lang="en-US" altLang="en-US" sz="600" dirty="0">
                <a:solidFill>
                  <a:srgbClr val="333333"/>
                </a:solidFill>
                <a:latin typeface="Monaco"/>
                <a:cs typeface="Courier New" pitchFamily="49" charset="0"/>
              </a:rPr>
              <a:t> </a:t>
            </a:r>
            <a:r>
              <a:rPr lang="en-US" altLang="en-US" sz="600" dirty="0">
                <a:solidFill>
                  <a:srgbClr val="0000FF"/>
                </a:solidFill>
                <a:latin typeface="Monaco"/>
                <a:cs typeface="Courier New" pitchFamily="49" charset="0"/>
              </a:rPr>
              <a:t>%mend</a:t>
            </a:r>
            <a:r>
              <a:rPr lang="en-US" altLang="en-US" sz="600" dirty="0">
                <a:solidFill>
                  <a:srgbClr val="333333"/>
                </a:solidFill>
                <a:latin typeface="Monaco"/>
                <a:cs typeface="Courier New" pitchFamily="49" charset="0"/>
              </a:rPr>
              <a:t> </a:t>
            </a:r>
            <a:r>
              <a:rPr lang="en-US" altLang="en-US" sz="600" dirty="0" err="1">
                <a:solidFill>
                  <a:srgbClr val="333333"/>
                </a:solidFill>
                <a:latin typeface="Monaco"/>
                <a:cs typeface="Courier New" pitchFamily="49" charset="0"/>
              </a:rPr>
              <a:t>fixname</a:t>
            </a:r>
            <a:r>
              <a:rPr lang="en-US" altLang="en-US" sz="900" dirty="0">
                <a:solidFill>
                  <a:srgbClr val="333333"/>
                </a:solidFill>
                <a:latin typeface="Monaco"/>
                <a:cs typeface="Courier New" pitchFamily="49" charset="0"/>
              </a:rPr>
              <a:t>;</a:t>
            </a:r>
            <a:r>
              <a:rPr lang="en-US" altLang="en-US" sz="600" dirty="0">
                <a:solidFill>
                  <a:prstClr val="black"/>
                </a:solidFill>
                <a:latin typeface="Arial" pitchFamily="34" charset="0"/>
                <a:cs typeface="Arial" pitchFamily="34" charset="0"/>
              </a:rPr>
              <a:t> </a:t>
            </a:r>
            <a:endParaRPr lang="en-US" altLang="en-US" dirty="0">
              <a:solidFill>
                <a:prstClr val="black"/>
              </a:solidFill>
              <a:latin typeface="Arial" pitchFamily="34" charset="0"/>
              <a:cs typeface="Arial" pitchFamily="34" charset="0"/>
            </a:endParaRPr>
          </a:p>
        </p:txBody>
      </p:sp>
      <p:sp>
        <p:nvSpPr>
          <p:cNvPr id="9" name="Rectangle 8"/>
          <p:cNvSpPr/>
          <p:nvPr/>
        </p:nvSpPr>
        <p:spPr>
          <a:xfrm rot="20165558">
            <a:off x="4189678" y="1271350"/>
            <a:ext cx="4572000" cy="400110"/>
          </a:xfrm>
          <a:prstGeom prst="rect">
            <a:avLst/>
          </a:prstGeom>
        </p:spPr>
        <p:txBody>
          <a:bodyPr>
            <a:spAutoFit/>
          </a:bodyPr>
          <a:lstStyle/>
          <a:p>
            <a:pPr lvl="0" defTabSz="914400" fontAlgn="base">
              <a:spcBef>
                <a:spcPct val="0"/>
              </a:spcBef>
              <a:spcAft>
                <a:spcPct val="0"/>
              </a:spcAft>
            </a:pPr>
            <a:r>
              <a:rPr lang="en-US" altLang="en-US" sz="500" dirty="0">
                <a:solidFill>
                  <a:srgbClr val="0000FF"/>
                </a:solidFill>
                <a:latin typeface="Monaco"/>
                <a:cs typeface="Courier New" pitchFamily="49" charset="0"/>
              </a:rPr>
              <a:t>%macro</a:t>
            </a:r>
            <a:r>
              <a:rPr lang="en-US" altLang="en-US" sz="500" dirty="0">
                <a:solidFill>
                  <a:srgbClr val="333333"/>
                </a:solidFill>
                <a:latin typeface="Monaco"/>
                <a:cs typeface="Courier New" pitchFamily="49" charset="0"/>
              </a:rPr>
              <a:t> </a:t>
            </a:r>
            <a:r>
              <a:rPr lang="en-US" altLang="en-US" sz="500" dirty="0" err="1">
                <a:solidFill>
                  <a:srgbClr val="333333"/>
                </a:solidFill>
                <a:latin typeface="Monaco"/>
                <a:cs typeface="Courier New" pitchFamily="49" charset="0"/>
              </a:rPr>
              <a:t>fixname</a:t>
            </a:r>
            <a:r>
              <a:rPr lang="en-US" altLang="en-US" sz="500" dirty="0">
                <a:solidFill>
                  <a:srgbClr val="66CC66"/>
                </a:solidFill>
                <a:latin typeface="Monaco"/>
                <a:cs typeface="Courier New" pitchFamily="49" charset="0"/>
              </a:rPr>
              <a:t>(</a:t>
            </a:r>
            <a:r>
              <a:rPr lang="en-US" altLang="en-US" sz="500" dirty="0" err="1">
                <a:solidFill>
                  <a:srgbClr val="333333"/>
                </a:solidFill>
                <a:latin typeface="Monaco"/>
                <a:cs typeface="Courier New" pitchFamily="49" charset="0"/>
              </a:rPr>
              <a:t>badname</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%if</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datatyp</a:t>
            </a:r>
            <a:r>
              <a:rPr lang="en-US" altLang="en-US" sz="500" dirty="0">
                <a:solidFill>
                  <a:srgbClr val="66CC66"/>
                </a:solidFill>
                <a:latin typeface="Monaco"/>
                <a:cs typeface="Courier New" pitchFamily="49" charset="0"/>
              </a:rPr>
              <a:t>(</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qsubstr</a:t>
            </a:r>
            <a:r>
              <a:rPr lang="en-US" altLang="en-US" sz="500" dirty="0">
                <a:solidFill>
                  <a:srgbClr val="66CC66"/>
                </a:solidFill>
                <a:latin typeface="Monaco"/>
                <a:cs typeface="Courier New" pitchFamily="49" charset="0"/>
              </a:rPr>
              <a:t>(</a:t>
            </a:r>
            <a:r>
              <a:rPr lang="en-US" altLang="en-US" sz="500" b="1" dirty="0">
                <a:solidFill>
                  <a:srgbClr val="0000FF"/>
                </a:solidFill>
                <a:latin typeface="Monaco"/>
                <a:cs typeface="Courier New" pitchFamily="49" charset="0"/>
              </a:rPr>
              <a:t>&amp;badname</a:t>
            </a:r>
            <a:r>
              <a:rPr lang="en-US" altLang="en-US" sz="500" dirty="0">
                <a:solidFill>
                  <a:srgbClr val="333333"/>
                </a:solidFill>
                <a:latin typeface="Monaco"/>
                <a:cs typeface="Courier New" pitchFamily="49" charset="0"/>
              </a:rPr>
              <a:t>,</a:t>
            </a:r>
            <a:r>
              <a:rPr lang="en-US" altLang="en-US" sz="500" b="1" dirty="0">
                <a:solidFill>
                  <a:srgbClr val="2E8B57"/>
                </a:solidFill>
                <a:latin typeface="Monaco"/>
                <a:cs typeface="Courier New" pitchFamily="49" charset="0"/>
              </a:rPr>
              <a:t>1</a:t>
            </a:r>
            <a:r>
              <a:rPr lang="en-US" altLang="en-US" sz="500" dirty="0">
                <a:solidFill>
                  <a:srgbClr val="333333"/>
                </a:solidFill>
                <a:latin typeface="Monaco"/>
                <a:cs typeface="Courier New" pitchFamily="49" charset="0"/>
              </a:rPr>
              <a:t>,</a:t>
            </a:r>
            <a:r>
              <a:rPr lang="en-US" altLang="en-US" sz="500" b="1" dirty="0">
                <a:solidFill>
                  <a:srgbClr val="2E8B57"/>
                </a:solidFill>
                <a:latin typeface="Monaco"/>
                <a:cs typeface="Courier New" pitchFamily="49" charset="0"/>
              </a:rPr>
              <a:t>1</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=NUMERIC </a:t>
            </a:r>
            <a:r>
              <a:rPr lang="en-US" altLang="en-US" sz="500" dirty="0">
                <a:solidFill>
                  <a:srgbClr val="0000FF"/>
                </a:solidFill>
                <a:latin typeface="Monaco"/>
                <a:cs typeface="Courier New" pitchFamily="49" charset="0"/>
              </a:rPr>
              <a:t>%then</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%let</a:t>
            </a:r>
            <a:r>
              <a:rPr lang="en-US" altLang="en-US" sz="500" dirty="0">
                <a:solidFill>
                  <a:srgbClr val="333333"/>
                </a:solidFill>
                <a:latin typeface="Monaco"/>
                <a:cs typeface="Courier New" pitchFamily="49" charset="0"/>
              </a:rPr>
              <a:t> </a:t>
            </a:r>
            <a:r>
              <a:rPr lang="en-US" altLang="en-US" sz="500" dirty="0" err="1">
                <a:solidFill>
                  <a:srgbClr val="333333"/>
                </a:solidFill>
                <a:latin typeface="Monaco"/>
                <a:cs typeface="Courier New" pitchFamily="49" charset="0"/>
              </a:rPr>
              <a:t>badname</a:t>
            </a:r>
            <a:r>
              <a:rPr lang="en-US" altLang="en-US" sz="500" dirty="0">
                <a:solidFill>
                  <a:srgbClr val="333333"/>
                </a:solidFill>
                <a:latin typeface="Monaco"/>
                <a:cs typeface="Courier New" pitchFamily="49" charset="0"/>
              </a:rPr>
              <a:t>=_</a:t>
            </a:r>
            <a:r>
              <a:rPr lang="en-US" altLang="en-US" sz="500" b="1" dirty="0">
                <a:solidFill>
                  <a:srgbClr val="0000FF"/>
                </a:solidFill>
                <a:latin typeface="Monaco"/>
                <a:cs typeface="Courier New" pitchFamily="49" charset="0"/>
              </a:rPr>
              <a:t>&amp;</a:t>
            </a:r>
            <a:r>
              <a:rPr lang="en-US" altLang="en-US" sz="500" b="1" dirty="0" err="1">
                <a:solidFill>
                  <a:srgbClr val="0000FF"/>
                </a:solidFill>
                <a:latin typeface="Monaco"/>
                <a:cs typeface="Courier New" pitchFamily="49" charset="0"/>
              </a:rPr>
              <a:t>badname</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%let</a:t>
            </a:r>
            <a:r>
              <a:rPr lang="en-US" altLang="en-US" sz="500" dirty="0">
                <a:solidFill>
                  <a:srgbClr val="333333"/>
                </a:solidFill>
                <a:latin typeface="Monaco"/>
                <a:cs typeface="Courier New" pitchFamily="49" charset="0"/>
              </a:rPr>
              <a:t> </a:t>
            </a:r>
            <a:r>
              <a:rPr lang="en-US" altLang="en-US" sz="500" dirty="0" err="1">
                <a:solidFill>
                  <a:srgbClr val="333333"/>
                </a:solidFill>
                <a:latin typeface="Monaco"/>
                <a:cs typeface="Courier New" pitchFamily="49" charset="0"/>
              </a:rPr>
              <a:t>badname</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sysfunc</a:t>
            </a:r>
            <a:r>
              <a:rPr lang="en-US" altLang="en-US" sz="500" dirty="0">
                <a:solidFill>
                  <a:srgbClr val="66CC66"/>
                </a:solidFill>
                <a:latin typeface="Monaco"/>
                <a:cs typeface="Courier New" pitchFamily="49" charset="0"/>
              </a:rPr>
              <a:t>(</a:t>
            </a:r>
            <a:r>
              <a:rPr lang="en-US" altLang="en-US" sz="500" dirty="0">
                <a:solidFill>
                  <a:srgbClr val="0000FF"/>
                </a:solidFill>
                <a:latin typeface="Monaco"/>
                <a:cs typeface="Courier New" pitchFamily="49" charset="0"/>
              </a:rPr>
              <a:t>compress</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sys</a:t>
            </a:r>
            <a:r>
              <a:rPr lang="en-US" sz="500" dirty="0" err="1">
                <a:solidFill>
                  <a:srgbClr val="0000FF"/>
                </a:solidFill>
              </a:rPr>
              <a:t>%macro</a:t>
            </a:r>
            <a:r>
              <a:rPr lang="en-US" sz="500" dirty="0"/>
              <a:t> </a:t>
            </a:r>
            <a:r>
              <a:rPr lang="en-US" sz="500" dirty="0" err="1"/>
              <a:t>fixname</a:t>
            </a:r>
            <a:r>
              <a:rPr lang="en-US" sz="500" dirty="0">
                <a:solidFill>
                  <a:srgbClr val="66CC66"/>
                </a:solidFill>
              </a:rPr>
              <a:t>(</a:t>
            </a:r>
            <a:r>
              <a:rPr lang="en-US" sz="500" dirty="0" err="1"/>
              <a:t>badname</a:t>
            </a:r>
            <a:r>
              <a:rPr lang="en-US" sz="500" dirty="0">
                <a:solidFill>
                  <a:srgbClr val="66CC66"/>
                </a:solidFill>
              </a:rPr>
              <a:t>)</a:t>
            </a:r>
            <a:r>
              <a:rPr lang="en-US" sz="500" dirty="0"/>
              <a:t>; </a:t>
            </a:r>
            <a:r>
              <a:rPr lang="en-US" sz="500" dirty="0">
                <a:solidFill>
                  <a:srgbClr val="0000FF"/>
                </a:solidFill>
              </a:rPr>
              <a:t>%if</a:t>
            </a:r>
            <a:r>
              <a:rPr lang="en-US" sz="500" dirty="0"/>
              <a:t> </a:t>
            </a:r>
            <a:r>
              <a:rPr lang="en-US" sz="500" dirty="0">
                <a:solidFill>
                  <a:srgbClr val="0000FF"/>
                </a:solidFill>
              </a:rPr>
              <a:t>%</a:t>
            </a:r>
            <a:r>
              <a:rPr lang="en-US" sz="500" dirty="0" err="1">
                <a:solidFill>
                  <a:srgbClr val="0000FF"/>
                </a:solidFill>
              </a:rPr>
              <a:t>datatyp</a:t>
            </a:r>
            <a:r>
              <a:rPr lang="en-US" sz="500" dirty="0">
                <a:solidFill>
                  <a:srgbClr val="66CC66"/>
                </a:solidFill>
              </a:rPr>
              <a:t>(</a:t>
            </a:r>
            <a:r>
              <a:rPr lang="en-US" sz="500" dirty="0">
                <a:solidFill>
                  <a:srgbClr val="0000FF"/>
                </a:solidFill>
              </a:rPr>
              <a:t>%</a:t>
            </a:r>
            <a:r>
              <a:rPr lang="en-US" sz="500" dirty="0" err="1">
                <a:solidFill>
                  <a:srgbClr val="0000FF"/>
                </a:solidFill>
              </a:rPr>
              <a:t>qsubstr</a:t>
            </a:r>
            <a:r>
              <a:rPr lang="en-US" sz="500" dirty="0">
                <a:solidFill>
                  <a:srgbClr val="66CC66"/>
                </a:solidFill>
              </a:rPr>
              <a:t>(</a:t>
            </a:r>
            <a:r>
              <a:rPr lang="en-US" sz="500" b="1" dirty="0">
                <a:solidFill>
                  <a:srgbClr val="0000FF"/>
                </a:solidFill>
              </a:rPr>
              <a:t>&amp;badname</a:t>
            </a:r>
            <a:r>
              <a:rPr lang="en-US" sz="500" dirty="0"/>
              <a:t>,</a:t>
            </a:r>
            <a:r>
              <a:rPr lang="en-US" sz="500" b="1" dirty="0">
                <a:solidFill>
                  <a:srgbClr val="2E8B57"/>
                </a:solidFill>
              </a:rPr>
              <a:t>1</a:t>
            </a:r>
            <a:r>
              <a:rPr lang="en-US" sz="500" dirty="0"/>
              <a:t>,</a:t>
            </a:r>
            <a:r>
              <a:rPr lang="en-US" sz="500" b="1" dirty="0">
                <a:solidFill>
                  <a:srgbClr val="2E8B57"/>
                </a:solidFill>
              </a:rPr>
              <a:t>1</a:t>
            </a:r>
            <a:r>
              <a:rPr lang="en-US" sz="500" dirty="0">
                <a:solidFill>
                  <a:srgbClr val="66CC66"/>
                </a:solidFill>
              </a:rPr>
              <a:t>))</a:t>
            </a:r>
            <a:r>
              <a:rPr lang="en-US" sz="500" dirty="0"/>
              <a:t>=NUMERIC </a:t>
            </a:r>
            <a:r>
              <a:rPr lang="en-US" sz="500" dirty="0">
                <a:solidFill>
                  <a:srgbClr val="0000FF"/>
                </a:solidFill>
              </a:rPr>
              <a:t>%then</a:t>
            </a:r>
            <a:r>
              <a:rPr lang="en-US" sz="500" dirty="0"/>
              <a:t> </a:t>
            </a:r>
            <a:r>
              <a:rPr lang="en-US" sz="500" dirty="0">
                <a:solidFill>
                  <a:srgbClr val="0000FF"/>
                </a:solidFill>
              </a:rPr>
              <a:t>%let</a:t>
            </a:r>
            <a:r>
              <a:rPr lang="en-US" sz="500" dirty="0"/>
              <a:t> </a:t>
            </a:r>
            <a:r>
              <a:rPr lang="en-US" sz="500" dirty="0" err="1"/>
              <a:t>badname</a:t>
            </a:r>
            <a:r>
              <a:rPr lang="en-US" sz="500" dirty="0"/>
              <a:t>=_</a:t>
            </a:r>
            <a:r>
              <a:rPr lang="en-US" sz="500" b="1" dirty="0">
                <a:solidFill>
                  <a:srgbClr val="0000FF"/>
                </a:solidFill>
              </a:rPr>
              <a:t>&amp;</a:t>
            </a:r>
            <a:r>
              <a:rPr lang="en-US" sz="500" b="1" dirty="0" err="1">
                <a:solidFill>
                  <a:srgbClr val="0000FF"/>
                </a:solidFill>
              </a:rPr>
              <a:t>badname</a:t>
            </a:r>
            <a:r>
              <a:rPr lang="en-US" sz="500" dirty="0"/>
              <a:t>; </a:t>
            </a:r>
            <a:r>
              <a:rPr lang="en-US" sz="500" dirty="0">
                <a:solidFill>
                  <a:srgbClr val="0000FF"/>
                </a:solidFill>
              </a:rPr>
              <a:t>%let</a:t>
            </a:r>
            <a:r>
              <a:rPr lang="en-US" sz="500" dirty="0"/>
              <a:t> </a:t>
            </a:r>
            <a:r>
              <a:rPr lang="en-US" sz="500" dirty="0" err="1"/>
              <a:t>badname</a:t>
            </a:r>
            <a:r>
              <a:rPr lang="en-US" sz="500" dirty="0"/>
              <a:t>= </a:t>
            </a:r>
            <a:r>
              <a:rPr lang="en-US" sz="500" dirty="0">
                <a:solidFill>
                  <a:srgbClr val="0000FF"/>
                </a:solidFill>
              </a:rPr>
              <a:t>%</a:t>
            </a:r>
            <a:r>
              <a:rPr lang="en-US" sz="500" dirty="0" err="1">
                <a:solidFill>
                  <a:srgbClr val="0000FF"/>
                </a:solidFill>
              </a:rPr>
              <a:t>sysfunc</a:t>
            </a:r>
            <a:r>
              <a:rPr lang="en-US" sz="500" dirty="0">
                <a:solidFill>
                  <a:srgbClr val="66CC66"/>
                </a:solidFill>
              </a:rPr>
              <a:t>(</a:t>
            </a:r>
            <a:r>
              <a:rPr lang="en-US" sz="500" dirty="0">
                <a:solidFill>
                  <a:srgbClr val="0000FF"/>
                </a:solidFill>
              </a:rPr>
              <a:t>compress</a:t>
            </a:r>
            <a:r>
              <a:rPr lang="en-US" sz="500" dirty="0">
                <a:solidFill>
                  <a:srgbClr val="66CC66"/>
                </a:solidFill>
              </a:rPr>
              <a:t>(</a:t>
            </a:r>
            <a:r>
              <a:rPr lang="en-US" sz="500" dirty="0"/>
              <a:t> </a:t>
            </a:r>
            <a:r>
              <a:rPr lang="en-US" sz="500" dirty="0">
                <a:solidFill>
                  <a:srgbClr val="0000FF"/>
                </a:solidFill>
              </a:rPr>
              <a:t>%</a:t>
            </a:r>
            <a:r>
              <a:rPr lang="en-US" sz="500" dirty="0" err="1">
                <a:solidFill>
                  <a:srgbClr val="0000FF"/>
                </a:solidFill>
              </a:rPr>
              <a:t>sysfunc</a:t>
            </a:r>
            <a:r>
              <a:rPr lang="en-US" sz="500" dirty="0">
                <a:solidFill>
                  <a:srgbClr val="66CC66"/>
                </a:solidFill>
              </a:rPr>
              <a:t>(</a:t>
            </a:r>
            <a:r>
              <a:rPr lang="en-US" sz="500" dirty="0">
                <a:solidFill>
                  <a:srgbClr val="0000FF"/>
                </a:solidFill>
              </a:rPr>
              <a:t>translate</a:t>
            </a:r>
            <a:r>
              <a:rPr lang="en-US" sz="500" dirty="0">
                <a:solidFill>
                  <a:srgbClr val="66CC66"/>
                </a:solidFill>
              </a:rPr>
              <a:t>(</a:t>
            </a:r>
            <a:r>
              <a:rPr lang="en-US" sz="500" b="1" dirty="0">
                <a:solidFill>
                  <a:srgbClr val="0000FF"/>
                </a:solidFill>
              </a:rPr>
              <a:t>&amp;</a:t>
            </a:r>
            <a:r>
              <a:rPr lang="en-US" sz="500" b="1" dirty="0" err="1">
                <a:solidFill>
                  <a:srgbClr val="0000FF"/>
                </a:solidFill>
              </a:rPr>
              <a:t>badname</a:t>
            </a:r>
            <a:r>
              <a:rPr lang="en-US" sz="500" dirty="0"/>
              <a:t>,_,</a:t>
            </a:r>
            <a:r>
              <a:rPr lang="en-US" sz="500" dirty="0">
                <a:solidFill>
                  <a:srgbClr val="0000FF"/>
                </a:solidFill>
              </a:rPr>
              <a:t>%</a:t>
            </a:r>
            <a:r>
              <a:rPr lang="en-US" sz="500" dirty="0" err="1">
                <a:solidFill>
                  <a:srgbClr val="0000FF"/>
                </a:solidFill>
              </a:rPr>
              <a:t>str</a:t>
            </a:r>
            <a:r>
              <a:rPr lang="en-US" sz="500" dirty="0">
                <a:solidFill>
                  <a:srgbClr val="66CC66"/>
                </a:solidFill>
              </a:rPr>
              <a:t>(</a:t>
            </a:r>
            <a:r>
              <a:rPr lang="en-US" sz="500" dirty="0"/>
              <a:t> </a:t>
            </a:r>
            <a:r>
              <a:rPr lang="en-US" sz="500" dirty="0">
                <a:solidFill>
                  <a:srgbClr val="66CC66"/>
                </a:solidFill>
              </a:rPr>
              <a:t>)))</a:t>
            </a:r>
            <a:r>
              <a:rPr lang="en-US" sz="500" dirty="0"/>
              <a:t>,,</a:t>
            </a:r>
            <a:r>
              <a:rPr lang="en-US" sz="500" dirty="0" err="1"/>
              <a:t>kn</a:t>
            </a:r>
            <a:r>
              <a:rPr lang="en-US" sz="500" dirty="0">
                <a:solidFill>
                  <a:srgbClr val="66CC66"/>
                </a:solidFill>
              </a:rPr>
              <a:t>))</a:t>
            </a:r>
            <a:r>
              <a:rPr lang="en-US" sz="500" dirty="0"/>
              <a:t>; </a:t>
            </a:r>
            <a:r>
              <a:rPr lang="en-US" sz="500" dirty="0">
                <a:solidFill>
                  <a:srgbClr val="0000FF"/>
                </a:solidFill>
              </a:rPr>
              <a:t>%</a:t>
            </a:r>
            <a:r>
              <a:rPr lang="en-US" sz="500" dirty="0" err="1">
                <a:solidFill>
                  <a:srgbClr val="0000FF"/>
                </a:solidFill>
              </a:rPr>
              <a:t>substr</a:t>
            </a:r>
            <a:r>
              <a:rPr lang="en-US" sz="500" dirty="0">
                <a:solidFill>
                  <a:srgbClr val="66CC66"/>
                </a:solidFill>
              </a:rPr>
              <a:t>(</a:t>
            </a:r>
            <a:r>
              <a:rPr lang="en-US" sz="500" b="1" dirty="0">
                <a:solidFill>
                  <a:srgbClr val="0000FF"/>
                </a:solidFill>
              </a:rPr>
              <a:t>&amp;badname</a:t>
            </a:r>
            <a:r>
              <a:rPr lang="en-US" sz="500" dirty="0"/>
              <a:t>,</a:t>
            </a:r>
            <a:r>
              <a:rPr lang="en-US" sz="500" b="1" dirty="0">
                <a:solidFill>
                  <a:srgbClr val="2E8B57"/>
                </a:solidFill>
              </a:rPr>
              <a:t>1</a:t>
            </a:r>
            <a:r>
              <a:rPr lang="en-US" sz="500" dirty="0"/>
              <a:t>,</a:t>
            </a:r>
            <a:r>
              <a:rPr lang="en-US" sz="500" dirty="0">
                <a:solidFill>
                  <a:srgbClr val="0000FF"/>
                </a:solidFill>
              </a:rPr>
              <a:t>%sysfunc</a:t>
            </a:r>
            <a:r>
              <a:rPr lang="en-US" sz="500" dirty="0">
                <a:solidFill>
                  <a:srgbClr val="66CC66"/>
                </a:solidFill>
              </a:rPr>
              <a:t>(</a:t>
            </a:r>
            <a:r>
              <a:rPr lang="en-US" sz="500" dirty="0">
                <a:solidFill>
                  <a:srgbClr val="0000FF"/>
                </a:solidFill>
              </a:rPr>
              <a:t>min</a:t>
            </a:r>
            <a:r>
              <a:rPr lang="en-US" sz="500" dirty="0">
                <a:solidFill>
                  <a:srgbClr val="66CC66"/>
                </a:solidFill>
              </a:rPr>
              <a:t>(</a:t>
            </a:r>
            <a:r>
              <a:rPr lang="en-US" sz="500" dirty="0">
                <a:solidFill>
                  <a:srgbClr val="0000FF"/>
                </a:solidFill>
              </a:rPr>
              <a:t>%length</a:t>
            </a:r>
            <a:r>
              <a:rPr lang="en-US" sz="500" dirty="0">
                <a:solidFill>
                  <a:srgbClr val="66CC66"/>
                </a:solidFill>
              </a:rPr>
              <a:t>(</a:t>
            </a:r>
            <a:r>
              <a:rPr lang="en-US" sz="500" b="1" dirty="0">
                <a:solidFill>
                  <a:srgbClr val="0000FF"/>
                </a:solidFill>
              </a:rPr>
              <a:t>&amp;</a:t>
            </a:r>
            <a:r>
              <a:rPr lang="en-US" sz="500" b="1" dirty="0" err="1">
                <a:solidFill>
                  <a:srgbClr val="0000FF"/>
                </a:solidFill>
              </a:rPr>
              <a:t>badname</a:t>
            </a:r>
            <a:r>
              <a:rPr lang="en-US" sz="500" dirty="0">
                <a:solidFill>
                  <a:srgbClr val="66CC66"/>
                </a:solidFill>
              </a:rPr>
              <a:t>)</a:t>
            </a:r>
            <a:r>
              <a:rPr lang="en-US" sz="500" dirty="0"/>
              <a:t>,</a:t>
            </a:r>
            <a:r>
              <a:rPr lang="en-US" sz="500" b="1" dirty="0">
                <a:solidFill>
                  <a:srgbClr val="2E8B57"/>
                </a:solidFill>
              </a:rPr>
              <a:t>32</a:t>
            </a:r>
            <a:r>
              <a:rPr lang="en-US" sz="500" dirty="0">
                <a:solidFill>
                  <a:srgbClr val="66CC66"/>
                </a:solidFill>
              </a:rPr>
              <a:t>)))</a:t>
            </a:r>
            <a:r>
              <a:rPr lang="en-US" sz="500" dirty="0"/>
              <a:t> </a:t>
            </a:r>
            <a:r>
              <a:rPr lang="en-US" sz="500" dirty="0">
                <a:solidFill>
                  <a:srgbClr val="0000FF"/>
                </a:solidFill>
              </a:rPr>
              <a:t>%mend</a:t>
            </a:r>
            <a:r>
              <a:rPr lang="en-US" sz="500" dirty="0"/>
              <a:t> </a:t>
            </a:r>
            <a:r>
              <a:rPr lang="en-US" sz="500" dirty="0" err="1"/>
              <a:t>fixname;</a:t>
            </a:r>
            <a:r>
              <a:rPr lang="en-US" altLang="en-US" sz="500" dirty="0" err="1">
                <a:solidFill>
                  <a:srgbClr val="0000FF"/>
                </a:solidFill>
                <a:latin typeface="Monaco"/>
                <a:cs typeface="Courier New" pitchFamily="49" charset="0"/>
              </a:rPr>
              <a:t>func</a:t>
            </a:r>
            <a:r>
              <a:rPr lang="en-US" altLang="en-US" sz="500" dirty="0">
                <a:solidFill>
                  <a:srgbClr val="66CC66"/>
                </a:solidFill>
                <a:latin typeface="Monaco"/>
                <a:cs typeface="Courier New" pitchFamily="49" charset="0"/>
              </a:rPr>
              <a:t>(</a:t>
            </a:r>
            <a:r>
              <a:rPr lang="en-US" altLang="en-US" sz="500" dirty="0">
                <a:solidFill>
                  <a:srgbClr val="0000FF"/>
                </a:solidFill>
                <a:latin typeface="Monaco"/>
                <a:cs typeface="Courier New" pitchFamily="49" charset="0"/>
              </a:rPr>
              <a:t>translate</a:t>
            </a:r>
            <a:r>
              <a:rPr lang="en-US" altLang="en-US" sz="500" dirty="0">
                <a:solidFill>
                  <a:srgbClr val="66CC66"/>
                </a:solidFill>
                <a:latin typeface="Monaco"/>
                <a:cs typeface="Courier New" pitchFamily="49" charset="0"/>
              </a:rPr>
              <a:t>(</a:t>
            </a:r>
            <a:r>
              <a:rPr lang="en-US" altLang="en-US" sz="500" b="1" dirty="0">
                <a:solidFill>
                  <a:srgbClr val="0000FF"/>
                </a:solidFill>
                <a:latin typeface="Monaco"/>
                <a:cs typeface="Courier New" pitchFamily="49" charset="0"/>
              </a:rPr>
              <a:t>&amp;</a:t>
            </a:r>
            <a:r>
              <a:rPr lang="en-US" altLang="en-US" sz="500" b="1" dirty="0" err="1">
                <a:solidFill>
                  <a:srgbClr val="0000FF"/>
                </a:solidFill>
                <a:latin typeface="Monaco"/>
                <a:cs typeface="Courier New" pitchFamily="49" charset="0"/>
              </a:rPr>
              <a:t>badname</a:t>
            </a:r>
            <a:r>
              <a:rPr lang="en-US" altLang="en-US" sz="500" dirty="0">
                <a:solidFill>
                  <a:srgbClr val="333333"/>
                </a:solidFill>
                <a:latin typeface="Monaco"/>
                <a:cs typeface="Courier New" pitchFamily="49" charset="0"/>
              </a:rPr>
              <a:t>,_,</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str</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 </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a:t>
            </a:r>
            <a:r>
              <a:rPr lang="en-US" altLang="en-US" sz="500" dirty="0" err="1">
                <a:solidFill>
                  <a:srgbClr val="333333"/>
                </a:solidFill>
                <a:latin typeface="Monaco"/>
                <a:cs typeface="Courier New" pitchFamily="49" charset="0"/>
              </a:rPr>
              <a:t>kn</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a:t>
            </a:r>
            <a:r>
              <a:rPr lang="en-US" altLang="en-US" sz="500" dirty="0" err="1">
                <a:solidFill>
                  <a:srgbClr val="0000FF"/>
                </a:solidFill>
                <a:latin typeface="Monaco"/>
                <a:cs typeface="Courier New" pitchFamily="49" charset="0"/>
              </a:rPr>
              <a:t>substr</a:t>
            </a:r>
            <a:r>
              <a:rPr lang="en-US" altLang="en-US" sz="500" dirty="0">
                <a:solidFill>
                  <a:srgbClr val="66CC66"/>
                </a:solidFill>
                <a:latin typeface="Monaco"/>
                <a:cs typeface="Courier New" pitchFamily="49" charset="0"/>
              </a:rPr>
              <a:t>(</a:t>
            </a:r>
            <a:r>
              <a:rPr lang="en-US" altLang="en-US" sz="500" b="1" dirty="0">
                <a:solidFill>
                  <a:srgbClr val="0000FF"/>
                </a:solidFill>
                <a:latin typeface="Monaco"/>
                <a:cs typeface="Courier New" pitchFamily="49" charset="0"/>
              </a:rPr>
              <a:t>&amp;badname</a:t>
            </a:r>
            <a:r>
              <a:rPr lang="en-US" altLang="en-US" sz="500" dirty="0">
                <a:solidFill>
                  <a:srgbClr val="333333"/>
                </a:solidFill>
                <a:latin typeface="Monaco"/>
                <a:cs typeface="Courier New" pitchFamily="49" charset="0"/>
              </a:rPr>
              <a:t>,</a:t>
            </a:r>
            <a:r>
              <a:rPr lang="en-US" altLang="en-US" sz="500" b="1" dirty="0">
                <a:solidFill>
                  <a:srgbClr val="2E8B57"/>
                </a:solidFill>
                <a:latin typeface="Monaco"/>
                <a:cs typeface="Courier New" pitchFamily="49" charset="0"/>
              </a:rPr>
              <a:t>1</a:t>
            </a:r>
            <a:r>
              <a:rPr lang="en-US" altLang="en-US" sz="500" dirty="0">
                <a:solidFill>
                  <a:srgbClr val="333333"/>
                </a:solidFill>
                <a:latin typeface="Monaco"/>
                <a:cs typeface="Courier New" pitchFamily="49" charset="0"/>
              </a:rPr>
              <a:t>,</a:t>
            </a:r>
            <a:r>
              <a:rPr lang="en-US" altLang="en-US" sz="500" dirty="0">
                <a:solidFill>
                  <a:srgbClr val="0000FF"/>
                </a:solidFill>
                <a:latin typeface="Monaco"/>
                <a:cs typeface="Courier New" pitchFamily="49" charset="0"/>
              </a:rPr>
              <a:t>%sysfunc</a:t>
            </a:r>
            <a:r>
              <a:rPr lang="en-US" altLang="en-US" sz="500" dirty="0">
                <a:solidFill>
                  <a:srgbClr val="66CC66"/>
                </a:solidFill>
                <a:latin typeface="Monaco"/>
                <a:cs typeface="Courier New" pitchFamily="49" charset="0"/>
              </a:rPr>
              <a:t>(</a:t>
            </a:r>
            <a:r>
              <a:rPr lang="en-US" altLang="en-US" sz="500" dirty="0">
                <a:solidFill>
                  <a:srgbClr val="0000FF"/>
                </a:solidFill>
                <a:latin typeface="Monaco"/>
                <a:cs typeface="Courier New" pitchFamily="49" charset="0"/>
              </a:rPr>
              <a:t>min</a:t>
            </a:r>
            <a:r>
              <a:rPr lang="en-US" altLang="en-US" sz="500" dirty="0">
                <a:solidFill>
                  <a:srgbClr val="66CC66"/>
                </a:solidFill>
                <a:latin typeface="Monaco"/>
                <a:cs typeface="Courier New" pitchFamily="49" charset="0"/>
              </a:rPr>
              <a:t>(</a:t>
            </a:r>
            <a:r>
              <a:rPr lang="en-US" altLang="en-US" sz="500" dirty="0">
                <a:solidFill>
                  <a:srgbClr val="0000FF"/>
                </a:solidFill>
                <a:latin typeface="Monaco"/>
                <a:cs typeface="Courier New" pitchFamily="49" charset="0"/>
              </a:rPr>
              <a:t>%length</a:t>
            </a:r>
            <a:r>
              <a:rPr lang="en-US" altLang="en-US" sz="500" dirty="0">
                <a:solidFill>
                  <a:srgbClr val="66CC66"/>
                </a:solidFill>
                <a:latin typeface="Monaco"/>
                <a:cs typeface="Courier New" pitchFamily="49" charset="0"/>
              </a:rPr>
              <a:t>(</a:t>
            </a:r>
            <a:r>
              <a:rPr lang="en-US" altLang="en-US" sz="500" b="1" dirty="0">
                <a:solidFill>
                  <a:srgbClr val="0000FF"/>
                </a:solidFill>
                <a:latin typeface="Monaco"/>
                <a:cs typeface="Courier New" pitchFamily="49" charset="0"/>
              </a:rPr>
              <a:t>&amp;</a:t>
            </a:r>
            <a:r>
              <a:rPr lang="en-US" altLang="en-US" sz="500" b="1" dirty="0" err="1">
                <a:solidFill>
                  <a:srgbClr val="0000FF"/>
                </a:solidFill>
                <a:latin typeface="Monaco"/>
                <a:cs typeface="Courier New" pitchFamily="49" charset="0"/>
              </a:rPr>
              <a:t>badname</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a:t>
            </a:r>
            <a:r>
              <a:rPr lang="en-US" altLang="en-US" sz="500" b="1" dirty="0">
                <a:solidFill>
                  <a:srgbClr val="2E8B57"/>
                </a:solidFill>
                <a:latin typeface="Monaco"/>
                <a:cs typeface="Courier New" pitchFamily="49" charset="0"/>
              </a:rPr>
              <a:t>32</a:t>
            </a:r>
            <a:r>
              <a:rPr lang="en-US" altLang="en-US" sz="500" dirty="0">
                <a:solidFill>
                  <a:srgbClr val="66CC66"/>
                </a:solidFill>
                <a:latin typeface="Monaco"/>
                <a:cs typeface="Courier New" pitchFamily="49" charset="0"/>
              </a:rPr>
              <a:t>)))</a:t>
            </a:r>
            <a:r>
              <a:rPr lang="en-US" altLang="en-US" sz="500" dirty="0">
                <a:solidFill>
                  <a:srgbClr val="333333"/>
                </a:solidFill>
                <a:latin typeface="Monaco"/>
                <a:cs typeface="Courier New" pitchFamily="49" charset="0"/>
              </a:rPr>
              <a:t> </a:t>
            </a:r>
            <a:r>
              <a:rPr lang="en-US" altLang="en-US" sz="500" dirty="0">
                <a:solidFill>
                  <a:srgbClr val="0000FF"/>
                </a:solidFill>
                <a:latin typeface="Monaco"/>
                <a:cs typeface="Courier New" pitchFamily="49" charset="0"/>
              </a:rPr>
              <a:t>%mend</a:t>
            </a:r>
            <a:r>
              <a:rPr lang="en-US" altLang="en-US" sz="500" dirty="0">
                <a:solidFill>
                  <a:srgbClr val="333333"/>
                </a:solidFill>
                <a:latin typeface="Monaco"/>
                <a:cs typeface="Courier New" pitchFamily="49" charset="0"/>
              </a:rPr>
              <a:t> </a:t>
            </a:r>
            <a:r>
              <a:rPr lang="en-US" altLang="en-US" sz="500" dirty="0" err="1">
                <a:solidFill>
                  <a:srgbClr val="333333"/>
                </a:solidFill>
                <a:latin typeface="Monaco"/>
                <a:cs typeface="Courier New" pitchFamily="49" charset="0"/>
              </a:rPr>
              <a:t>fixname</a:t>
            </a:r>
            <a:r>
              <a:rPr lang="en-US" altLang="en-US" sz="500" dirty="0">
                <a:solidFill>
                  <a:srgbClr val="333333"/>
                </a:solidFill>
                <a:latin typeface="Monaco"/>
                <a:cs typeface="Courier New" pitchFamily="49" charset="0"/>
              </a:rPr>
              <a:t>;</a:t>
            </a:r>
            <a:r>
              <a:rPr lang="en-US" altLang="en-US" sz="500" dirty="0">
                <a:latin typeface="Arial" pitchFamily="34" charset="0"/>
                <a:cs typeface="Arial" pitchFamily="34" charset="0"/>
              </a:rPr>
              <a:t> </a:t>
            </a:r>
          </a:p>
        </p:txBody>
      </p:sp>
      <p:sp>
        <p:nvSpPr>
          <p:cNvPr id="10" name="Rectangle 9"/>
          <p:cNvSpPr/>
          <p:nvPr/>
        </p:nvSpPr>
        <p:spPr>
          <a:xfrm rot="815202">
            <a:off x="4418223" y="1835256"/>
            <a:ext cx="4572000" cy="1138773"/>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t> </a:t>
            </a:r>
            <a:r>
              <a:rPr lang="en-US" sz="800" dirty="0" err="1"/>
              <a:t>fixname</a:t>
            </a:r>
            <a:r>
              <a:rPr lang="en-US" sz="800" dirty="0">
                <a:solidFill>
                  <a:srgbClr val="66CC66"/>
                </a:solidFill>
              </a:rPr>
              <a:t>(</a:t>
            </a:r>
            <a:r>
              <a:rPr lang="en-US" sz="800" dirty="0" err="1"/>
              <a:t>badname</a:t>
            </a:r>
            <a:r>
              <a:rPr lang="en-US" sz="800" dirty="0">
                <a:solidFill>
                  <a:srgbClr val="66CC66"/>
                </a:solidFill>
              </a:rPr>
              <a:t>)</a:t>
            </a:r>
            <a:r>
              <a:rPr lang="en-US" sz="800" dirty="0"/>
              <a:t>; </a:t>
            </a:r>
            <a:r>
              <a:rPr lang="en-US" sz="800" dirty="0">
                <a:solidFill>
                  <a:srgbClr val="0000FF"/>
                </a:solidFill>
              </a:rPr>
              <a:t>%if</a:t>
            </a:r>
            <a:r>
              <a:rPr lang="en-US" sz="800" dirty="0"/>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b="1" dirty="0">
                <a:solidFill>
                  <a:srgbClr val="2E8B57"/>
                </a:solidFill>
              </a:rPr>
              <a:t>1</a:t>
            </a:r>
            <a:r>
              <a:rPr lang="en-US" sz="800" dirty="0">
                <a:solidFill>
                  <a:srgbClr val="66CC66"/>
                </a:solidFill>
              </a:rPr>
              <a:t>))</a:t>
            </a:r>
            <a:r>
              <a:rPr lang="en-US" sz="800" dirty="0"/>
              <a:t>=NUMERIC </a:t>
            </a:r>
            <a:r>
              <a:rPr lang="en-US" sz="800" dirty="0">
                <a:solidFill>
                  <a:srgbClr val="0000FF"/>
                </a:solidFill>
              </a:rPr>
              <a:t>%then</a:t>
            </a:r>
            <a:r>
              <a:rPr lang="en-US" sz="800" dirty="0"/>
              <a:t> </a:t>
            </a:r>
            <a:r>
              <a:rPr lang="en-US" sz="800" dirty="0">
                <a:solidFill>
                  <a:srgbClr val="0000FF"/>
                </a:solidFill>
              </a:rPr>
              <a:t>%let</a:t>
            </a:r>
            <a:r>
              <a:rPr lang="en-US" sz="800" dirty="0"/>
              <a:t> </a:t>
            </a:r>
            <a:r>
              <a:rPr lang="en-US" sz="800" dirty="0" err="1"/>
              <a:t>badname</a:t>
            </a:r>
            <a:r>
              <a:rPr lang="en-US" sz="800" dirty="0"/>
              <a:t>=_</a:t>
            </a:r>
            <a:r>
              <a:rPr lang="en-US" sz="800" b="1" dirty="0">
                <a:solidFill>
                  <a:srgbClr val="0000FF"/>
                </a:solidFill>
              </a:rPr>
              <a:t>&amp;</a:t>
            </a:r>
            <a:r>
              <a:rPr lang="en-US" sz="800" b="1" dirty="0" err="1">
                <a:solidFill>
                  <a:srgbClr val="0000FF"/>
                </a:solidFill>
              </a:rPr>
              <a:t>badname</a:t>
            </a:r>
            <a:r>
              <a:rPr lang="en-US" sz="800" dirty="0"/>
              <a:t>; </a:t>
            </a:r>
            <a:r>
              <a:rPr lang="en-US" sz="800" dirty="0">
                <a:solidFill>
                  <a:srgbClr val="0000FF"/>
                </a:solidFill>
              </a:rPr>
              <a:t>%let</a:t>
            </a:r>
            <a:r>
              <a:rPr lang="en-US" sz="800" dirty="0"/>
              <a:t> </a:t>
            </a:r>
            <a:r>
              <a:rPr lang="en-US" sz="800" dirty="0" err="1"/>
              <a:t>badname</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t> </a:t>
            </a:r>
            <a:r>
              <a:rPr lang="en-US" sz="800" dirty="0">
                <a:solidFill>
                  <a:srgbClr val="66CC66"/>
                </a:solidFill>
              </a:rPr>
              <a:t>)))</a:t>
            </a:r>
            <a:r>
              <a:rPr lang="en-US" sz="800" dirty="0"/>
              <a:t>,,</a:t>
            </a:r>
            <a:r>
              <a:rPr lang="en-US" sz="800" dirty="0" err="1"/>
              <a:t>kn</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dirty="0">
                <a:solidFill>
                  <a:srgbClr val="0000FF"/>
                </a:solidFill>
              </a:rPr>
              <a:t>%sysfunc</a:t>
            </a:r>
            <a:r>
              <a:rPr lang="en-US" sz="800" dirty="0">
                <a:solidFill>
                  <a:srgbClr val="66CC66"/>
                </a:solidFill>
              </a:rPr>
              <a:t>(</a:t>
            </a:r>
            <a:r>
              <a:rPr lang="en-US" sz="800" dirty="0">
                <a:solidFill>
                  <a:srgbClr val="0000FF"/>
                </a:solidFill>
              </a:rPr>
              <a:t>min</a:t>
            </a:r>
            <a:r>
              <a:rPr lang="en-US" sz="800" dirty="0">
                <a:solidFill>
                  <a:srgbClr val="66CC66"/>
                </a:solidFill>
              </a:rPr>
              <a:t>(</a:t>
            </a:r>
            <a:r>
              <a:rPr lang="en-US" sz="800" dirty="0">
                <a:solidFill>
                  <a:srgbClr val="0000FF"/>
                </a:solidFill>
              </a:rPr>
              <a:t>%length</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srgbClr val="66CC66"/>
                </a:solidFill>
              </a:rPr>
              <a:t>)</a:t>
            </a:r>
            <a:r>
              <a:rPr lang="en-US" sz="800" dirty="0"/>
              <a:t>,</a:t>
            </a:r>
            <a:r>
              <a:rPr lang="en-US" sz="800" b="1" dirty="0">
                <a:solidFill>
                  <a:srgbClr val="2E8B57"/>
                </a:solidFill>
              </a:rPr>
              <a:t>32</a:t>
            </a:r>
            <a:r>
              <a:rPr lang="en-US" sz="800" dirty="0">
                <a:solidFill>
                  <a:srgbClr val="66CC66"/>
                </a:solidFill>
              </a:rPr>
              <a:t>)))</a:t>
            </a:r>
            <a:r>
              <a:rPr lang="en-US" sz="800" dirty="0"/>
              <a:t> </a:t>
            </a:r>
            <a:r>
              <a:rPr lang="en-US" sz="800" dirty="0">
                <a:solidFill>
                  <a:srgbClr val="0000FF"/>
                </a:solidFill>
              </a:rPr>
              <a:t>%mend</a:t>
            </a:r>
            <a:r>
              <a:rPr lang="en-US" sz="800" dirty="0"/>
              <a:t> </a:t>
            </a:r>
            <a:r>
              <a:rPr lang="en-US" sz="800" dirty="0" err="1"/>
              <a:t>fixname;</a:t>
            </a:r>
            <a:r>
              <a:rPr lang="en-US" altLang="en-US" sz="800" dirty="0" err="1">
                <a:solidFill>
                  <a:srgbClr val="0000FF"/>
                </a:solidFill>
                <a:latin typeface="Monaco"/>
                <a:cs typeface="Courier New" pitchFamily="49" charset="0"/>
              </a:rPr>
              <a:t>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translate</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str</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dirty="0" err="1">
                <a:solidFill>
                  <a:srgbClr val="333333"/>
                </a:solidFill>
                <a:latin typeface="Monaco"/>
                <a:cs typeface="Courier New" pitchFamily="49" charset="0"/>
              </a:rPr>
              <a:t>kn</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dirty="0">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min</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%length</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32</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%mend</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2000" dirty="0">
                <a:solidFill>
                  <a:srgbClr val="333333"/>
                </a:solidFill>
                <a:latin typeface="Monaco"/>
                <a:cs typeface="Courier New" pitchFamily="49" charset="0"/>
              </a:rPr>
              <a:t>;</a:t>
            </a:r>
            <a:r>
              <a:rPr lang="en-US" altLang="en-US" sz="800" dirty="0">
                <a:latin typeface="Arial" pitchFamily="34" charset="0"/>
                <a:cs typeface="Arial" pitchFamily="34" charset="0"/>
              </a:rPr>
              <a:t> </a:t>
            </a:r>
            <a:endParaRPr lang="en-US" altLang="en-US" sz="4800" dirty="0">
              <a:latin typeface="Arial" pitchFamily="34" charset="0"/>
              <a:cs typeface="Arial" pitchFamily="34" charset="0"/>
            </a:endParaRPr>
          </a:p>
        </p:txBody>
      </p:sp>
      <p:sp>
        <p:nvSpPr>
          <p:cNvPr id="11" name="Rectangle 10"/>
          <p:cNvSpPr/>
          <p:nvPr/>
        </p:nvSpPr>
        <p:spPr>
          <a:xfrm rot="852048">
            <a:off x="2503284" y="176204"/>
            <a:ext cx="4572000" cy="1138773"/>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t> </a:t>
            </a:r>
            <a:r>
              <a:rPr lang="en-US" sz="800" dirty="0" err="1"/>
              <a:t>fixname</a:t>
            </a:r>
            <a:r>
              <a:rPr lang="en-US" sz="800" dirty="0">
                <a:solidFill>
                  <a:srgbClr val="66CC66"/>
                </a:solidFill>
              </a:rPr>
              <a:t>(</a:t>
            </a:r>
            <a:r>
              <a:rPr lang="en-US" sz="800" dirty="0" err="1"/>
              <a:t>badname</a:t>
            </a:r>
            <a:r>
              <a:rPr lang="en-US" sz="800" dirty="0">
                <a:solidFill>
                  <a:srgbClr val="66CC66"/>
                </a:solidFill>
              </a:rPr>
              <a:t>)</a:t>
            </a:r>
            <a:r>
              <a:rPr lang="en-US" sz="800" dirty="0"/>
              <a:t>; </a:t>
            </a:r>
            <a:r>
              <a:rPr lang="en-US" sz="800" dirty="0">
                <a:solidFill>
                  <a:srgbClr val="0000FF"/>
                </a:solidFill>
              </a:rPr>
              <a:t>%if</a:t>
            </a:r>
            <a:r>
              <a:rPr lang="en-US" sz="800" dirty="0"/>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b="1" dirty="0">
                <a:solidFill>
                  <a:srgbClr val="2E8B57"/>
                </a:solidFill>
              </a:rPr>
              <a:t>1</a:t>
            </a:r>
            <a:r>
              <a:rPr lang="en-US" sz="800" dirty="0">
                <a:solidFill>
                  <a:srgbClr val="66CC66"/>
                </a:solidFill>
              </a:rPr>
              <a:t>))</a:t>
            </a:r>
            <a:r>
              <a:rPr lang="en-US" sz="800" dirty="0"/>
              <a:t>=NUMERIC </a:t>
            </a:r>
            <a:r>
              <a:rPr lang="en-US" sz="800" dirty="0">
                <a:solidFill>
                  <a:srgbClr val="0000FF"/>
                </a:solidFill>
              </a:rPr>
              <a:t>%then</a:t>
            </a:r>
            <a:r>
              <a:rPr lang="en-US" sz="800" dirty="0"/>
              <a:t> </a:t>
            </a:r>
            <a:r>
              <a:rPr lang="en-US" sz="800" dirty="0">
                <a:solidFill>
                  <a:srgbClr val="0000FF"/>
                </a:solidFill>
              </a:rPr>
              <a:t>%let</a:t>
            </a:r>
            <a:r>
              <a:rPr lang="en-US" sz="800" dirty="0"/>
              <a:t> </a:t>
            </a:r>
            <a:r>
              <a:rPr lang="en-US" sz="800" dirty="0" err="1"/>
              <a:t>badname</a:t>
            </a:r>
            <a:r>
              <a:rPr lang="en-US" sz="800" dirty="0"/>
              <a:t>=_</a:t>
            </a:r>
            <a:r>
              <a:rPr lang="en-US" sz="800" b="1" dirty="0">
                <a:solidFill>
                  <a:srgbClr val="0000FF"/>
                </a:solidFill>
              </a:rPr>
              <a:t>&amp;</a:t>
            </a:r>
            <a:r>
              <a:rPr lang="en-US" sz="800" b="1" dirty="0" err="1">
                <a:solidFill>
                  <a:srgbClr val="0000FF"/>
                </a:solidFill>
              </a:rPr>
              <a:t>badname</a:t>
            </a:r>
            <a:r>
              <a:rPr lang="en-US" sz="800" dirty="0"/>
              <a:t>; </a:t>
            </a:r>
            <a:r>
              <a:rPr lang="en-US" sz="800" dirty="0">
                <a:solidFill>
                  <a:srgbClr val="0000FF"/>
                </a:solidFill>
              </a:rPr>
              <a:t>%let</a:t>
            </a:r>
            <a:r>
              <a:rPr lang="en-US" sz="800" dirty="0"/>
              <a:t> </a:t>
            </a:r>
            <a:r>
              <a:rPr lang="en-US" sz="800" dirty="0" err="1"/>
              <a:t>badname</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t> </a:t>
            </a:r>
            <a:r>
              <a:rPr lang="en-US" sz="800" dirty="0">
                <a:solidFill>
                  <a:srgbClr val="66CC66"/>
                </a:solidFill>
              </a:rPr>
              <a:t>)))</a:t>
            </a:r>
            <a:r>
              <a:rPr lang="en-US" sz="800" dirty="0"/>
              <a:t>,,</a:t>
            </a:r>
            <a:r>
              <a:rPr lang="en-US" sz="800" dirty="0" err="1"/>
              <a:t>kn</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dirty="0">
                <a:solidFill>
                  <a:srgbClr val="0000FF"/>
                </a:solidFill>
              </a:rPr>
              <a:t>%sysfunc</a:t>
            </a:r>
            <a:r>
              <a:rPr lang="en-US" sz="800" dirty="0">
                <a:solidFill>
                  <a:srgbClr val="66CC66"/>
                </a:solidFill>
              </a:rPr>
              <a:t>(</a:t>
            </a:r>
            <a:r>
              <a:rPr lang="en-US" sz="800" dirty="0">
                <a:solidFill>
                  <a:srgbClr val="0000FF"/>
                </a:solidFill>
              </a:rPr>
              <a:t>min</a:t>
            </a:r>
            <a:r>
              <a:rPr lang="en-US" sz="800" dirty="0">
                <a:solidFill>
                  <a:srgbClr val="66CC66"/>
                </a:solidFill>
              </a:rPr>
              <a:t>(</a:t>
            </a:r>
            <a:r>
              <a:rPr lang="en-US" sz="800" dirty="0">
                <a:solidFill>
                  <a:srgbClr val="0000FF"/>
                </a:solidFill>
              </a:rPr>
              <a:t>%length</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srgbClr val="66CC66"/>
                </a:solidFill>
              </a:rPr>
              <a:t>)</a:t>
            </a:r>
            <a:r>
              <a:rPr lang="en-US" sz="800" dirty="0"/>
              <a:t>,</a:t>
            </a:r>
            <a:r>
              <a:rPr lang="en-US" sz="800" b="1" dirty="0">
                <a:solidFill>
                  <a:srgbClr val="2E8B57"/>
                </a:solidFill>
              </a:rPr>
              <a:t>32</a:t>
            </a:r>
            <a:r>
              <a:rPr lang="en-US" sz="800" dirty="0">
                <a:solidFill>
                  <a:srgbClr val="66CC66"/>
                </a:solidFill>
              </a:rPr>
              <a:t>)))</a:t>
            </a:r>
            <a:r>
              <a:rPr lang="en-US" sz="800" dirty="0"/>
              <a:t> </a:t>
            </a:r>
            <a:r>
              <a:rPr lang="en-US" sz="800" dirty="0">
                <a:solidFill>
                  <a:srgbClr val="0000FF"/>
                </a:solidFill>
              </a:rPr>
              <a:t>%mend</a:t>
            </a:r>
            <a:r>
              <a:rPr lang="en-US" sz="800" dirty="0"/>
              <a:t> </a:t>
            </a:r>
            <a:r>
              <a:rPr lang="en-US" sz="800" dirty="0" err="1"/>
              <a:t>fixname;</a:t>
            </a:r>
            <a:r>
              <a:rPr lang="en-US" altLang="en-US" sz="800" dirty="0" err="1">
                <a:solidFill>
                  <a:srgbClr val="0000FF"/>
                </a:solidFill>
                <a:latin typeface="Monaco"/>
                <a:cs typeface="Courier New" pitchFamily="49" charset="0"/>
              </a:rPr>
              <a:t>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translate</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str</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dirty="0" err="1">
                <a:solidFill>
                  <a:srgbClr val="333333"/>
                </a:solidFill>
                <a:latin typeface="Monaco"/>
                <a:cs typeface="Courier New" pitchFamily="49" charset="0"/>
              </a:rPr>
              <a:t>kn</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dirty="0">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min</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%length</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32</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%mend</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2000" dirty="0">
                <a:solidFill>
                  <a:srgbClr val="333333"/>
                </a:solidFill>
                <a:latin typeface="Monaco"/>
                <a:cs typeface="Courier New" pitchFamily="49" charset="0"/>
              </a:rPr>
              <a:t>;</a:t>
            </a:r>
            <a:r>
              <a:rPr lang="en-US" altLang="en-US" sz="800" dirty="0">
                <a:latin typeface="Arial" pitchFamily="34" charset="0"/>
                <a:cs typeface="Arial" pitchFamily="34" charset="0"/>
              </a:rPr>
              <a:t> </a:t>
            </a:r>
            <a:endParaRPr lang="en-US" altLang="en-US" sz="4800" dirty="0">
              <a:latin typeface="Arial" pitchFamily="34" charset="0"/>
              <a:cs typeface="Arial" pitchFamily="34" charset="0"/>
            </a:endParaRPr>
          </a:p>
        </p:txBody>
      </p:sp>
      <p:sp>
        <p:nvSpPr>
          <p:cNvPr id="12" name="Rectangle 11"/>
          <p:cNvSpPr/>
          <p:nvPr/>
        </p:nvSpPr>
        <p:spPr>
          <a:xfrm rot="844976">
            <a:off x="4500941" y="3256342"/>
            <a:ext cx="4572000" cy="830997"/>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solidFill>
                  <a:prstClr val="black"/>
                </a:solidFill>
              </a:rPr>
              <a:t> </a:t>
            </a:r>
            <a:r>
              <a:rPr lang="en-US" sz="800" dirty="0" err="1">
                <a:solidFill>
                  <a:prstClr val="black"/>
                </a:solidFill>
              </a:rPr>
              <a:t>fixname</a:t>
            </a:r>
            <a:r>
              <a:rPr lang="en-US" sz="800" dirty="0">
                <a:solidFill>
                  <a:srgbClr val="66CC66"/>
                </a:solidFill>
              </a:rPr>
              <a:t>(</a:t>
            </a:r>
            <a:r>
              <a:rPr lang="en-US" sz="800" dirty="0" err="1">
                <a:solidFill>
                  <a:prstClr val="black"/>
                </a:solidFill>
              </a:rPr>
              <a:t>badname</a:t>
            </a:r>
            <a:r>
              <a:rPr lang="en-US" sz="800" dirty="0">
                <a:solidFill>
                  <a:srgbClr val="66CC66"/>
                </a:solidFill>
              </a:rPr>
              <a:t>)</a:t>
            </a:r>
            <a:r>
              <a:rPr lang="en-US" sz="800" dirty="0">
                <a:solidFill>
                  <a:prstClr val="black"/>
                </a:solidFill>
              </a:rPr>
              <a:t>; </a:t>
            </a:r>
            <a:r>
              <a:rPr lang="en-US" sz="800" dirty="0">
                <a:solidFill>
                  <a:srgbClr val="0000FF"/>
                </a:solidFill>
              </a:rPr>
              <a:t>%if</a:t>
            </a:r>
            <a:r>
              <a:rPr lang="en-US" sz="800" dirty="0">
                <a:solidFill>
                  <a:prstClr val="black"/>
                </a:solidFill>
              </a:rPr>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solidFill>
                  <a:prstClr val="black"/>
                </a:solidFill>
              </a:rPr>
              <a:t>,</a:t>
            </a:r>
            <a:r>
              <a:rPr lang="en-US" sz="800" b="1" dirty="0">
                <a:solidFill>
                  <a:srgbClr val="2E8B57"/>
                </a:solidFill>
              </a:rPr>
              <a:t>1</a:t>
            </a:r>
            <a:r>
              <a:rPr lang="en-US" sz="800" dirty="0">
                <a:solidFill>
                  <a:prstClr val="black"/>
                </a:solidFill>
              </a:rPr>
              <a:t>,</a:t>
            </a:r>
            <a:r>
              <a:rPr lang="en-US" sz="800" b="1" dirty="0">
                <a:solidFill>
                  <a:srgbClr val="2E8B57"/>
                </a:solidFill>
              </a:rPr>
              <a:t>1</a:t>
            </a:r>
            <a:r>
              <a:rPr lang="en-US" sz="800" dirty="0">
                <a:solidFill>
                  <a:srgbClr val="66CC66"/>
                </a:solidFill>
              </a:rPr>
              <a:t>))</a:t>
            </a:r>
            <a:r>
              <a:rPr lang="en-US" sz="800" dirty="0">
                <a:solidFill>
                  <a:prstClr val="black"/>
                </a:solidFill>
              </a:rPr>
              <a:t>=NUMERIC </a:t>
            </a:r>
            <a:r>
              <a:rPr lang="en-US" sz="800" dirty="0">
                <a:solidFill>
                  <a:srgbClr val="0000FF"/>
                </a:solidFill>
              </a:rPr>
              <a:t>%then</a:t>
            </a:r>
            <a:r>
              <a:rPr lang="en-US" sz="800" dirty="0">
                <a:solidFill>
                  <a:prstClr val="black"/>
                </a:solidFill>
              </a:rPr>
              <a:t> </a:t>
            </a:r>
            <a:r>
              <a:rPr lang="en-US" sz="800" dirty="0">
                <a:solidFill>
                  <a:srgbClr val="0000FF"/>
                </a:solidFill>
              </a:rPr>
              <a:t>%let</a:t>
            </a:r>
            <a:r>
              <a:rPr lang="en-US" sz="800" dirty="0">
                <a:solidFill>
                  <a:prstClr val="black"/>
                </a:solidFill>
              </a:rPr>
              <a:t> </a:t>
            </a:r>
            <a:r>
              <a:rPr lang="en-US" sz="800" dirty="0" err="1">
                <a:solidFill>
                  <a:prstClr val="black"/>
                </a:solidFill>
              </a:rPr>
              <a:t>badname</a:t>
            </a:r>
            <a:r>
              <a:rPr lang="en-US" sz="800" dirty="0">
                <a:solidFill>
                  <a:prstClr val="black"/>
                </a:solidFill>
              </a:rPr>
              <a:t>=_</a:t>
            </a:r>
            <a:r>
              <a:rPr lang="en-US" sz="800" b="1" dirty="0">
                <a:solidFill>
                  <a:srgbClr val="0000FF"/>
                </a:solidFill>
              </a:rPr>
              <a:t>&amp;</a:t>
            </a:r>
            <a:r>
              <a:rPr lang="en-US" sz="800" b="1" dirty="0" err="1">
                <a:solidFill>
                  <a:srgbClr val="0000FF"/>
                </a:solidFill>
              </a:rPr>
              <a:t>badname</a:t>
            </a:r>
            <a:r>
              <a:rPr lang="en-US" sz="800" dirty="0">
                <a:solidFill>
                  <a:prstClr val="black"/>
                </a:solidFill>
              </a:rPr>
              <a:t>; </a:t>
            </a:r>
            <a:r>
              <a:rPr lang="en-US" sz="800" dirty="0">
                <a:solidFill>
                  <a:srgbClr val="0000FF"/>
                </a:solidFill>
              </a:rPr>
              <a:t>%let</a:t>
            </a:r>
            <a:r>
              <a:rPr lang="en-US" sz="800" dirty="0">
                <a:solidFill>
                  <a:prstClr val="black"/>
                </a:solidFill>
              </a:rPr>
              <a:t> </a:t>
            </a:r>
            <a:r>
              <a:rPr lang="en-US" sz="800" dirty="0" err="1">
                <a:solidFill>
                  <a:prstClr val="black"/>
                </a:solidFill>
              </a:rPr>
              <a:t>badname</a:t>
            </a:r>
            <a:r>
              <a:rPr lang="en-US" sz="800" dirty="0">
                <a:solidFill>
                  <a:prstClr val="black"/>
                </a:solidFill>
              </a:rPr>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solidFill>
                  <a:prstClr val="black"/>
                </a:solidFill>
              </a:rPr>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prstClr val="black"/>
                </a:solidFill>
              </a:rPr>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solidFill>
                  <a:prstClr val="black"/>
                </a:solidFill>
              </a:rPr>
              <a:t> </a:t>
            </a:r>
            <a:r>
              <a:rPr lang="en-US" sz="800" dirty="0">
                <a:solidFill>
                  <a:srgbClr val="66CC66"/>
                </a:solidFill>
              </a:rPr>
              <a:t>)))</a:t>
            </a:r>
            <a:r>
              <a:rPr lang="en-US" sz="800" dirty="0">
                <a:solidFill>
                  <a:prstClr val="black"/>
                </a:solidFill>
              </a:rPr>
              <a:t>,,</a:t>
            </a:r>
            <a:r>
              <a:rPr lang="en-US" sz="800" dirty="0" err="1">
                <a:solidFill>
                  <a:prstClr val="black"/>
                </a:solidFill>
              </a:rPr>
              <a:t>kn</a:t>
            </a:r>
            <a:r>
              <a:rPr lang="en-US" sz="800" dirty="0">
                <a:solidFill>
                  <a:srgbClr val="66CC66"/>
                </a:solidFill>
              </a:rPr>
              <a:t>))</a:t>
            </a:r>
            <a:r>
              <a:rPr lang="en-US" sz="800" dirty="0">
                <a:solidFill>
                  <a:prstClr val="black"/>
                </a:solidFill>
              </a:rPr>
              <a:t>; </a:t>
            </a:r>
            <a:r>
              <a:rPr lang="en-US" sz="800" dirty="0">
                <a:solidFill>
                  <a:srgbClr val="0000FF"/>
                </a:solidFill>
              </a:rPr>
              <a:t>%</a:t>
            </a:r>
            <a:r>
              <a:rPr lang="en-US" sz="800" dirty="0" err="1">
                <a:solidFill>
                  <a:srgbClr val="0000FF"/>
                </a:solidFill>
              </a:rPr>
              <a:t>substr</a:t>
            </a:r>
            <a:r>
              <a:rPr lang="en-US" sz="800" dirty="0">
                <a:solidFill>
                  <a:srgbClr val="66CC66"/>
                </a:solidFill>
              </a:rPr>
              <a:t>(</a:t>
            </a:r>
            <a:r>
              <a:rPr lang="en-US" sz="800" b="1" dirty="0">
                <a:solidFill>
                  <a:srgbClr val="0000FF"/>
                </a:solidFill>
              </a:rPr>
              <a:t>&amp;badname</a:t>
            </a:r>
            <a:r>
              <a:rPr lang="en-US" sz="800" dirty="0">
                <a:solidFill>
                  <a:prstClr val="black"/>
                </a:solidFill>
              </a:rPr>
              <a:t>,</a:t>
            </a:r>
            <a:r>
              <a:rPr lang="en-US" sz="800" b="1" dirty="0">
                <a:solidFill>
                  <a:srgbClr val="2E8B57"/>
                </a:solidFill>
              </a:rPr>
              <a:t>1</a:t>
            </a:r>
            <a:r>
              <a:rPr lang="en-US" sz="800" dirty="0">
                <a:solidFill>
                  <a:prstClr val="black"/>
                </a:solidFill>
              </a:rPr>
              <a:t>,</a:t>
            </a:r>
            <a:r>
              <a:rPr lang="en-US" sz="800" dirty="0">
                <a:solidFill>
                  <a:srgbClr val="0000FF"/>
                </a:solidFill>
              </a:rPr>
              <a:t>%sysfunc</a:t>
            </a:r>
            <a:r>
              <a:rPr lang="en-US" sz="800" dirty="0">
                <a:solidFill>
                  <a:srgbClr val="66CC66"/>
                </a:solidFill>
              </a:rPr>
              <a:t>(</a:t>
            </a:r>
            <a:r>
              <a:rPr lang="en-US" sz="800" dirty="0">
                <a:solidFill>
                  <a:srgbClr val="0000FF"/>
                </a:solidFill>
              </a:rPr>
              <a:t>min</a:t>
            </a:r>
            <a:r>
              <a:rPr lang="en-US" sz="800" dirty="0">
                <a:solidFill>
                  <a:srgbClr val="66CC66"/>
                </a:solidFill>
              </a:rPr>
              <a:t>(</a:t>
            </a:r>
            <a:r>
              <a:rPr lang="en-US" sz="800" dirty="0">
                <a:solidFill>
                  <a:srgbClr val="0000FF"/>
                </a:solidFill>
              </a:rPr>
              <a:t>%length</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srgbClr val="66CC66"/>
                </a:solidFill>
              </a:rPr>
              <a:t>)</a:t>
            </a:r>
            <a:r>
              <a:rPr lang="en-US" sz="800" dirty="0">
                <a:solidFill>
                  <a:prstClr val="black"/>
                </a:solidFill>
              </a:rPr>
              <a:t>,</a:t>
            </a:r>
            <a:r>
              <a:rPr lang="en-US" sz="800" b="1" dirty="0">
                <a:solidFill>
                  <a:srgbClr val="2E8B57"/>
                </a:solidFill>
              </a:rPr>
              <a:t>32</a:t>
            </a:r>
            <a:r>
              <a:rPr lang="en-US" sz="800" dirty="0">
                <a:solidFill>
                  <a:srgbClr val="66CC66"/>
                </a:solidFill>
              </a:rPr>
              <a:t>)))</a:t>
            </a:r>
            <a:r>
              <a:rPr lang="en-US" sz="800" dirty="0">
                <a:solidFill>
                  <a:prstClr val="black"/>
                </a:solidFill>
              </a:rPr>
              <a:t> </a:t>
            </a:r>
            <a:r>
              <a:rPr lang="en-US" sz="800" dirty="0">
                <a:solidFill>
                  <a:srgbClr val="0000FF"/>
                </a:solidFill>
              </a:rPr>
              <a:t>%mend</a:t>
            </a:r>
            <a:r>
              <a:rPr lang="en-US" sz="800" dirty="0">
                <a:solidFill>
                  <a:prstClr val="black"/>
                </a:solidFill>
              </a:rPr>
              <a:t> </a:t>
            </a:r>
            <a:r>
              <a:rPr lang="en-US" sz="800" dirty="0" err="1">
                <a:solidFill>
                  <a:prstClr val="black"/>
                </a:solidFill>
              </a:rPr>
              <a:t>fixname;</a:t>
            </a:r>
            <a:r>
              <a:rPr lang="en-US" altLang="en-US" sz="800" dirty="0" err="1">
                <a:solidFill>
                  <a:srgbClr val="0000FF"/>
                </a:solidFill>
                <a:latin typeface="Monaco"/>
                <a:cs typeface="Courier New" pitchFamily="49" charset="0"/>
              </a:rPr>
              <a:t>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translate</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str</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dirty="0" err="1">
                <a:solidFill>
                  <a:srgbClr val="333333"/>
                </a:solidFill>
                <a:latin typeface="Monaco"/>
                <a:cs typeface="Courier New" pitchFamily="49" charset="0"/>
              </a:rPr>
              <a:t>kn</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endParaRPr lang="en-US" altLang="en-US" dirty="0">
              <a:solidFill>
                <a:prstClr val="black"/>
              </a:solidFill>
              <a:latin typeface="Arial" pitchFamily="34" charset="0"/>
              <a:cs typeface="Arial" pitchFamily="34" charset="0"/>
            </a:endParaRPr>
          </a:p>
        </p:txBody>
      </p:sp>
      <p:sp>
        <p:nvSpPr>
          <p:cNvPr id="13" name="Rectangle 12"/>
          <p:cNvSpPr/>
          <p:nvPr/>
        </p:nvSpPr>
        <p:spPr>
          <a:xfrm rot="20345555">
            <a:off x="4597225" y="4007329"/>
            <a:ext cx="4572000" cy="1138773"/>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t> </a:t>
            </a:r>
            <a:r>
              <a:rPr lang="en-US" sz="800" dirty="0" err="1"/>
              <a:t>fixname</a:t>
            </a:r>
            <a:r>
              <a:rPr lang="en-US" sz="800" dirty="0">
                <a:solidFill>
                  <a:srgbClr val="66CC66"/>
                </a:solidFill>
              </a:rPr>
              <a:t>(</a:t>
            </a:r>
            <a:r>
              <a:rPr lang="en-US" sz="800" dirty="0" err="1"/>
              <a:t>badname</a:t>
            </a:r>
            <a:r>
              <a:rPr lang="en-US" sz="800" dirty="0">
                <a:solidFill>
                  <a:srgbClr val="66CC66"/>
                </a:solidFill>
              </a:rPr>
              <a:t>)</a:t>
            </a:r>
            <a:r>
              <a:rPr lang="en-US" sz="800" dirty="0"/>
              <a:t>; </a:t>
            </a:r>
            <a:r>
              <a:rPr lang="en-US" sz="800" dirty="0">
                <a:solidFill>
                  <a:srgbClr val="0000FF"/>
                </a:solidFill>
              </a:rPr>
              <a:t>%if</a:t>
            </a:r>
            <a:r>
              <a:rPr lang="en-US" sz="800" dirty="0"/>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b="1" dirty="0">
                <a:solidFill>
                  <a:srgbClr val="2E8B57"/>
                </a:solidFill>
              </a:rPr>
              <a:t>1</a:t>
            </a:r>
            <a:r>
              <a:rPr lang="en-US" sz="800" dirty="0">
                <a:solidFill>
                  <a:srgbClr val="66CC66"/>
                </a:solidFill>
              </a:rPr>
              <a:t>))</a:t>
            </a:r>
            <a:r>
              <a:rPr lang="en-US" sz="800" dirty="0"/>
              <a:t>=NUMERIC </a:t>
            </a:r>
            <a:r>
              <a:rPr lang="en-US" sz="800" dirty="0">
                <a:solidFill>
                  <a:srgbClr val="0000FF"/>
                </a:solidFill>
              </a:rPr>
              <a:t>%then</a:t>
            </a:r>
            <a:r>
              <a:rPr lang="en-US" sz="800" dirty="0"/>
              <a:t> </a:t>
            </a:r>
            <a:r>
              <a:rPr lang="en-US" sz="800" dirty="0">
                <a:solidFill>
                  <a:srgbClr val="0000FF"/>
                </a:solidFill>
              </a:rPr>
              <a:t>%let</a:t>
            </a:r>
            <a:r>
              <a:rPr lang="en-US" sz="800" dirty="0"/>
              <a:t> </a:t>
            </a:r>
            <a:r>
              <a:rPr lang="en-US" sz="800" dirty="0" err="1"/>
              <a:t>badname</a:t>
            </a:r>
            <a:r>
              <a:rPr lang="en-US" sz="800" dirty="0"/>
              <a:t>=_</a:t>
            </a:r>
            <a:r>
              <a:rPr lang="en-US" sz="800" b="1" dirty="0">
                <a:solidFill>
                  <a:srgbClr val="0000FF"/>
                </a:solidFill>
              </a:rPr>
              <a:t>&amp;</a:t>
            </a:r>
            <a:r>
              <a:rPr lang="en-US" sz="800" b="1" dirty="0" err="1">
                <a:solidFill>
                  <a:srgbClr val="0000FF"/>
                </a:solidFill>
              </a:rPr>
              <a:t>badname</a:t>
            </a:r>
            <a:r>
              <a:rPr lang="en-US" sz="800" dirty="0"/>
              <a:t>; </a:t>
            </a:r>
            <a:r>
              <a:rPr lang="en-US" sz="800" dirty="0">
                <a:solidFill>
                  <a:srgbClr val="0000FF"/>
                </a:solidFill>
              </a:rPr>
              <a:t>%let</a:t>
            </a:r>
            <a:r>
              <a:rPr lang="en-US" sz="800" dirty="0"/>
              <a:t> </a:t>
            </a:r>
            <a:r>
              <a:rPr lang="en-US" sz="800" dirty="0" err="1"/>
              <a:t>badname</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t> </a:t>
            </a:r>
            <a:r>
              <a:rPr lang="en-US" sz="800" dirty="0">
                <a:solidFill>
                  <a:srgbClr val="66CC66"/>
                </a:solidFill>
              </a:rPr>
              <a:t>)))</a:t>
            </a:r>
            <a:r>
              <a:rPr lang="en-US" sz="800" dirty="0"/>
              <a:t>,,</a:t>
            </a:r>
            <a:r>
              <a:rPr lang="en-US" sz="800" dirty="0" err="1"/>
              <a:t>kn</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dirty="0">
                <a:solidFill>
                  <a:srgbClr val="0000FF"/>
                </a:solidFill>
              </a:rPr>
              <a:t>%sysfunc</a:t>
            </a:r>
            <a:r>
              <a:rPr lang="en-US" sz="800" dirty="0">
                <a:solidFill>
                  <a:srgbClr val="66CC66"/>
                </a:solidFill>
              </a:rPr>
              <a:t>(</a:t>
            </a:r>
            <a:r>
              <a:rPr lang="en-US" sz="800" dirty="0">
                <a:solidFill>
                  <a:srgbClr val="0000FF"/>
                </a:solidFill>
              </a:rPr>
              <a:t>min</a:t>
            </a:r>
            <a:r>
              <a:rPr lang="en-US" sz="800" dirty="0">
                <a:solidFill>
                  <a:srgbClr val="66CC66"/>
                </a:solidFill>
              </a:rPr>
              <a:t>(</a:t>
            </a:r>
            <a:r>
              <a:rPr lang="en-US" sz="800" dirty="0">
                <a:solidFill>
                  <a:srgbClr val="0000FF"/>
                </a:solidFill>
              </a:rPr>
              <a:t>%length</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srgbClr val="66CC66"/>
                </a:solidFill>
              </a:rPr>
              <a:t>)</a:t>
            </a:r>
            <a:r>
              <a:rPr lang="en-US" sz="800" dirty="0"/>
              <a:t>,</a:t>
            </a:r>
            <a:r>
              <a:rPr lang="en-US" sz="800" b="1" dirty="0">
                <a:solidFill>
                  <a:srgbClr val="2E8B57"/>
                </a:solidFill>
              </a:rPr>
              <a:t>32</a:t>
            </a:r>
            <a:r>
              <a:rPr lang="en-US" sz="800" dirty="0">
                <a:solidFill>
                  <a:srgbClr val="66CC66"/>
                </a:solidFill>
              </a:rPr>
              <a:t>)))</a:t>
            </a:r>
            <a:r>
              <a:rPr lang="en-US" sz="800" dirty="0"/>
              <a:t> </a:t>
            </a:r>
            <a:r>
              <a:rPr lang="en-US" sz="800" dirty="0">
                <a:solidFill>
                  <a:srgbClr val="0000FF"/>
                </a:solidFill>
              </a:rPr>
              <a:t>%mend</a:t>
            </a:r>
            <a:r>
              <a:rPr lang="en-US" sz="800" dirty="0"/>
              <a:t> </a:t>
            </a:r>
            <a:r>
              <a:rPr lang="en-US" sz="800" dirty="0" err="1"/>
              <a:t>fixname;</a:t>
            </a:r>
            <a:r>
              <a:rPr lang="en-US" altLang="en-US" sz="800" dirty="0" err="1">
                <a:solidFill>
                  <a:srgbClr val="0000FF"/>
                </a:solidFill>
                <a:latin typeface="Monaco"/>
                <a:cs typeface="Courier New" pitchFamily="49" charset="0"/>
              </a:rPr>
              <a:t>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translate</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str</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dirty="0" err="1">
                <a:solidFill>
                  <a:srgbClr val="333333"/>
                </a:solidFill>
                <a:latin typeface="Monaco"/>
                <a:cs typeface="Courier New" pitchFamily="49" charset="0"/>
              </a:rPr>
              <a:t>kn</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dirty="0">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min</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%length</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32</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%mend</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2000" dirty="0">
                <a:solidFill>
                  <a:srgbClr val="333333"/>
                </a:solidFill>
                <a:latin typeface="Monaco"/>
                <a:cs typeface="Courier New" pitchFamily="49" charset="0"/>
              </a:rPr>
              <a:t>;</a:t>
            </a:r>
            <a:r>
              <a:rPr lang="en-US" altLang="en-US" sz="800" dirty="0">
                <a:latin typeface="Arial" pitchFamily="34" charset="0"/>
                <a:cs typeface="Arial" pitchFamily="34" charset="0"/>
              </a:rPr>
              <a:t> </a:t>
            </a:r>
            <a:endParaRPr lang="en-US" altLang="en-US" sz="4800" dirty="0">
              <a:latin typeface="Arial" pitchFamily="34" charset="0"/>
              <a:cs typeface="Arial" pitchFamily="34" charset="0"/>
            </a:endParaRPr>
          </a:p>
        </p:txBody>
      </p:sp>
      <p:sp>
        <p:nvSpPr>
          <p:cNvPr id="14" name="Rectangle 13"/>
          <p:cNvSpPr/>
          <p:nvPr/>
        </p:nvSpPr>
        <p:spPr>
          <a:xfrm rot="20317734">
            <a:off x="1887647" y="69703"/>
            <a:ext cx="4572000" cy="584775"/>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t> </a:t>
            </a:r>
            <a:r>
              <a:rPr lang="en-US" sz="800" dirty="0" err="1"/>
              <a:t>fixname</a:t>
            </a:r>
            <a:r>
              <a:rPr lang="en-US" sz="800" dirty="0">
                <a:solidFill>
                  <a:srgbClr val="66CC66"/>
                </a:solidFill>
              </a:rPr>
              <a:t>(</a:t>
            </a:r>
            <a:r>
              <a:rPr lang="en-US" sz="800" dirty="0" err="1"/>
              <a:t>badname</a:t>
            </a:r>
            <a:r>
              <a:rPr lang="en-US" sz="800" dirty="0">
                <a:solidFill>
                  <a:srgbClr val="66CC66"/>
                </a:solidFill>
              </a:rPr>
              <a:t>)</a:t>
            </a:r>
            <a:r>
              <a:rPr lang="en-US" sz="800" dirty="0"/>
              <a:t>; </a:t>
            </a:r>
            <a:r>
              <a:rPr lang="en-US" sz="800" dirty="0">
                <a:solidFill>
                  <a:srgbClr val="0000FF"/>
                </a:solidFill>
              </a:rPr>
              <a:t>%if</a:t>
            </a:r>
            <a:r>
              <a:rPr lang="en-US" sz="800" dirty="0"/>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b="1" dirty="0">
                <a:solidFill>
                  <a:srgbClr val="2E8B57"/>
                </a:solidFill>
              </a:rPr>
              <a:t>1</a:t>
            </a:r>
            <a:r>
              <a:rPr lang="en-US" sz="800" dirty="0">
                <a:solidFill>
                  <a:srgbClr val="66CC66"/>
                </a:solidFill>
              </a:rPr>
              <a:t>))</a:t>
            </a:r>
            <a:r>
              <a:rPr lang="en-US" sz="800" dirty="0"/>
              <a:t>=NUMERIC </a:t>
            </a:r>
            <a:r>
              <a:rPr lang="en-US" sz="800" dirty="0">
                <a:solidFill>
                  <a:srgbClr val="0000FF"/>
                </a:solidFill>
              </a:rPr>
              <a:t>%then</a:t>
            </a:r>
            <a:r>
              <a:rPr lang="en-US" sz="800" dirty="0"/>
              <a:t> </a:t>
            </a:r>
            <a:r>
              <a:rPr lang="en-US" sz="800" dirty="0">
                <a:solidFill>
                  <a:srgbClr val="0000FF"/>
                </a:solidFill>
              </a:rPr>
              <a:t>%let</a:t>
            </a:r>
            <a:r>
              <a:rPr lang="en-US" sz="800" dirty="0"/>
              <a:t> </a:t>
            </a:r>
            <a:r>
              <a:rPr lang="en-US" sz="800" dirty="0" err="1"/>
              <a:t>badname</a:t>
            </a:r>
            <a:r>
              <a:rPr lang="en-US" sz="800" dirty="0"/>
              <a:t>=_</a:t>
            </a:r>
            <a:r>
              <a:rPr lang="en-US" sz="800" b="1" dirty="0">
                <a:solidFill>
                  <a:srgbClr val="0000FF"/>
                </a:solidFill>
              </a:rPr>
              <a:t>&amp;</a:t>
            </a:r>
            <a:r>
              <a:rPr lang="en-US" sz="800" b="1" dirty="0" err="1">
                <a:solidFill>
                  <a:srgbClr val="0000FF"/>
                </a:solidFill>
              </a:rPr>
              <a:t>badname</a:t>
            </a:r>
            <a:r>
              <a:rPr lang="en-US" sz="800" dirty="0"/>
              <a:t>; </a:t>
            </a:r>
            <a:r>
              <a:rPr lang="en-US" sz="800" dirty="0">
                <a:solidFill>
                  <a:srgbClr val="0000FF"/>
                </a:solidFill>
              </a:rPr>
              <a:t>%let</a:t>
            </a:r>
            <a:r>
              <a:rPr lang="en-US" sz="800" dirty="0"/>
              <a:t> </a:t>
            </a:r>
            <a:r>
              <a:rPr lang="en-US" sz="800" dirty="0" err="1"/>
              <a:t>badname</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t> </a:t>
            </a:r>
            <a:r>
              <a:rPr lang="en-US" sz="800" dirty="0">
                <a:solidFill>
                  <a:srgbClr val="66CC66"/>
                </a:solidFill>
              </a:rPr>
              <a:t>)))</a:t>
            </a:r>
            <a:r>
              <a:rPr lang="en-US" sz="800" dirty="0"/>
              <a:t>,,</a:t>
            </a:r>
            <a:r>
              <a:rPr lang="en-US" sz="800" dirty="0" err="1"/>
              <a:t>kn</a:t>
            </a:r>
            <a:r>
              <a:rPr lang="en-US" sz="800" dirty="0">
                <a:solidFill>
                  <a:srgbClr val="66CC66"/>
                </a:solidFill>
              </a:rPr>
              <a:t>))</a:t>
            </a:r>
            <a:r>
              <a:rPr lang="en-US" sz="800" dirty="0"/>
              <a:t>; </a:t>
            </a:r>
            <a:r>
              <a:rPr lang="en-US" altLang="en-US" sz="800" dirty="0" smtClean="0">
                <a:solidFill>
                  <a:srgbClr val="0000FF"/>
                </a:solidFill>
                <a:latin typeface="Monaco"/>
                <a:cs typeface="Courier New" pitchFamily="49" charset="0"/>
              </a:rPr>
              <a:t>%</a:t>
            </a:r>
            <a:r>
              <a:rPr lang="en-US" altLang="en-US" sz="800" dirty="0">
                <a:solidFill>
                  <a:srgbClr val="0000FF"/>
                </a:solidFill>
                <a:latin typeface="Monaco"/>
                <a:cs typeface="Courier New" pitchFamily="49" charset="0"/>
              </a:rPr>
              <a:t>mend</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333333"/>
                </a:solidFill>
                <a:latin typeface="Monaco"/>
                <a:cs typeface="Courier New" pitchFamily="49" charset="0"/>
              </a:rPr>
              <a:t>;</a:t>
            </a:r>
            <a:r>
              <a:rPr lang="en-US" altLang="en-US" sz="800" dirty="0">
                <a:latin typeface="Arial" pitchFamily="34" charset="0"/>
                <a:cs typeface="Arial" pitchFamily="34" charset="0"/>
              </a:rPr>
              <a:t> </a:t>
            </a:r>
          </a:p>
        </p:txBody>
      </p:sp>
      <p:sp>
        <p:nvSpPr>
          <p:cNvPr id="15" name="Rectangle 14"/>
          <p:cNvSpPr/>
          <p:nvPr/>
        </p:nvSpPr>
        <p:spPr>
          <a:xfrm rot="755115">
            <a:off x="6996278" y="902018"/>
            <a:ext cx="4572000" cy="1138773"/>
          </a:xfrm>
          <a:prstGeom prst="rect">
            <a:avLst/>
          </a:prstGeom>
        </p:spPr>
        <p:txBody>
          <a:bodyPr>
            <a:spAutoFit/>
          </a:bodyPr>
          <a:lstStyle/>
          <a:p>
            <a:pPr lvl="0" defTabSz="914400" fontAlgn="base">
              <a:spcBef>
                <a:spcPct val="0"/>
              </a:spcBef>
              <a:spcAft>
                <a:spcPct val="0"/>
              </a:spcAft>
            </a:pPr>
            <a:r>
              <a:rPr lang="en-US" altLang="en-US" sz="800" dirty="0">
                <a:solidFill>
                  <a:srgbClr val="0000FF"/>
                </a:solidFill>
                <a:latin typeface="Monaco"/>
                <a:cs typeface="Courier New" pitchFamily="49" charset="0"/>
              </a:rPr>
              <a:t>%macro</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800" dirty="0">
                <a:solidFill>
                  <a:srgbClr val="66CC66"/>
                </a:solidFill>
                <a:latin typeface="Monaco"/>
                <a:cs typeface="Courier New" pitchFamily="49" charset="0"/>
              </a:rPr>
              <a:t>(</a:t>
            </a:r>
            <a:r>
              <a:rPr lang="en-US" altLang="en-US" sz="800" dirty="0" err="1">
                <a:solidFill>
                  <a:srgbClr val="333333"/>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%if</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datatyp</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qsubstr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=NUMERIC </a:t>
            </a:r>
            <a:r>
              <a:rPr lang="en-US" altLang="en-US" sz="800" dirty="0">
                <a:solidFill>
                  <a:srgbClr val="0000FF"/>
                </a:solidFill>
                <a:latin typeface="Monaco"/>
                <a:cs typeface="Courier New" pitchFamily="49" charset="0"/>
              </a:rPr>
              <a:t>%then</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%let</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badname</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compress</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sys</a:t>
            </a:r>
            <a:r>
              <a:rPr lang="en-US" sz="800" dirty="0" err="1">
                <a:solidFill>
                  <a:srgbClr val="0000FF"/>
                </a:solidFill>
              </a:rPr>
              <a:t>%macro</a:t>
            </a:r>
            <a:r>
              <a:rPr lang="en-US" sz="800" dirty="0"/>
              <a:t> </a:t>
            </a:r>
            <a:r>
              <a:rPr lang="en-US" sz="800" dirty="0" err="1"/>
              <a:t>fixname</a:t>
            </a:r>
            <a:r>
              <a:rPr lang="en-US" sz="800" dirty="0">
                <a:solidFill>
                  <a:srgbClr val="66CC66"/>
                </a:solidFill>
              </a:rPr>
              <a:t>(</a:t>
            </a:r>
            <a:r>
              <a:rPr lang="en-US" sz="800" dirty="0" err="1"/>
              <a:t>badname</a:t>
            </a:r>
            <a:r>
              <a:rPr lang="en-US" sz="800" dirty="0">
                <a:solidFill>
                  <a:srgbClr val="66CC66"/>
                </a:solidFill>
              </a:rPr>
              <a:t>)</a:t>
            </a:r>
            <a:r>
              <a:rPr lang="en-US" sz="800" dirty="0"/>
              <a:t>; </a:t>
            </a:r>
            <a:r>
              <a:rPr lang="en-US" sz="800" dirty="0">
                <a:solidFill>
                  <a:srgbClr val="0000FF"/>
                </a:solidFill>
              </a:rPr>
              <a:t>%if</a:t>
            </a:r>
            <a:r>
              <a:rPr lang="en-US" sz="800" dirty="0"/>
              <a:t> </a:t>
            </a:r>
            <a:r>
              <a:rPr lang="en-US" sz="800" dirty="0">
                <a:solidFill>
                  <a:srgbClr val="0000FF"/>
                </a:solidFill>
              </a:rPr>
              <a:t>%</a:t>
            </a:r>
            <a:r>
              <a:rPr lang="en-US" sz="800" dirty="0" err="1">
                <a:solidFill>
                  <a:srgbClr val="0000FF"/>
                </a:solidFill>
              </a:rPr>
              <a:t>datatyp</a:t>
            </a:r>
            <a:r>
              <a:rPr lang="en-US" sz="800" dirty="0">
                <a:solidFill>
                  <a:srgbClr val="66CC66"/>
                </a:solidFill>
              </a:rPr>
              <a:t>(</a:t>
            </a:r>
            <a:r>
              <a:rPr lang="en-US" sz="800" dirty="0">
                <a:solidFill>
                  <a:srgbClr val="0000FF"/>
                </a:solidFill>
              </a:rPr>
              <a:t>%</a:t>
            </a:r>
            <a:r>
              <a:rPr lang="en-US" sz="800" dirty="0" err="1">
                <a:solidFill>
                  <a:srgbClr val="0000FF"/>
                </a:solidFill>
              </a:rPr>
              <a:t>qsubstr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b="1" dirty="0">
                <a:solidFill>
                  <a:srgbClr val="2E8B57"/>
                </a:solidFill>
              </a:rPr>
              <a:t>1</a:t>
            </a:r>
            <a:r>
              <a:rPr lang="en-US" sz="800" dirty="0">
                <a:solidFill>
                  <a:srgbClr val="66CC66"/>
                </a:solidFill>
              </a:rPr>
              <a:t>))</a:t>
            </a:r>
            <a:r>
              <a:rPr lang="en-US" sz="800" dirty="0"/>
              <a:t>=NUMERIC </a:t>
            </a:r>
            <a:r>
              <a:rPr lang="en-US" sz="800" dirty="0">
                <a:solidFill>
                  <a:srgbClr val="0000FF"/>
                </a:solidFill>
              </a:rPr>
              <a:t>%then</a:t>
            </a:r>
            <a:r>
              <a:rPr lang="en-US" sz="800" dirty="0"/>
              <a:t> </a:t>
            </a:r>
            <a:r>
              <a:rPr lang="en-US" sz="800" dirty="0">
                <a:solidFill>
                  <a:srgbClr val="0000FF"/>
                </a:solidFill>
              </a:rPr>
              <a:t>%let</a:t>
            </a:r>
            <a:r>
              <a:rPr lang="en-US" sz="800" dirty="0"/>
              <a:t> </a:t>
            </a:r>
            <a:r>
              <a:rPr lang="en-US" sz="800" dirty="0" err="1"/>
              <a:t>badname</a:t>
            </a:r>
            <a:r>
              <a:rPr lang="en-US" sz="800" dirty="0"/>
              <a:t>=_</a:t>
            </a:r>
            <a:r>
              <a:rPr lang="en-US" sz="800" b="1" dirty="0">
                <a:solidFill>
                  <a:srgbClr val="0000FF"/>
                </a:solidFill>
              </a:rPr>
              <a:t>&amp;</a:t>
            </a:r>
            <a:r>
              <a:rPr lang="en-US" sz="800" b="1" dirty="0" err="1">
                <a:solidFill>
                  <a:srgbClr val="0000FF"/>
                </a:solidFill>
              </a:rPr>
              <a:t>badname</a:t>
            </a:r>
            <a:r>
              <a:rPr lang="en-US" sz="800" dirty="0"/>
              <a:t>; </a:t>
            </a:r>
            <a:r>
              <a:rPr lang="en-US" sz="800" dirty="0">
                <a:solidFill>
                  <a:srgbClr val="0000FF"/>
                </a:solidFill>
              </a:rPr>
              <a:t>%let</a:t>
            </a:r>
            <a:r>
              <a:rPr lang="en-US" sz="800" dirty="0"/>
              <a:t> </a:t>
            </a:r>
            <a:r>
              <a:rPr lang="en-US" sz="800" dirty="0" err="1"/>
              <a:t>badname</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compress</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sysfunc</a:t>
            </a:r>
            <a:r>
              <a:rPr lang="en-US" sz="800" dirty="0">
                <a:solidFill>
                  <a:srgbClr val="66CC66"/>
                </a:solidFill>
              </a:rPr>
              <a:t>(</a:t>
            </a:r>
            <a:r>
              <a:rPr lang="en-US" sz="800" dirty="0">
                <a:solidFill>
                  <a:srgbClr val="0000FF"/>
                </a:solidFill>
              </a:rPr>
              <a:t>translate</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t>,_,</a:t>
            </a:r>
            <a:r>
              <a:rPr lang="en-US" sz="800" dirty="0">
                <a:solidFill>
                  <a:srgbClr val="0000FF"/>
                </a:solidFill>
              </a:rPr>
              <a:t>%</a:t>
            </a:r>
            <a:r>
              <a:rPr lang="en-US" sz="800" dirty="0" err="1">
                <a:solidFill>
                  <a:srgbClr val="0000FF"/>
                </a:solidFill>
              </a:rPr>
              <a:t>str</a:t>
            </a:r>
            <a:r>
              <a:rPr lang="en-US" sz="800" dirty="0">
                <a:solidFill>
                  <a:srgbClr val="66CC66"/>
                </a:solidFill>
              </a:rPr>
              <a:t>(</a:t>
            </a:r>
            <a:r>
              <a:rPr lang="en-US" sz="800" dirty="0"/>
              <a:t> </a:t>
            </a:r>
            <a:r>
              <a:rPr lang="en-US" sz="800" dirty="0">
                <a:solidFill>
                  <a:srgbClr val="66CC66"/>
                </a:solidFill>
              </a:rPr>
              <a:t>)))</a:t>
            </a:r>
            <a:r>
              <a:rPr lang="en-US" sz="800" dirty="0"/>
              <a:t>,,</a:t>
            </a:r>
            <a:r>
              <a:rPr lang="en-US" sz="800" dirty="0" err="1"/>
              <a:t>kn</a:t>
            </a:r>
            <a:r>
              <a:rPr lang="en-US" sz="800" dirty="0">
                <a:solidFill>
                  <a:srgbClr val="66CC66"/>
                </a:solidFill>
              </a:rPr>
              <a:t>))</a:t>
            </a:r>
            <a:r>
              <a:rPr lang="en-US" sz="800" dirty="0"/>
              <a:t>; </a:t>
            </a:r>
            <a:r>
              <a:rPr lang="en-US" sz="800" dirty="0">
                <a:solidFill>
                  <a:srgbClr val="0000FF"/>
                </a:solidFill>
              </a:rPr>
              <a:t>%</a:t>
            </a:r>
            <a:r>
              <a:rPr lang="en-US" sz="800" dirty="0" err="1">
                <a:solidFill>
                  <a:srgbClr val="0000FF"/>
                </a:solidFill>
              </a:rPr>
              <a:t>substr</a:t>
            </a:r>
            <a:r>
              <a:rPr lang="en-US" sz="800" dirty="0">
                <a:solidFill>
                  <a:srgbClr val="66CC66"/>
                </a:solidFill>
              </a:rPr>
              <a:t>(</a:t>
            </a:r>
            <a:r>
              <a:rPr lang="en-US" sz="800" b="1" dirty="0">
                <a:solidFill>
                  <a:srgbClr val="0000FF"/>
                </a:solidFill>
              </a:rPr>
              <a:t>&amp;badname</a:t>
            </a:r>
            <a:r>
              <a:rPr lang="en-US" sz="800" dirty="0"/>
              <a:t>,</a:t>
            </a:r>
            <a:r>
              <a:rPr lang="en-US" sz="800" b="1" dirty="0">
                <a:solidFill>
                  <a:srgbClr val="2E8B57"/>
                </a:solidFill>
              </a:rPr>
              <a:t>1</a:t>
            </a:r>
            <a:r>
              <a:rPr lang="en-US" sz="800" dirty="0"/>
              <a:t>,</a:t>
            </a:r>
            <a:r>
              <a:rPr lang="en-US" sz="800" dirty="0">
                <a:solidFill>
                  <a:srgbClr val="0000FF"/>
                </a:solidFill>
              </a:rPr>
              <a:t>%sysfunc</a:t>
            </a:r>
            <a:r>
              <a:rPr lang="en-US" sz="800" dirty="0">
                <a:solidFill>
                  <a:srgbClr val="66CC66"/>
                </a:solidFill>
              </a:rPr>
              <a:t>(</a:t>
            </a:r>
            <a:r>
              <a:rPr lang="en-US" sz="800" dirty="0">
                <a:solidFill>
                  <a:srgbClr val="0000FF"/>
                </a:solidFill>
              </a:rPr>
              <a:t>min</a:t>
            </a:r>
            <a:r>
              <a:rPr lang="en-US" sz="800" dirty="0">
                <a:solidFill>
                  <a:srgbClr val="66CC66"/>
                </a:solidFill>
              </a:rPr>
              <a:t>(</a:t>
            </a:r>
            <a:r>
              <a:rPr lang="en-US" sz="800" dirty="0">
                <a:solidFill>
                  <a:srgbClr val="0000FF"/>
                </a:solidFill>
              </a:rPr>
              <a:t>%length</a:t>
            </a:r>
            <a:r>
              <a:rPr lang="en-US" sz="800" dirty="0">
                <a:solidFill>
                  <a:srgbClr val="66CC66"/>
                </a:solidFill>
              </a:rPr>
              <a:t>(</a:t>
            </a:r>
            <a:r>
              <a:rPr lang="en-US" sz="800" b="1" dirty="0">
                <a:solidFill>
                  <a:srgbClr val="0000FF"/>
                </a:solidFill>
              </a:rPr>
              <a:t>&amp;</a:t>
            </a:r>
            <a:r>
              <a:rPr lang="en-US" sz="800" b="1" dirty="0" err="1">
                <a:solidFill>
                  <a:srgbClr val="0000FF"/>
                </a:solidFill>
              </a:rPr>
              <a:t>badname</a:t>
            </a:r>
            <a:r>
              <a:rPr lang="en-US" sz="800" dirty="0">
                <a:solidFill>
                  <a:srgbClr val="66CC66"/>
                </a:solidFill>
              </a:rPr>
              <a:t>)</a:t>
            </a:r>
            <a:r>
              <a:rPr lang="en-US" sz="800" dirty="0"/>
              <a:t>,</a:t>
            </a:r>
            <a:r>
              <a:rPr lang="en-US" sz="800" b="1" dirty="0">
                <a:solidFill>
                  <a:srgbClr val="2E8B57"/>
                </a:solidFill>
              </a:rPr>
              <a:t>32</a:t>
            </a:r>
            <a:r>
              <a:rPr lang="en-US" sz="800" dirty="0">
                <a:solidFill>
                  <a:srgbClr val="66CC66"/>
                </a:solidFill>
              </a:rPr>
              <a:t>)))</a:t>
            </a:r>
            <a:r>
              <a:rPr lang="en-US" sz="800" dirty="0"/>
              <a:t> </a:t>
            </a:r>
            <a:r>
              <a:rPr lang="en-US" sz="800" dirty="0">
                <a:solidFill>
                  <a:srgbClr val="0000FF"/>
                </a:solidFill>
              </a:rPr>
              <a:t>%mend</a:t>
            </a:r>
            <a:r>
              <a:rPr lang="en-US" sz="800" dirty="0"/>
              <a:t> </a:t>
            </a:r>
            <a:r>
              <a:rPr lang="en-US" sz="800" dirty="0" err="1"/>
              <a:t>fixname;</a:t>
            </a:r>
            <a:r>
              <a:rPr lang="en-US" altLang="en-US" sz="800" dirty="0" err="1">
                <a:solidFill>
                  <a:srgbClr val="0000FF"/>
                </a:solidFill>
                <a:latin typeface="Monaco"/>
                <a:cs typeface="Courier New" pitchFamily="49" charset="0"/>
              </a:rPr>
              <a:t>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translate</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333333"/>
                </a:solidFill>
                <a:latin typeface="Monaco"/>
                <a:cs typeface="Courier New" pitchFamily="49" charset="0"/>
              </a:rPr>
              <a:t>,_,</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str</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dirty="0" err="1">
                <a:solidFill>
                  <a:srgbClr val="333333"/>
                </a:solidFill>
                <a:latin typeface="Monaco"/>
                <a:cs typeface="Courier New" pitchFamily="49" charset="0"/>
              </a:rPr>
              <a:t>kn</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a:t>
            </a:r>
            <a:r>
              <a:rPr lang="en-US" altLang="en-US" sz="800" dirty="0" err="1">
                <a:solidFill>
                  <a:srgbClr val="0000FF"/>
                </a:solidFill>
                <a:latin typeface="Monaco"/>
                <a:cs typeface="Courier New" pitchFamily="49" charset="0"/>
              </a:rPr>
              <a:t>substr</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&amp;badname</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1</a:t>
            </a:r>
            <a:r>
              <a:rPr lang="en-US" altLang="en-US" sz="800" dirty="0">
                <a:solidFill>
                  <a:srgbClr val="333333"/>
                </a:solidFill>
                <a:latin typeface="Monaco"/>
                <a:cs typeface="Courier New" pitchFamily="49" charset="0"/>
              </a:rPr>
              <a:t>,</a:t>
            </a:r>
            <a:r>
              <a:rPr lang="en-US" altLang="en-US" sz="800" dirty="0">
                <a:solidFill>
                  <a:srgbClr val="0000FF"/>
                </a:solidFill>
                <a:latin typeface="Monaco"/>
                <a:cs typeface="Courier New" pitchFamily="49" charset="0"/>
              </a:rPr>
              <a:t>%sysfunc</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min</a:t>
            </a:r>
            <a:r>
              <a:rPr lang="en-US" altLang="en-US" sz="800" dirty="0">
                <a:solidFill>
                  <a:srgbClr val="66CC66"/>
                </a:solidFill>
                <a:latin typeface="Monaco"/>
                <a:cs typeface="Courier New" pitchFamily="49" charset="0"/>
              </a:rPr>
              <a:t>(</a:t>
            </a:r>
            <a:r>
              <a:rPr lang="en-US" altLang="en-US" sz="800" dirty="0">
                <a:solidFill>
                  <a:srgbClr val="0000FF"/>
                </a:solidFill>
                <a:latin typeface="Monaco"/>
                <a:cs typeface="Courier New" pitchFamily="49" charset="0"/>
              </a:rPr>
              <a:t>%length</a:t>
            </a:r>
            <a:r>
              <a:rPr lang="en-US" altLang="en-US" sz="800" dirty="0">
                <a:solidFill>
                  <a:srgbClr val="66CC66"/>
                </a:solidFill>
                <a:latin typeface="Monaco"/>
                <a:cs typeface="Courier New" pitchFamily="49" charset="0"/>
              </a:rPr>
              <a:t>(</a:t>
            </a:r>
            <a:r>
              <a:rPr lang="en-US" altLang="en-US" sz="800" b="1" dirty="0">
                <a:solidFill>
                  <a:srgbClr val="0000FF"/>
                </a:solidFill>
                <a:latin typeface="Monaco"/>
                <a:cs typeface="Courier New" pitchFamily="49" charset="0"/>
              </a:rPr>
              <a:t>&amp;</a:t>
            </a:r>
            <a:r>
              <a:rPr lang="en-US" altLang="en-US" sz="800" b="1" dirty="0" err="1">
                <a:solidFill>
                  <a:srgbClr val="0000FF"/>
                </a:solidFill>
                <a:latin typeface="Monaco"/>
                <a:cs typeface="Courier New" pitchFamily="49" charset="0"/>
              </a:rPr>
              <a:t>badname</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a:t>
            </a:r>
            <a:r>
              <a:rPr lang="en-US" altLang="en-US" sz="800" b="1" dirty="0">
                <a:solidFill>
                  <a:srgbClr val="2E8B57"/>
                </a:solidFill>
                <a:latin typeface="Monaco"/>
                <a:cs typeface="Courier New" pitchFamily="49" charset="0"/>
              </a:rPr>
              <a:t>32</a:t>
            </a:r>
            <a:r>
              <a:rPr lang="en-US" altLang="en-US" sz="800" dirty="0">
                <a:solidFill>
                  <a:srgbClr val="66CC66"/>
                </a:solidFill>
                <a:latin typeface="Monaco"/>
                <a:cs typeface="Courier New" pitchFamily="49" charset="0"/>
              </a:rPr>
              <a:t>)))</a:t>
            </a:r>
            <a:r>
              <a:rPr lang="en-US" altLang="en-US" sz="800" dirty="0">
                <a:solidFill>
                  <a:srgbClr val="333333"/>
                </a:solidFill>
                <a:latin typeface="Monaco"/>
                <a:cs typeface="Courier New" pitchFamily="49" charset="0"/>
              </a:rPr>
              <a:t> </a:t>
            </a:r>
            <a:r>
              <a:rPr lang="en-US" altLang="en-US" sz="800" dirty="0">
                <a:solidFill>
                  <a:srgbClr val="0000FF"/>
                </a:solidFill>
                <a:latin typeface="Monaco"/>
                <a:cs typeface="Courier New" pitchFamily="49" charset="0"/>
              </a:rPr>
              <a:t>%mend</a:t>
            </a:r>
            <a:r>
              <a:rPr lang="en-US" altLang="en-US" sz="800" dirty="0">
                <a:solidFill>
                  <a:srgbClr val="333333"/>
                </a:solidFill>
                <a:latin typeface="Monaco"/>
                <a:cs typeface="Courier New" pitchFamily="49" charset="0"/>
              </a:rPr>
              <a:t> </a:t>
            </a:r>
            <a:r>
              <a:rPr lang="en-US" altLang="en-US" sz="800" dirty="0" err="1">
                <a:solidFill>
                  <a:srgbClr val="333333"/>
                </a:solidFill>
                <a:latin typeface="Monaco"/>
                <a:cs typeface="Courier New" pitchFamily="49" charset="0"/>
              </a:rPr>
              <a:t>fixname</a:t>
            </a:r>
            <a:r>
              <a:rPr lang="en-US" altLang="en-US" sz="2000" dirty="0">
                <a:solidFill>
                  <a:srgbClr val="333333"/>
                </a:solidFill>
                <a:latin typeface="Monaco"/>
                <a:cs typeface="Courier New" pitchFamily="49" charset="0"/>
              </a:rPr>
              <a:t>;</a:t>
            </a:r>
            <a:r>
              <a:rPr lang="en-US" altLang="en-US" sz="800" dirty="0">
                <a:latin typeface="Arial" pitchFamily="34" charset="0"/>
                <a:cs typeface="Arial" pitchFamily="34" charset="0"/>
              </a:rPr>
              <a:t> </a:t>
            </a:r>
            <a:endParaRPr lang="en-US" altLang="en-US" sz="4800" dirty="0">
              <a:latin typeface="Arial" pitchFamily="34" charset="0"/>
              <a:cs typeface="Arial" pitchFamily="34" charset="0"/>
            </a:endParaRPr>
          </a:p>
        </p:txBody>
      </p:sp>
    </p:spTree>
    <p:extLst>
      <p:ext uri="{BB962C8B-B14F-4D97-AF65-F5344CB8AC3E}">
        <p14:creationId xmlns:p14="http://schemas.microsoft.com/office/powerpoint/2010/main" val="144227854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a:xfrm>
            <a:off x="713232" y="469901"/>
            <a:ext cx="6747715" cy="544088"/>
          </a:xfrm>
        </p:spPr>
        <p:txBody>
          <a:bodyPr>
            <a:normAutofit/>
          </a:bodyPr>
          <a:lstStyle/>
          <a:p>
            <a:r>
              <a:rPr lang="en-US" sz="2400" b="1" dirty="0" smtClean="0"/>
              <a:t>How to make a trivial example not that trivial</a:t>
            </a:r>
            <a:endParaRPr lang="en-US" sz="2400" b="1" dirty="0"/>
          </a:p>
        </p:txBody>
      </p:sp>
      <p:sp>
        <p:nvSpPr>
          <p:cNvPr id="306186" name="Rectangle 10"/>
          <p:cNvSpPr>
            <a:spLocks noGrp="1" noChangeArrowheads="1"/>
          </p:cNvSpPr>
          <p:nvPr>
            <p:ph idx="1"/>
          </p:nvPr>
        </p:nvSpPr>
        <p:spPr>
          <a:xfrm>
            <a:off x="723899" y="1466660"/>
            <a:ext cx="8239031" cy="4906979"/>
          </a:xfrm>
        </p:spPr>
        <p:txBody>
          <a:bodyPr>
            <a:noAutofit/>
          </a:bodyPr>
          <a:lstStyle/>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%macro </a:t>
            </a:r>
            <a:r>
              <a:rPr lang="en-US" sz="2000" b="1" dirty="0" err="1">
                <a:latin typeface="Courier New" panose="02070309020205020404" pitchFamily="49" charset="0"/>
                <a:cs typeface="Courier New" panose="02070309020205020404" pitchFamily="49" charset="0"/>
              </a:rPr>
              <a:t>printlib</a:t>
            </a:r>
            <a:r>
              <a:rPr lang="en-US" sz="2000" b="1" dirty="0">
                <a:latin typeface="Courier New" panose="02070309020205020404" pitchFamily="49" charset="0"/>
                <a:cs typeface="Courier New" panose="02070309020205020404" pitchFamily="49" charset="0"/>
              </a:rPr>
              <a:t>(libname);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err="1" smtClean="0">
                <a:latin typeface="Courier New" panose="02070309020205020404" pitchFamily="49" charset="0"/>
                <a:cs typeface="Courier New" panose="02070309020205020404" pitchFamily="49" charset="0"/>
              </a:rPr>
              <a:t>proc</a:t>
            </a:r>
            <a:r>
              <a:rPr lang="en-US" sz="2000" b="1" dirty="0" smtClean="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sql</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noprint</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smtClean="0">
                <a:solidFill>
                  <a:srgbClr val="0070C0"/>
                </a:solidFill>
                <a:latin typeface="Courier New" panose="02070309020205020404" pitchFamily="49" charset="0"/>
                <a:cs typeface="Courier New" panose="02070309020205020404" pitchFamily="49" charset="0"/>
              </a:rPr>
              <a:t>select </a:t>
            </a:r>
            <a:r>
              <a:rPr lang="en-US" sz="2000" b="1" dirty="0">
                <a:solidFill>
                  <a:srgbClr val="0070C0"/>
                </a:solidFill>
                <a:latin typeface="Courier New" panose="02070309020205020404" pitchFamily="49" charset="0"/>
                <a:cs typeface="Courier New" panose="02070309020205020404" pitchFamily="49" charset="0"/>
              </a:rPr>
              <a:t>"&amp;libname.." || </a:t>
            </a:r>
            <a:r>
              <a:rPr lang="en-US" sz="2000" b="1" dirty="0" err="1">
                <a:solidFill>
                  <a:srgbClr val="0070C0"/>
                </a:solidFill>
                <a:latin typeface="Courier New" panose="02070309020205020404" pitchFamily="49" charset="0"/>
                <a:cs typeface="Courier New" panose="02070309020205020404" pitchFamily="49" charset="0"/>
              </a:rPr>
              <a:t>memname</a:t>
            </a:r>
            <a:r>
              <a:rPr lang="en-US" sz="2000" b="1" dirty="0">
                <a:solidFill>
                  <a:srgbClr val="0070C0"/>
                </a:solidFill>
                <a:latin typeface="Courier New" panose="02070309020205020404" pitchFamily="49" charset="0"/>
                <a:cs typeface="Courier New" panose="02070309020205020404" pitchFamily="49" charset="0"/>
              </a:rPr>
              <a:t> into :dsn1-:</a:t>
            </a:r>
            <a:r>
              <a:rPr lang="en-US" sz="2000" b="1" dirty="0" smtClean="0">
                <a:solidFill>
                  <a:srgbClr val="0070C0"/>
                </a:solidFill>
                <a:latin typeface="Courier New" panose="02070309020205020404" pitchFamily="49" charset="0"/>
                <a:cs typeface="Courier New" panose="02070309020205020404" pitchFamily="49" charset="0"/>
              </a:rPr>
              <a:t>dsn100 </a:t>
            </a:r>
          </a:p>
          <a:p>
            <a:pPr marL="0" indent="0">
              <a:spcBef>
                <a:spcPts val="0"/>
              </a:spcBef>
              <a:spcAft>
                <a:spcPts val="0"/>
              </a:spcAft>
              <a:buNone/>
            </a:pPr>
            <a:r>
              <a:rPr lang="en-US" sz="2000" b="1" dirty="0" smtClean="0">
                <a:solidFill>
                  <a:srgbClr val="0070C0"/>
                </a:solidFill>
                <a:latin typeface="Courier New" panose="02070309020205020404" pitchFamily="49" charset="0"/>
                <a:cs typeface="Courier New" panose="02070309020205020404" pitchFamily="49" charset="0"/>
              </a:rPr>
              <a:t>from </a:t>
            </a:r>
            <a:r>
              <a:rPr lang="en-US" sz="2000" b="1" dirty="0" err="1">
                <a:solidFill>
                  <a:srgbClr val="0070C0"/>
                </a:solidFill>
                <a:latin typeface="Courier New" panose="02070309020205020404" pitchFamily="49" charset="0"/>
                <a:cs typeface="Courier New" panose="02070309020205020404" pitchFamily="49" charset="0"/>
              </a:rPr>
              <a:t>dictionary.tables</a:t>
            </a:r>
            <a:r>
              <a:rPr lang="en-US" sz="2000" b="1" dirty="0">
                <a:solidFill>
                  <a:srgbClr val="0070C0"/>
                </a:solidFill>
                <a:latin typeface="Courier New" panose="02070309020205020404" pitchFamily="49" charset="0"/>
                <a:cs typeface="Courier New" panose="02070309020205020404" pitchFamily="49" charset="0"/>
              </a:rPr>
              <a:t> </a:t>
            </a:r>
            <a:endParaRPr lang="en-US" sz="2000" b="1" dirty="0" smtClean="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where </a:t>
            </a:r>
            <a:r>
              <a:rPr lang="en-US" sz="2000" b="1" dirty="0">
                <a:latin typeface="Courier New" panose="02070309020205020404" pitchFamily="49" charset="0"/>
                <a:cs typeface="Courier New" panose="02070309020205020404" pitchFamily="49" charset="0"/>
              </a:rPr>
              <a:t>libname="%</a:t>
            </a:r>
            <a:r>
              <a:rPr lang="en-US" sz="2000" b="1" dirty="0" err="1">
                <a:latin typeface="Courier New" panose="02070309020205020404" pitchFamily="49" charset="0"/>
                <a:cs typeface="Courier New" panose="02070309020205020404" pitchFamily="49" charset="0"/>
              </a:rPr>
              <a:t>upcase</a:t>
            </a:r>
            <a:r>
              <a:rPr lang="en-US" sz="2000" b="1" dirty="0">
                <a:latin typeface="Courier New" panose="02070309020205020404" pitchFamily="49" charset="0"/>
                <a:cs typeface="Courier New" panose="02070309020205020404" pitchFamily="49" charset="0"/>
              </a:rPr>
              <a:t>(&amp;libname)";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quit;</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do </a:t>
            </a:r>
            <a:r>
              <a:rPr lang="en-US" sz="2000" b="1" dirty="0" err="1">
                <a:latin typeface="Courier New" panose="02070309020205020404" pitchFamily="49" charset="0"/>
                <a:cs typeface="Courier New" panose="02070309020205020404" pitchFamily="49" charset="0"/>
              </a:rPr>
              <a:t>i</a:t>
            </a:r>
            <a:r>
              <a:rPr lang="en-US" sz="2000" b="1" dirty="0">
                <a:latin typeface="Courier New" panose="02070309020205020404" pitchFamily="49" charset="0"/>
                <a:cs typeface="Courier New" panose="02070309020205020404" pitchFamily="49" charset="0"/>
              </a:rPr>
              <a:t>=1 %to </a:t>
            </a:r>
            <a:r>
              <a:rPr lang="en-US" sz="2000" b="1" dirty="0">
                <a:solidFill>
                  <a:srgbClr val="0070C0"/>
                </a:solidFill>
                <a:latin typeface="Courier New" panose="02070309020205020404" pitchFamily="49" charset="0"/>
                <a:cs typeface="Courier New" panose="02070309020205020404" pitchFamily="49" charset="0"/>
              </a:rPr>
              <a:t>&amp;</a:t>
            </a:r>
            <a:r>
              <a:rPr lang="en-US" sz="2000" b="1" dirty="0" err="1">
                <a:solidFill>
                  <a:srgbClr val="0070C0"/>
                </a:solidFill>
                <a:latin typeface="Courier New" panose="02070309020205020404" pitchFamily="49" charset="0"/>
                <a:cs typeface="Courier New" panose="02070309020205020404" pitchFamily="49" charset="0"/>
              </a:rPr>
              <a:t>sqlobs</a:t>
            </a:r>
            <a:r>
              <a:rPr lang="en-US" sz="20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actual number of files in &amp;libname;</a:t>
            </a:r>
            <a:r>
              <a:rPr lang="en-US" sz="20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%put </a:t>
            </a:r>
            <a:r>
              <a:rPr lang="en-US" sz="2000" b="1" dirty="0">
                <a:latin typeface="Courier New" panose="02070309020205020404" pitchFamily="49" charset="0"/>
                <a:cs typeface="Courier New" panose="02070309020205020404" pitchFamily="49" charset="0"/>
              </a:rPr>
              <a:t>&amp;&amp;</a:t>
            </a:r>
            <a:r>
              <a:rPr lang="en-US" sz="2000" b="1" dirty="0" err="1" smtClean="0">
                <a:latin typeface="Courier New" panose="02070309020205020404" pitchFamily="49" charset="0"/>
                <a:cs typeface="Courier New" panose="02070309020205020404" pitchFamily="49" charset="0"/>
              </a:rPr>
              <a:t>dsn&amp;I</a:t>
            </a:r>
            <a:r>
              <a:rPr lang="en-US" sz="20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%print(data</a:t>
            </a:r>
            <a:r>
              <a:rPr lang="en-US" sz="2000" b="1" dirty="0">
                <a:latin typeface="Courier New" panose="02070309020205020404" pitchFamily="49" charset="0"/>
                <a:cs typeface="Courier New" panose="02070309020205020404" pitchFamily="49" charset="0"/>
              </a:rPr>
              <a:t>=&amp;&amp;</a:t>
            </a:r>
            <a:r>
              <a:rPr lang="en-US" sz="2000" b="1" dirty="0" err="1">
                <a:latin typeface="Courier New" panose="02070309020205020404" pitchFamily="49" charset="0"/>
                <a:cs typeface="Courier New" panose="02070309020205020404" pitchFamily="49" charset="0"/>
              </a:rPr>
              <a:t>dsn&amp;i</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end;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a:t>
            </a:r>
            <a:r>
              <a:rPr lang="en-US" sz="2000" b="1" dirty="0">
                <a:latin typeface="Courier New" panose="02070309020205020404" pitchFamily="49" charset="0"/>
                <a:cs typeface="Courier New" panose="02070309020205020404" pitchFamily="49" charset="0"/>
              </a:rPr>
              <a:t>mend </a:t>
            </a:r>
            <a:r>
              <a:rPr lang="en-US" sz="2000" b="1" dirty="0" err="1">
                <a:latin typeface="Courier New" panose="02070309020205020404" pitchFamily="49" charset="0"/>
                <a:cs typeface="Courier New" panose="02070309020205020404" pitchFamily="49" charset="0"/>
              </a:rPr>
              <a:t>printlib</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DATA.FORRAKE</a:t>
            </a:r>
            <a:endParaRPr lang="en-US" sz="16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DATA.FORTABLES</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DATA.PW_ANALYTIC_FALL2013_1211</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DATA.PW_ANALYT_FALL2013_1219</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DATA.RAKED</a:t>
            </a:r>
            <a:endParaRPr lang="en-US" sz="1600" b="1" dirty="0" smtClean="0">
              <a:latin typeface="Courier New" panose="02070309020205020404" pitchFamily="49" charset="0"/>
              <a:cs typeface="Courier New" panose="02070309020205020404" pitchFamily="49" charset="0"/>
            </a:endParaRPr>
          </a:p>
        </p:txBody>
      </p:sp>
      <p:sp>
        <p:nvSpPr>
          <p:cNvPr id="2" name="Rounded Rectangle 1"/>
          <p:cNvSpPr/>
          <p:nvPr/>
        </p:nvSpPr>
        <p:spPr>
          <a:xfrm>
            <a:off x="5432079" y="4916032"/>
            <a:ext cx="2661719" cy="8781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Dictionary tables available only within </a:t>
            </a:r>
            <a:r>
              <a:rPr lang="en-US" dirty="0" err="1" smtClean="0"/>
              <a:t>proc</a:t>
            </a:r>
            <a:r>
              <a:rPr lang="en-US" dirty="0" smtClean="0"/>
              <a:t> </a:t>
            </a:r>
            <a:r>
              <a:rPr lang="en-US" dirty="0" err="1" smtClean="0"/>
              <a:t>sql</a:t>
            </a:r>
            <a:r>
              <a:rPr lang="en-US" dirty="0" smtClean="0"/>
              <a:t>!</a:t>
            </a:r>
            <a:endParaRPr lang="en-US" dirty="0"/>
          </a:p>
        </p:txBody>
      </p:sp>
      <p:cxnSp>
        <p:nvCxnSpPr>
          <p:cNvPr id="4" name="Straight Arrow Connector 3"/>
          <p:cNvCxnSpPr>
            <a:stCxn id="2" idx="0"/>
          </p:cNvCxnSpPr>
          <p:nvPr/>
        </p:nvCxnSpPr>
        <p:spPr>
          <a:xfrm flipH="1" flipV="1">
            <a:off x="4173648" y="2679826"/>
            <a:ext cx="2589291" cy="2236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3366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p:txBody>
          <a:bodyPr>
            <a:normAutofit/>
          </a:bodyPr>
          <a:lstStyle/>
          <a:p>
            <a:r>
              <a:rPr lang="en-US" sz="2400" b="1" dirty="0" smtClean="0"/>
              <a:t>Reading external data: CSV files. </a:t>
            </a:r>
            <a:endParaRPr lang="en-US" sz="2400" b="1" dirty="0"/>
          </a:p>
        </p:txBody>
      </p:sp>
      <p:sp>
        <p:nvSpPr>
          <p:cNvPr id="306186" name="Rectangle 10"/>
          <p:cNvSpPr>
            <a:spLocks noGrp="1" noChangeArrowheads="1"/>
          </p:cNvSpPr>
          <p:nvPr>
            <p:ph idx="1"/>
          </p:nvPr>
        </p:nvSpPr>
        <p:spPr>
          <a:xfrm>
            <a:off x="724276" y="1566249"/>
            <a:ext cx="7994209" cy="4572359"/>
          </a:xfrm>
        </p:spPr>
        <p:txBody>
          <a:bodyPr>
            <a:normAutofit/>
          </a:bodyPr>
          <a:lstStyle/>
          <a:p>
            <a:r>
              <a:rPr lang="en-US" dirty="0" smtClean="0"/>
              <a:t>We </a:t>
            </a:r>
            <a:r>
              <a:rPr lang="en-US" dirty="0"/>
              <a:t>need to convert a number of CSV files into SAS data </a:t>
            </a:r>
            <a:r>
              <a:rPr lang="en-US" dirty="0" smtClean="0"/>
              <a:t>sets.</a:t>
            </a:r>
          </a:p>
          <a:p>
            <a:r>
              <a:rPr lang="en-US" dirty="0" smtClean="0"/>
              <a:t>If the name is “good” (NOV02122013.CSV) one can apply this macro:</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macro </a:t>
            </a:r>
            <a:r>
              <a:rPr lang="en-US" sz="2000" b="1" dirty="0" err="1">
                <a:latin typeface="Courier New" panose="02070309020205020404" pitchFamily="49" charset="0"/>
                <a:cs typeface="Courier New" panose="02070309020205020404" pitchFamily="49" charset="0"/>
              </a:rPr>
              <a:t>importcsv</a:t>
            </a:r>
            <a:r>
              <a:rPr lang="en-US" sz="2000" b="1" dirty="0">
                <a:latin typeface="Courier New" panose="02070309020205020404" pitchFamily="49" charset="0"/>
                <a:cs typeface="Courier New" panose="02070309020205020404" pitchFamily="49" charset="0"/>
              </a:rPr>
              <a:t>(file</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proc</a:t>
            </a: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import </a:t>
            </a:r>
            <a:r>
              <a:rPr lang="en-US" sz="2000" b="1" dirty="0" err="1">
                <a:latin typeface="Courier New" panose="02070309020205020404" pitchFamily="49" charset="0"/>
                <a:cs typeface="Courier New" panose="02070309020205020404" pitchFamily="49" charset="0"/>
              </a:rPr>
              <a:t>datafile</a:t>
            </a:r>
            <a:r>
              <a:rPr lang="en-US" sz="2000" b="1" dirty="0" smtClean="0">
                <a:latin typeface="Courier New" panose="02070309020205020404" pitchFamily="49" charset="0"/>
                <a:cs typeface="Courier New" panose="02070309020205020404" pitchFamily="49" charset="0"/>
              </a:rPr>
              <a:t>="&amp;file"              </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out</a:t>
            </a:r>
            <a:r>
              <a:rPr lang="en-US" sz="2000" b="1" dirty="0">
                <a:solidFill>
                  <a:srgbClr val="0070C0"/>
                </a:solidFill>
                <a:latin typeface="Courier New" panose="02070309020205020404" pitchFamily="49" charset="0"/>
                <a:cs typeface="Courier New" panose="02070309020205020404" pitchFamily="49" charset="0"/>
              </a:rPr>
              <a:t>=%scan(&amp;file,-2,.\) </a:t>
            </a:r>
            <a:r>
              <a:rPr lang="en-US" sz="2000" b="1" dirty="0">
                <a:latin typeface="Courier New" panose="02070309020205020404" pitchFamily="49" charset="0"/>
                <a:cs typeface="Courier New" panose="02070309020205020404" pitchFamily="49" charset="0"/>
              </a:rPr>
              <a:t>replace;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run</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mend </a:t>
            </a:r>
            <a:r>
              <a:rPr lang="en-US" sz="2000" b="1" dirty="0" err="1">
                <a:latin typeface="Courier New" panose="02070309020205020404" pitchFamily="49" charset="0"/>
                <a:cs typeface="Courier New" panose="02070309020205020404" pitchFamily="49" charset="0"/>
              </a:rPr>
              <a:t>importcsv</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2000" b="1" dirty="0" smtClean="0">
              <a:latin typeface="Courier New" panose="02070309020205020404" pitchFamily="49" charset="0"/>
              <a:cs typeface="Courier New" panose="02070309020205020404" pitchFamily="49" charset="0"/>
            </a:endParaRPr>
          </a:p>
          <a:p>
            <a:pPr marL="0" indent="0">
              <a:buNone/>
            </a:pPr>
            <a:r>
              <a:rPr lang="en-US" sz="2000" dirty="0" smtClean="0"/>
              <a:t>%</a:t>
            </a:r>
            <a:r>
              <a:rPr lang="en-US" sz="2000" dirty="0" err="1" smtClean="0"/>
              <a:t>importcsv</a:t>
            </a:r>
            <a:r>
              <a:rPr lang="en-US" sz="2000" dirty="0" smtClean="0"/>
              <a:t>(S:\LINCS\</a:t>
            </a:r>
            <a:r>
              <a:rPr lang="en-US" sz="2000" b="1" dirty="0" smtClean="0">
                <a:solidFill>
                  <a:srgbClr val="FF0000"/>
                </a:solidFill>
              </a:rPr>
              <a:t>NOV02122013</a:t>
            </a:r>
            <a:r>
              <a:rPr lang="en-US" sz="2000" dirty="0" smtClean="0"/>
              <a:t>.CSV)</a:t>
            </a:r>
          </a:p>
        </p:txBody>
      </p:sp>
      <p:cxnSp>
        <p:nvCxnSpPr>
          <p:cNvPr id="6" name="Straight Arrow Connector 5"/>
          <p:cNvCxnSpPr/>
          <p:nvPr/>
        </p:nvCxnSpPr>
        <p:spPr>
          <a:xfrm flipH="1" flipV="1">
            <a:off x="10949809" y="6185185"/>
            <a:ext cx="9053" cy="41645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8048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p:txBody>
          <a:bodyPr>
            <a:normAutofit/>
          </a:bodyPr>
          <a:lstStyle/>
          <a:p>
            <a:r>
              <a:rPr lang="en-US" sz="2400" b="1" dirty="0"/>
              <a:t>Reading external data: CSV </a:t>
            </a:r>
            <a:r>
              <a:rPr lang="en-US" sz="2400" b="1" dirty="0" smtClean="0"/>
              <a:t>files (cont.) </a:t>
            </a:r>
            <a:endParaRPr lang="en-US" sz="2400" b="1" dirty="0"/>
          </a:p>
        </p:txBody>
      </p:sp>
      <p:sp>
        <p:nvSpPr>
          <p:cNvPr id="306186" name="Rectangle 10"/>
          <p:cNvSpPr>
            <a:spLocks noGrp="1" noChangeArrowheads="1"/>
          </p:cNvSpPr>
          <p:nvPr>
            <p:ph idx="1"/>
          </p:nvPr>
        </p:nvSpPr>
        <p:spPr>
          <a:xfrm>
            <a:off x="724276" y="1539088"/>
            <a:ext cx="7921783" cy="4997514"/>
          </a:xfrm>
          <a:ln>
            <a:solidFill>
              <a:srgbClr val="FFFF00"/>
            </a:solidFill>
          </a:ln>
        </p:spPr>
        <p:txBody>
          <a:bodyPr>
            <a:normAutofit fontScale="25000" lnSpcReduction="20000"/>
          </a:bodyPr>
          <a:lstStyle/>
          <a:p>
            <a:pPr lvl="0">
              <a:lnSpc>
                <a:spcPct val="120000"/>
              </a:lnSpc>
            </a:pPr>
            <a:r>
              <a:rPr lang="en-US" sz="7600" dirty="0"/>
              <a:t>If there are “bad” (</a:t>
            </a:r>
            <a:r>
              <a:rPr lang="en-US" sz="7600" dirty="0" smtClean="0"/>
              <a:t>15 - NOV - 2013.CSV</a:t>
            </a:r>
            <a:r>
              <a:rPr lang="en-US" sz="7600" dirty="0"/>
              <a:t>) </a:t>
            </a:r>
            <a:r>
              <a:rPr lang="en-US" sz="7600" dirty="0" smtClean="0"/>
              <a:t>names </a:t>
            </a:r>
            <a:r>
              <a:rPr lang="en-US" sz="7600" dirty="0"/>
              <a:t>one can apply this </a:t>
            </a:r>
            <a:r>
              <a:rPr lang="en-US" sz="7600" dirty="0" smtClean="0"/>
              <a:t>macro FIXNAME that </a:t>
            </a:r>
            <a:r>
              <a:rPr lang="en-US" sz="7600" dirty="0"/>
              <a:t>can fix invalid names</a:t>
            </a:r>
            <a:r>
              <a:rPr lang="en-US" sz="7600" dirty="0" smtClean="0"/>
              <a:t>:</a:t>
            </a:r>
          </a:p>
          <a:p>
            <a:pPr marL="0" lvl="0" indent="0">
              <a:spcBef>
                <a:spcPts val="0"/>
              </a:spcBef>
              <a:spcAft>
                <a:spcPts val="0"/>
              </a:spcAft>
              <a:buNone/>
            </a:pPr>
            <a:r>
              <a:rPr lang="en-US" sz="7600" dirty="0">
                <a:latin typeface="Courier New" panose="02070309020205020404" pitchFamily="49" charset="0"/>
                <a:cs typeface="Courier New" panose="02070309020205020404" pitchFamily="49" charset="0"/>
              </a:rPr>
              <a:t> </a:t>
            </a:r>
            <a:r>
              <a:rPr lang="en-US" sz="7600" dirty="0" smtClean="0">
                <a:latin typeface="Courier New" panose="02070309020205020404" pitchFamily="49" charset="0"/>
                <a:cs typeface="Courier New" panose="02070309020205020404" pitchFamily="49" charset="0"/>
              </a:rPr>
              <a:t>  </a:t>
            </a:r>
          </a:p>
          <a:p>
            <a:pPr marL="0" lvl="0" indent="0">
              <a:spcBef>
                <a:spcPts val="0"/>
              </a:spcBef>
              <a:spcAft>
                <a:spcPts val="0"/>
              </a:spcAft>
              <a:buNone/>
            </a:pPr>
            <a:r>
              <a:rPr lang="en-US" sz="7600" dirty="0" smtClean="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a:t>
            </a:r>
            <a:r>
              <a:rPr lang="en-US" sz="7200" b="1" dirty="0">
                <a:latin typeface="Courier New" panose="02070309020205020404" pitchFamily="49" charset="0"/>
                <a:cs typeface="Courier New" panose="02070309020205020404" pitchFamily="49" charset="0"/>
              </a:rPr>
              <a:t>macro </a:t>
            </a:r>
            <a:r>
              <a:rPr lang="en-US" sz="7200" b="1" dirty="0" err="1" smtClean="0">
                <a:latin typeface="Courier New" panose="02070309020205020404" pitchFamily="49" charset="0"/>
                <a:cs typeface="Courier New" panose="02070309020205020404" pitchFamily="49" charset="0"/>
              </a:rPr>
              <a:t>fixname</a:t>
            </a:r>
            <a:r>
              <a:rPr lang="en-US" sz="7200" b="1" dirty="0" smtClean="0">
                <a:latin typeface="Courier New" panose="02070309020205020404" pitchFamily="49" charset="0"/>
                <a:cs typeface="Courier New" panose="02070309020205020404" pitchFamily="49" charset="0"/>
              </a:rPr>
              <a:t>(</a:t>
            </a:r>
            <a:r>
              <a:rPr lang="en-US" sz="7200" b="1" dirty="0" err="1" smtClean="0">
                <a:latin typeface="Courier New" panose="02070309020205020404" pitchFamily="49" charset="0"/>
                <a:cs typeface="Courier New" panose="02070309020205020404" pitchFamily="49" charset="0"/>
              </a:rPr>
              <a:t>badname</a:t>
            </a:r>
            <a:r>
              <a:rPr lang="en-US" sz="7200" b="1" dirty="0">
                <a:latin typeface="Courier New" panose="02070309020205020404" pitchFamily="49" charset="0"/>
                <a:cs typeface="Courier New" panose="02070309020205020404" pitchFamily="49" charset="0"/>
              </a:rPr>
              <a:t>)</a:t>
            </a:r>
            <a:r>
              <a:rPr lang="en-US" sz="7200" b="1" dirty="0" smtClean="0">
                <a:latin typeface="Courier New" panose="02070309020205020404" pitchFamily="49" charset="0"/>
                <a:cs typeface="Courier New" panose="02070309020205020404" pitchFamily="49" charset="0"/>
              </a:rPr>
              <a:t>;</a:t>
            </a:r>
          </a:p>
          <a:p>
            <a:pPr marL="0" lvl="0" indent="0">
              <a:spcBef>
                <a:spcPts val="0"/>
              </a:spcBef>
              <a:spcAft>
                <a:spcPts val="0"/>
              </a:spcAft>
              <a:buNone/>
            </a:pPr>
            <a:r>
              <a:rPr lang="en-US" sz="7200" b="1" dirty="0" smtClean="0">
                <a:latin typeface="Courier New" panose="02070309020205020404" pitchFamily="49" charset="0"/>
                <a:cs typeface="Courier New" panose="02070309020205020404" pitchFamily="49" charset="0"/>
              </a:rPr>
              <a:t>                               </a:t>
            </a:r>
          </a:p>
          <a:p>
            <a:pPr marL="0" lvl="0" indent="0">
              <a:spcBef>
                <a:spcPts val="0"/>
              </a:spcBef>
              <a:spcAft>
                <a:spcPts val="0"/>
              </a:spcAft>
              <a:buNone/>
            </a:pPr>
            <a:r>
              <a:rPr lang="en-US" sz="7200" b="1" dirty="0" smtClean="0">
                <a:latin typeface="Courier New" panose="02070309020205020404" pitchFamily="49" charset="0"/>
                <a:cs typeface="Courier New" panose="02070309020205020404" pitchFamily="49" charset="0"/>
              </a:rPr>
              <a:t>  %if </a:t>
            </a:r>
            <a:r>
              <a:rPr lang="en-US" sz="7200" b="1" dirty="0" smtClean="0">
                <a:solidFill>
                  <a:srgbClr val="0070C0"/>
                </a:solidFill>
                <a:latin typeface="Courier New" panose="02070309020205020404" pitchFamily="49" charset="0"/>
                <a:cs typeface="Courier New" panose="02070309020205020404" pitchFamily="49" charset="0"/>
              </a:rPr>
              <a:t>%</a:t>
            </a:r>
            <a:r>
              <a:rPr lang="en-US" sz="7200" b="1" dirty="0" err="1" smtClean="0">
                <a:solidFill>
                  <a:srgbClr val="0070C0"/>
                </a:solidFill>
                <a:latin typeface="Courier New" panose="02070309020205020404" pitchFamily="49" charset="0"/>
                <a:cs typeface="Courier New" panose="02070309020205020404" pitchFamily="49" charset="0"/>
              </a:rPr>
              <a:t>datatyp</a:t>
            </a:r>
            <a:r>
              <a:rPr lang="en-US" sz="7200" b="1" dirty="0">
                <a:solidFill>
                  <a:srgbClr val="0070C0"/>
                </a:solidFill>
                <a:latin typeface="Courier New" panose="02070309020205020404" pitchFamily="49" charset="0"/>
                <a:cs typeface="Courier New" panose="02070309020205020404" pitchFamily="49" charset="0"/>
              </a:rPr>
              <a:t>(%</a:t>
            </a:r>
            <a:r>
              <a:rPr lang="en-US" sz="7200" b="1" dirty="0" err="1">
                <a:solidFill>
                  <a:srgbClr val="0070C0"/>
                </a:solidFill>
                <a:latin typeface="Courier New" panose="02070309020205020404" pitchFamily="49" charset="0"/>
                <a:cs typeface="Courier New" panose="02070309020205020404" pitchFamily="49" charset="0"/>
              </a:rPr>
              <a:t>qsubstr</a:t>
            </a:r>
            <a:r>
              <a:rPr lang="en-US" sz="7200" b="1" dirty="0">
                <a:latin typeface="Courier New" panose="02070309020205020404" pitchFamily="49" charset="0"/>
                <a:cs typeface="Courier New" panose="02070309020205020404" pitchFamily="49" charset="0"/>
              </a:rPr>
              <a:t>(&amp;badname,1,1))=NUMERIC   </a:t>
            </a:r>
            <a:endParaRPr lang="en-US" sz="7200" b="1" dirty="0" smtClean="0">
              <a:latin typeface="Courier New" panose="02070309020205020404" pitchFamily="49" charset="0"/>
              <a:cs typeface="Courier New" panose="02070309020205020404" pitchFamily="49" charset="0"/>
            </a:endParaRPr>
          </a:p>
          <a:p>
            <a:pPr marL="0" lvl="0" indent="0">
              <a:spcBef>
                <a:spcPts val="0"/>
              </a:spcBef>
              <a:spcAft>
                <a:spcPts val="0"/>
              </a:spcAft>
              <a:buNone/>
            </a:pPr>
            <a:r>
              <a:rPr lang="en-US" sz="7200" b="1" dirty="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                 </a:t>
            </a:r>
          </a:p>
          <a:p>
            <a:pPr marL="0" lvl="0" indent="0">
              <a:spcBef>
                <a:spcPts val="0"/>
              </a:spcBef>
              <a:spcAft>
                <a:spcPts val="0"/>
              </a:spcAft>
              <a:buNone/>
            </a:pPr>
            <a:r>
              <a:rPr lang="en-US" sz="7200" b="1" dirty="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           %</a:t>
            </a:r>
            <a:r>
              <a:rPr lang="en-US" sz="7200" b="1" dirty="0">
                <a:latin typeface="Courier New" panose="02070309020205020404" pitchFamily="49" charset="0"/>
                <a:cs typeface="Courier New" panose="02070309020205020404" pitchFamily="49" charset="0"/>
              </a:rPr>
              <a:t>then %let  </a:t>
            </a:r>
            <a:r>
              <a:rPr lang="en-US" sz="7200" b="1" dirty="0" err="1">
                <a:latin typeface="Courier New" panose="02070309020205020404" pitchFamily="49" charset="0"/>
                <a:cs typeface="Courier New" panose="02070309020205020404" pitchFamily="49" charset="0"/>
              </a:rPr>
              <a:t>badname</a:t>
            </a:r>
            <a:r>
              <a:rPr lang="en-US" sz="7200" b="1" dirty="0">
                <a:latin typeface="Courier New" panose="02070309020205020404" pitchFamily="49" charset="0"/>
                <a:cs typeface="Courier New" panose="02070309020205020404" pitchFamily="49" charset="0"/>
              </a:rPr>
              <a:t>=_&amp;</a:t>
            </a:r>
            <a:r>
              <a:rPr lang="en-US" sz="7200" b="1" dirty="0" err="1">
                <a:latin typeface="Courier New" panose="02070309020205020404" pitchFamily="49" charset="0"/>
                <a:cs typeface="Courier New" panose="02070309020205020404" pitchFamily="49" charset="0"/>
              </a:rPr>
              <a:t>badname</a:t>
            </a:r>
            <a:r>
              <a:rPr lang="en-US" sz="7200" b="1" dirty="0">
                <a:latin typeface="Courier New" panose="02070309020205020404" pitchFamily="49" charset="0"/>
                <a:cs typeface="Courier New" panose="02070309020205020404" pitchFamily="49" charset="0"/>
              </a:rPr>
              <a:t>;  </a:t>
            </a:r>
            <a:endParaRPr lang="en-US" sz="7200" b="1" dirty="0" smtClean="0">
              <a:latin typeface="Courier New" panose="02070309020205020404" pitchFamily="49" charset="0"/>
              <a:cs typeface="Courier New" panose="02070309020205020404" pitchFamily="49" charset="0"/>
            </a:endParaRPr>
          </a:p>
          <a:p>
            <a:pPr marL="0" lvl="0" indent="0">
              <a:spcBef>
                <a:spcPts val="0"/>
              </a:spcBef>
              <a:spcAft>
                <a:spcPts val="0"/>
              </a:spcAft>
              <a:buNone/>
            </a:pPr>
            <a:r>
              <a:rPr lang="en-US" sz="7200" b="1" dirty="0" smtClean="0">
                <a:latin typeface="Courier New" panose="02070309020205020404" pitchFamily="49" charset="0"/>
                <a:cs typeface="Courier New" panose="02070309020205020404" pitchFamily="49" charset="0"/>
              </a:rPr>
              <a:t>    </a:t>
            </a:r>
          </a:p>
          <a:p>
            <a:pPr marL="0" lvl="0" indent="0">
              <a:spcBef>
                <a:spcPts val="0"/>
              </a:spcBef>
              <a:spcAft>
                <a:spcPts val="0"/>
              </a:spcAft>
              <a:buNone/>
            </a:pPr>
            <a:r>
              <a:rPr lang="en-US" sz="7200" b="1" dirty="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         %</a:t>
            </a:r>
            <a:r>
              <a:rPr lang="en-US" sz="7200" b="1" dirty="0">
                <a:latin typeface="Courier New" panose="02070309020205020404" pitchFamily="49" charset="0"/>
                <a:cs typeface="Courier New" panose="02070309020205020404" pitchFamily="49" charset="0"/>
              </a:rPr>
              <a:t>let </a:t>
            </a:r>
            <a:r>
              <a:rPr lang="en-US" sz="7200" b="1" dirty="0" err="1">
                <a:latin typeface="Courier New" panose="02070309020205020404" pitchFamily="49" charset="0"/>
                <a:cs typeface="Courier New" panose="02070309020205020404" pitchFamily="49" charset="0"/>
              </a:rPr>
              <a:t>badname</a:t>
            </a:r>
            <a:r>
              <a:rPr lang="en-US" sz="7200" b="1" dirty="0">
                <a:latin typeface="Courier New" panose="02070309020205020404" pitchFamily="49" charset="0"/>
                <a:cs typeface="Courier New" panose="02070309020205020404" pitchFamily="49" charset="0"/>
              </a:rPr>
              <a:t>= </a:t>
            </a:r>
            <a:r>
              <a:rPr lang="en-US" sz="7200" b="1" dirty="0">
                <a:solidFill>
                  <a:srgbClr val="0070C0"/>
                </a:solidFill>
                <a:latin typeface="Courier New" panose="02070309020205020404" pitchFamily="49" charset="0"/>
                <a:cs typeface="Courier New" panose="02070309020205020404" pitchFamily="49" charset="0"/>
              </a:rPr>
              <a:t>%</a:t>
            </a:r>
            <a:r>
              <a:rPr lang="en-US" sz="7200" b="1" dirty="0" err="1">
                <a:solidFill>
                  <a:srgbClr val="0070C0"/>
                </a:solidFill>
                <a:latin typeface="Courier New" panose="02070309020205020404" pitchFamily="49" charset="0"/>
                <a:cs typeface="Courier New" panose="02070309020205020404" pitchFamily="49" charset="0"/>
              </a:rPr>
              <a:t>sysfunc</a:t>
            </a:r>
            <a:r>
              <a:rPr lang="en-US" sz="7200" b="1" dirty="0">
                <a:solidFill>
                  <a:srgbClr val="0070C0"/>
                </a:solidFill>
                <a:latin typeface="Courier New" panose="02070309020205020404" pitchFamily="49" charset="0"/>
                <a:cs typeface="Courier New" panose="02070309020205020404" pitchFamily="49" charset="0"/>
              </a:rPr>
              <a:t>(compress(       </a:t>
            </a:r>
            <a:r>
              <a:rPr lang="en-US" sz="7200" b="1" dirty="0" smtClean="0">
                <a:solidFill>
                  <a:srgbClr val="0070C0"/>
                </a:solidFill>
                <a:latin typeface="Courier New" panose="02070309020205020404" pitchFamily="49" charset="0"/>
                <a:cs typeface="Courier New" panose="02070309020205020404" pitchFamily="49" charset="0"/>
              </a:rPr>
              <a:t>                                     </a:t>
            </a:r>
          </a:p>
          <a:p>
            <a:pPr marL="0" lvl="0" indent="0">
              <a:spcBef>
                <a:spcPts val="0"/>
              </a:spcBef>
              <a:spcAft>
                <a:spcPts val="0"/>
              </a:spcAft>
              <a:buNone/>
            </a:pPr>
            <a:r>
              <a:rPr lang="en-US" sz="7200" b="1" dirty="0" smtClean="0">
                <a:solidFill>
                  <a:srgbClr val="0070C0"/>
                </a:solidFill>
                <a:latin typeface="Courier New" panose="02070309020205020404" pitchFamily="49" charset="0"/>
                <a:cs typeface="Courier New" panose="02070309020205020404" pitchFamily="49" charset="0"/>
              </a:rPr>
              <a:t>     %</a:t>
            </a:r>
            <a:r>
              <a:rPr lang="en-US" sz="7200" b="1" dirty="0" err="1">
                <a:solidFill>
                  <a:srgbClr val="0070C0"/>
                </a:solidFill>
                <a:latin typeface="Courier New" panose="02070309020205020404" pitchFamily="49" charset="0"/>
                <a:cs typeface="Courier New" panose="02070309020205020404" pitchFamily="49" charset="0"/>
              </a:rPr>
              <a:t>sysfunc</a:t>
            </a:r>
            <a:r>
              <a:rPr lang="en-US" sz="7200" b="1" dirty="0">
                <a:solidFill>
                  <a:srgbClr val="0070C0"/>
                </a:solidFill>
                <a:latin typeface="Courier New" panose="02070309020205020404" pitchFamily="49" charset="0"/>
                <a:cs typeface="Courier New" panose="02070309020205020404" pitchFamily="49" charset="0"/>
              </a:rPr>
              <a:t>(translate(&amp;</a:t>
            </a:r>
            <a:r>
              <a:rPr lang="en-US" sz="7200" b="1" dirty="0" err="1">
                <a:solidFill>
                  <a:srgbClr val="0070C0"/>
                </a:solidFill>
                <a:latin typeface="Courier New" panose="02070309020205020404" pitchFamily="49" charset="0"/>
                <a:cs typeface="Courier New" panose="02070309020205020404" pitchFamily="49" charset="0"/>
              </a:rPr>
              <a:t>badname</a:t>
            </a:r>
            <a:r>
              <a:rPr lang="en-US" sz="7200" b="1" dirty="0">
                <a:solidFill>
                  <a:srgbClr val="0070C0"/>
                </a:solidFill>
                <a:latin typeface="Courier New" panose="02070309020205020404" pitchFamily="49" charset="0"/>
                <a:cs typeface="Courier New" panose="02070309020205020404" pitchFamily="49" charset="0"/>
              </a:rPr>
              <a:t>,_,%</a:t>
            </a:r>
            <a:r>
              <a:rPr lang="en-US" sz="7200" b="1" dirty="0" err="1">
                <a:solidFill>
                  <a:srgbClr val="0070C0"/>
                </a:solidFill>
                <a:latin typeface="Courier New" panose="02070309020205020404" pitchFamily="49" charset="0"/>
                <a:cs typeface="Courier New" panose="02070309020205020404" pitchFamily="49" charset="0"/>
              </a:rPr>
              <a:t>str</a:t>
            </a:r>
            <a:r>
              <a:rPr lang="en-US" sz="7200" b="1" dirty="0">
                <a:solidFill>
                  <a:srgbClr val="0070C0"/>
                </a:solidFill>
                <a:latin typeface="Courier New" panose="02070309020205020404" pitchFamily="49" charset="0"/>
                <a:cs typeface="Courier New" panose="02070309020205020404" pitchFamily="49" charset="0"/>
              </a:rPr>
              <a:t>( ))),,</a:t>
            </a:r>
            <a:r>
              <a:rPr lang="en-US" sz="7200" b="1" dirty="0" err="1">
                <a:solidFill>
                  <a:srgbClr val="0070C0"/>
                </a:solidFill>
                <a:latin typeface="Courier New" panose="02070309020205020404" pitchFamily="49" charset="0"/>
                <a:cs typeface="Courier New" panose="02070309020205020404" pitchFamily="49" charset="0"/>
              </a:rPr>
              <a:t>kn</a:t>
            </a:r>
            <a:r>
              <a:rPr lang="en-US" sz="7200" b="1" dirty="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   </a:t>
            </a:r>
          </a:p>
          <a:p>
            <a:pPr marL="0" lvl="0" indent="0">
              <a:spcBef>
                <a:spcPts val="0"/>
              </a:spcBef>
              <a:spcAft>
                <a:spcPts val="0"/>
              </a:spcAft>
              <a:buNone/>
            </a:pPr>
            <a:endParaRPr lang="en-US" sz="7200" b="1" dirty="0">
              <a:latin typeface="Courier New" panose="02070309020205020404" pitchFamily="49" charset="0"/>
              <a:cs typeface="Courier New" panose="02070309020205020404" pitchFamily="49" charset="0"/>
            </a:endParaRPr>
          </a:p>
          <a:p>
            <a:pPr marL="0" lvl="0" indent="0">
              <a:spcBef>
                <a:spcPts val="0"/>
              </a:spcBef>
              <a:spcAft>
                <a:spcPts val="0"/>
              </a:spcAft>
              <a:buNone/>
            </a:pPr>
            <a:r>
              <a:rPr lang="en-US" sz="7200" b="1" dirty="0" smtClean="0">
                <a:latin typeface="Courier New" panose="02070309020205020404" pitchFamily="49" charset="0"/>
                <a:cs typeface="Courier New" panose="02070309020205020404" pitchFamily="49" charset="0"/>
              </a:rPr>
              <a:t>%</a:t>
            </a:r>
            <a:r>
              <a:rPr lang="en-US" sz="7200" b="1" dirty="0" err="1">
                <a:latin typeface="Courier New" panose="02070309020205020404" pitchFamily="49" charset="0"/>
                <a:cs typeface="Courier New" panose="02070309020205020404" pitchFamily="49" charset="0"/>
              </a:rPr>
              <a:t>substr</a:t>
            </a:r>
            <a:r>
              <a:rPr lang="en-US" sz="7200" b="1" dirty="0">
                <a:latin typeface="Courier New" panose="02070309020205020404" pitchFamily="49" charset="0"/>
                <a:cs typeface="Courier New" panose="02070309020205020404" pitchFamily="49" charset="0"/>
              </a:rPr>
              <a:t>(&amp;badname,1,%</a:t>
            </a:r>
            <a:r>
              <a:rPr lang="en-US" sz="7200" b="1" dirty="0">
                <a:solidFill>
                  <a:srgbClr val="0070C0"/>
                </a:solidFill>
                <a:latin typeface="Courier New" panose="02070309020205020404" pitchFamily="49" charset="0"/>
                <a:cs typeface="Courier New" panose="02070309020205020404" pitchFamily="49" charset="0"/>
              </a:rPr>
              <a:t>sysfunc(min(%length(&amp;</a:t>
            </a:r>
            <a:r>
              <a:rPr lang="en-US" sz="7200" b="1" dirty="0" err="1">
                <a:solidFill>
                  <a:srgbClr val="0070C0"/>
                </a:solidFill>
                <a:latin typeface="Courier New" panose="02070309020205020404" pitchFamily="49" charset="0"/>
                <a:cs typeface="Courier New" panose="02070309020205020404" pitchFamily="49" charset="0"/>
              </a:rPr>
              <a:t>badname</a:t>
            </a:r>
            <a:r>
              <a:rPr lang="en-US" sz="7200" b="1" dirty="0">
                <a:solidFill>
                  <a:srgbClr val="0070C0"/>
                </a:solidFill>
                <a:latin typeface="Courier New" panose="02070309020205020404" pitchFamily="49" charset="0"/>
                <a:cs typeface="Courier New" panose="02070309020205020404" pitchFamily="49" charset="0"/>
              </a:rPr>
              <a:t>),32</a:t>
            </a:r>
            <a:r>
              <a:rPr lang="en-US" sz="7200" b="1" dirty="0">
                <a:latin typeface="Courier New" panose="02070309020205020404" pitchFamily="49" charset="0"/>
                <a:cs typeface="Courier New" panose="02070309020205020404" pitchFamily="49" charset="0"/>
              </a:rPr>
              <a:t>))) </a:t>
            </a:r>
          </a:p>
          <a:p>
            <a:pPr marL="0" indent="0">
              <a:spcBef>
                <a:spcPts val="0"/>
              </a:spcBef>
              <a:spcAft>
                <a:spcPts val="0"/>
              </a:spcAft>
              <a:buNone/>
            </a:pPr>
            <a:endParaRPr lang="en-US" sz="72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7200" b="1" dirty="0">
                <a:latin typeface="Courier New" panose="02070309020205020404" pitchFamily="49" charset="0"/>
                <a:cs typeface="Courier New" panose="02070309020205020404" pitchFamily="49" charset="0"/>
              </a:rPr>
              <a:t> </a:t>
            </a:r>
            <a:r>
              <a:rPr lang="en-US" sz="7200" b="1" dirty="0" smtClean="0">
                <a:latin typeface="Courier New" panose="02070309020205020404" pitchFamily="49" charset="0"/>
                <a:cs typeface="Courier New" panose="02070309020205020404" pitchFamily="49" charset="0"/>
              </a:rPr>
              <a:t> %</a:t>
            </a:r>
            <a:r>
              <a:rPr lang="en-US" sz="7200" b="1" dirty="0">
                <a:latin typeface="Courier New" panose="02070309020205020404" pitchFamily="49" charset="0"/>
                <a:cs typeface="Courier New" panose="02070309020205020404" pitchFamily="49" charset="0"/>
              </a:rPr>
              <a:t>mend </a:t>
            </a:r>
            <a:r>
              <a:rPr lang="en-US" sz="7200" b="1" dirty="0" err="1">
                <a:latin typeface="Courier New" panose="02070309020205020404" pitchFamily="49" charset="0"/>
                <a:cs typeface="Courier New" panose="02070309020205020404" pitchFamily="49" charset="0"/>
              </a:rPr>
              <a:t>fixname</a:t>
            </a:r>
            <a:r>
              <a:rPr lang="en-US" sz="7200" b="1" dirty="0">
                <a:latin typeface="Courier New" panose="02070309020205020404" pitchFamily="49" charset="0"/>
                <a:cs typeface="Courier New" panose="02070309020205020404" pitchFamily="49" charset="0"/>
              </a:rPr>
              <a:t>;</a:t>
            </a:r>
          </a:p>
          <a:p>
            <a:pPr marL="800100" lvl="2" indent="0">
              <a:buNone/>
            </a:pPr>
            <a:endParaRPr lang="en-US" sz="2000" dirty="0" smtClean="0"/>
          </a:p>
          <a:p>
            <a:pPr marL="800100" lvl="2" indent="0">
              <a:buNone/>
            </a:pPr>
            <a:endParaRPr lang="en-US" sz="2000" dirty="0"/>
          </a:p>
          <a:p>
            <a:pPr marL="800100" lvl="2" indent="0">
              <a:buNone/>
            </a:pPr>
            <a:endParaRPr lang="en-US" sz="8000" dirty="0"/>
          </a:p>
          <a:p>
            <a:pPr marL="800100" lvl="2" indent="0">
              <a:buNone/>
            </a:pPr>
            <a:endParaRPr lang="en-US" sz="2600" dirty="0"/>
          </a:p>
          <a:p>
            <a:pPr marL="0" indent="0">
              <a:buNone/>
            </a:pPr>
            <a:r>
              <a:rPr lang="en-US" sz="3200" dirty="0" smtClean="0"/>
              <a:t>	</a:t>
            </a:r>
            <a:endParaRPr lang="en-US" sz="2600" b="1" dirty="0" smtClean="0"/>
          </a:p>
        </p:txBody>
      </p:sp>
      <p:sp>
        <p:nvSpPr>
          <p:cNvPr id="2" name="Rectangle 1"/>
          <p:cNvSpPr/>
          <p:nvPr/>
        </p:nvSpPr>
        <p:spPr>
          <a:xfrm>
            <a:off x="-1013989" y="3244334"/>
            <a:ext cx="7460055" cy="369332"/>
          </a:xfrm>
          <a:prstGeom prst="rect">
            <a:avLst/>
          </a:prstGeom>
        </p:spPr>
        <p:txBody>
          <a:bodyPr wrap="square">
            <a:spAutoFit/>
          </a:bodyPr>
          <a:lstStyle/>
          <a:p>
            <a:r>
              <a:rPr lang="en-US" dirty="0"/>
              <a:t>I</a:t>
            </a:r>
          </a:p>
        </p:txBody>
      </p:sp>
      <p:sp>
        <p:nvSpPr>
          <p:cNvPr id="3" name="Rounded Rectangle 2"/>
          <p:cNvSpPr/>
          <p:nvPr/>
        </p:nvSpPr>
        <p:spPr>
          <a:xfrm>
            <a:off x="3589695" y="5228376"/>
            <a:ext cx="2027976" cy="715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Translate all blanks in the name to underscore</a:t>
            </a:r>
            <a:endParaRPr lang="en-US" sz="1200" dirty="0"/>
          </a:p>
        </p:txBody>
      </p:sp>
      <p:cxnSp>
        <p:nvCxnSpPr>
          <p:cNvPr id="5" name="Straight Arrow Connector 4"/>
          <p:cNvCxnSpPr/>
          <p:nvPr/>
        </p:nvCxnSpPr>
        <p:spPr>
          <a:xfrm flipV="1">
            <a:off x="4834547" y="4146487"/>
            <a:ext cx="1566248" cy="10818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4185138" y="4170515"/>
            <a:ext cx="1173809" cy="10578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6563761" y="5142368"/>
            <a:ext cx="1955549" cy="88723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When compressing keep(k)  valid characters – underscore, letters, numerals (n)</a:t>
            </a:r>
            <a:endParaRPr lang="en-US" sz="1200" dirty="0"/>
          </a:p>
        </p:txBody>
      </p:sp>
      <p:cxnSp>
        <p:nvCxnSpPr>
          <p:cNvPr id="10" name="Straight Arrow Connector 9"/>
          <p:cNvCxnSpPr>
            <a:stCxn id="8" idx="0"/>
          </p:cNvCxnSpPr>
          <p:nvPr/>
        </p:nvCxnSpPr>
        <p:spPr>
          <a:xfrm flipH="1" flipV="1">
            <a:off x="7333306" y="4255477"/>
            <a:ext cx="208230" cy="8868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Rounded Rectangle 5"/>
          <p:cNvSpPr/>
          <p:nvPr/>
        </p:nvSpPr>
        <p:spPr>
          <a:xfrm>
            <a:off x="4925085" y="2195465"/>
            <a:ext cx="1756372" cy="58394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Quoting version of %</a:t>
            </a:r>
            <a:r>
              <a:rPr lang="en-US" sz="1200" dirty="0" err="1" smtClean="0"/>
              <a:t>substr</a:t>
            </a:r>
            <a:r>
              <a:rPr lang="en-US" sz="1200" dirty="0" smtClean="0"/>
              <a:t>. Will touch it on next page</a:t>
            </a:r>
            <a:endParaRPr lang="en-US" sz="1200" dirty="0"/>
          </a:p>
        </p:txBody>
      </p:sp>
      <p:cxnSp>
        <p:nvCxnSpPr>
          <p:cNvPr id="11" name="Straight Arrow Connector 10"/>
          <p:cNvCxnSpPr>
            <a:stCxn id="6" idx="1"/>
          </p:cNvCxnSpPr>
          <p:nvPr/>
        </p:nvCxnSpPr>
        <p:spPr>
          <a:xfrm flipH="1">
            <a:off x="3589695" y="2487440"/>
            <a:ext cx="1335390" cy="4730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Rounded Rectangle 3"/>
          <p:cNvSpPr/>
          <p:nvPr/>
        </p:nvSpPr>
        <p:spPr>
          <a:xfrm>
            <a:off x="769545" y="6011498"/>
            <a:ext cx="2571184" cy="226337"/>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The macro by Jim Simon of SAS Institute</a:t>
            </a:r>
            <a:endParaRPr lang="en-US" sz="1000" dirty="0">
              <a:solidFill>
                <a:schemeClr val="tx1"/>
              </a:solidFill>
            </a:endParaRPr>
          </a:p>
        </p:txBody>
      </p:sp>
    </p:spTree>
    <p:extLst>
      <p:ext uri="{BB962C8B-B14F-4D97-AF65-F5344CB8AC3E}">
        <p14:creationId xmlns:p14="http://schemas.microsoft.com/office/powerpoint/2010/main" val="3115381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external data: CSV files (cont.) </a:t>
            </a:r>
            <a:endParaRPr lang="en-US" sz="2400" dirty="0"/>
          </a:p>
        </p:txBody>
      </p:sp>
      <p:sp>
        <p:nvSpPr>
          <p:cNvPr id="3" name="Content Placeholder 2"/>
          <p:cNvSpPr>
            <a:spLocks noGrp="1"/>
          </p:cNvSpPr>
          <p:nvPr>
            <p:ph idx="1"/>
          </p:nvPr>
        </p:nvSpPr>
        <p:spPr>
          <a:xfrm>
            <a:off x="723899" y="1536700"/>
            <a:ext cx="8311459" cy="4701138"/>
          </a:xfrm>
        </p:spPr>
        <p:txBody>
          <a:bodyPr>
            <a:normAutofit/>
          </a:bodyPr>
          <a:lstStyle/>
          <a:p>
            <a:r>
              <a:rPr lang="en-US" dirty="0" smtClean="0"/>
              <a:t>Difference between %QSUBSTR and %SUBSTR:</a:t>
            </a:r>
          </a:p>
          <a:p>
            <a:pPr lvl="1"/>
            <a:r>
              <a:rPr lang="en-US" sz="1800" dirty="0" smtClean="0"/>
              <a:t>Both functions produce a substring of an argument;</a:t>
            </a:r>
          </a:p>
          <a:p>
            <a:pPr lvl="1"/>
            <a:r>
              <a:rPr lang="en-US" sz="1800" dirty="0" smtClean="0"/>
              <a:t>%SUBSTR does not mask special characters or mnemonic operators in its result;</a:t>
            </a:r>
          </a:p>
          <a:p>
            <a:pPr lvl="1"/>
            <a:r>
              <a:rPr lang="en-US" sz="1800" dirty="0" smtClean="0"/>
              <a:t>%QSUBTSR masks the following special characters and </a:t>
            </a:r>
            <a:r>
              <a:rPr lang="en-US" sz="1800" dirty="0"/>
              <a:t>mnemonic </a:t>
            </a:r>
            <a:r>
              <a:rPr lang="en-US" sz="1800" dirty="0" smtClean="0"/>
              <a:t>operators:   &amp; % ‘ “ ( ) + - * / &lt; &gt; = ^ ; , blank, AND OR NOT EQ NE LE LT GE GT treating them as a literal;</a:t>
            </a:r>
          </a:p>
          <a:p>
            <a:pPr lvl="1"/>
            <a:r>
              <a:rPr lang="en-US" sz="1800" dirty="0" smtClean="0"/>
              <a:t>If, for example, we have the name of the file with one or more special characters,</a:t>
            </a:r>
            <a:r>
              <a:rPr lang="en-US" sz="1800" i="1" dirty="0" smtClean="0"/>
              <a:t> </a:t>
            </a:r>
            <a:r>
              <a:rPr lang="en-US" sz="1800" dirty="0" smtClean="0"/>
              <a:t>%SUBSTR (</a:t>
            </a:r>
            <a:r>
              <a:rPr lang="en-US" sz="1800" i="1" dirty="0">
                <a:solidFill>
                  <a:srgbClr val="0070C0"/>
                </a:solidFill>
              </a:rPr>
              <a:t>site_%</a:t>
            </a:r>
            <a:r>
              <a:rPr lang="en-US" sz="1800" i="1" dirty="0" smtClean="0">
                <a:solidFill>
                  <a:srgbClr val="0070C0"/>
                </a:solidFill>
              </a:rPr>
              <a:t>ofstudents&amp;umas,1,1</a:t>
            </a:r>
            <a:r>
              <a:rPr lang="en-US" sz="1800" i="1" dirty="0" smtClean="0"/>
              <a:t>) the </a:t>
            </a:r>
            <a:r>
              <a:rPr lang="en-US" sz="1800" dirty="0" err="1" smtClean="0"/>
              <a:t>macroprocessor</a:t>
            </a:r>
            <a:r>
              <a:rPr lang="en-US" sz="1800" dirty="0" smtClean="0"/>
              <a:t> first will try to resolve the macro </a:t>
            </a:r>
            <a:r>
              <a:rPr lang="en-US" sz="1800" i="1" dirty="0" smtClean="0"/>
              <a:t>%</a:t>
            </a:r>
            <a:r>
              <a:rPr lang="en-US" sz="1800" i="1" dirty="0" err="1" smtClean="0"/>
              <a:t>ofstudents</a:t>
            </a:r>
            <a:r>
              <a:rPr lang="en-US" sz="1800" i="1" dirty="0"/>
              <a:t> </a:t>
            </a:r>
            <a:r>
              <a:rPr lang="en-US" sz="1800" dirty="0" smtClean="0"/>
              <a:t>and find the macro variable </a:t>
            </a:r>
            <a:r>
              <a:rPr lang="en-US" sz="1800" i="1" dirty="0" smtClean="0"/>
              <a:t>&amp;</a:t>
            </a:r>
            <a:r>
              <a:rPr lang="en-US" sz="1800" i="1" dirty="0" err="1" smtClean="0"/>
              <a:t>umas</a:t>
            </a:r>
            <a:r>
              <a:rPr lang="en-US" sz="1800" i="1" dirty="0" smtClean="0"/>
              <a:t>. </a:t>
            </a:r>
            <a:r>
              <a:rPr lang="en-US" sz="1800" dirty="0" smtClean="0"/>
              <a:t>Both efforts result in termination of the program. %QSUBSTR(</a:t>
            </a:r>
            <a:r>
              <a:rPr lang="en-US" sz="1800" i="1" dirty="0" smtClean="0">
                <a:solidFill>
                  <a:srgbClr val="0070C0"/>
                </a:solidFill>
              </a:rPr>
              <a:t>site</a:t>
            </a:r>
            <a:r>
              <a:rPr lang="en-US" sz="1800" i="1" dirty="0">
                <a:solidFill>
                  <a:srgbClr val="0070C0"/>
                </a:solidFill>
              </a:rPr>
              <a:t>_%</a:t>
            </a:r>
            <a:r>
              <a:rPr lang="en-US" sz="1800" i="1" dirty="0" smtClean="0">
                <a:solidFill>
                  <a:srgbClr val="0070C0"/>
                </a:solidFill>
              </a:rPr>
              <a:t>ofstudents&amp;umas,1,1</a:t>
            </a:r>
            <a:r>
              <a:rPr lang="en-US" sz="1800" i="1" dirty="0" smtClean="0"/>
              <a:t>) </a:t>
            </a:r>
            <a:r>
              <a:rPr lang="en-US" sz="1800" dirty="0" smtClean="0"/>
              <a:t>treats the argument as a literal or just a string of characters. </a:t>
            </a:r>
          </a:p>
          <a:p>
            <a:pPr marL="457200" lvl="1" indent="0">
              <a:buNone/>
            </a:pPr>
            <a:endParaRPr lang="en-US" dirty="0" smtClean="0"/>
          </a:p>
          <a:p>
            <a:pPr marL="800100" lvl="2" indent="0">
              <a:spcBef>
                <a:spcPts val="0"/>
              </a:spcBef>
              <a:spcAft>
                <a:spcPts val="0"/>
              </a:spcAft>
              <a:buNone/>
            </a:pPr>
            <a:endParaRPr lang="en-US" sz="2200" dirty="0" smtClean="0"/>
          </a:p>
          <a:p>
            <a:pPr marL="800100" lvl="2" indent="0">
              <a:spcBef>
                <a:spcPts val="0"/>
              </a:spcBef>
              <a:spcAft>
                <a:spcPts val="0"/>
              </a:spcAft>
              <a:buNone/>
            </a:pPr>
            <a:endParaRPr lang="en-US" sz="2100" dirty="0">
              <a:effectLst>
                <a:outerShdw blurRad="38100" dist="38100" dir="2700000" algn="tl">
                  <a:srgbClr val="000000">
                    <a:alpha val="43137"/>
                  </a:srgbClr>
                </a:outerShdw>
              </a:effectLst>
            </a:endParaRPr>
          </a:p>
          <a:p>
            <a:pPr>
              <a:spcBef>
                <a:spcPts val="0"/>
              </a:spcBef>
            </a:pPr>
            <a:endParaRPr lang="en-US" sz="2700" dirty="0" smtClean="0">
              <a:effectLst>
                <a:outerShdw blurRad="38100" dist="38100" dir="2700000" algn="tl">
                  <a:srgbClr val="000000">
                    <a:alpha val="43137"/>
                  </a:srgbClr>
                </a:outerShdw>
              </a:effectLst>
            </a:endParaRPr>
          </a:p>
          <a:p>
            <a:pPr marL="0" indent="0">
              <a:spcBef>
                <a:spcPts val="0"/>
              </a:spcBef>
              <a:buNone/>
            </a:pPr>
            <a:endParaRPr lang="en-US" sz="2700" dirty="0" smtClean="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smtClean="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smtClean="0">
              <a:effectLst>
                <a:outerShdw blurRad="38100" dist="38100" dir="2700000" algn="tl">
                  <a:srgbClr val="000000">
                    <a:alpha val="43137"/>
                  </a:srgbClr>
                </a:outerShdw>
              </a:effectLst>
            </a:endParaRPr>
          </a:p>
          <a:p>
            <a:pPr marL="800100" lvl="2" indent="0">
              <a:spcBef>
                <a:spcPts val="0"/>
              </a:spcBef>
              <a:spcAft>
                <a:spcPts val="0"/>
              </a:spcAft>
              <a:buNone/>
            </a:pPr>
            <a:endParaRPr lang="en-US" sz="2200" dirty="0">
              <a:effectLst>
                <a:outerShdw blurRad="38100" dist="38100" dir="2700000" algn="tl">
                  <a:srgbClr val="000000">
                    <a:alpha val="43137"/>
                  </a:srgbClr>
                </a:outerShdw>
              </a:effectLst>
            </a:endParaRPr>
          </a:p>
          <a:p>
            <a:pPr marL="0" indent="0">
              <a:buNone/>
            </a:pPr>
            <a:endParaRPr lang="en-US" b="1" dirty="0"/>
          </a:p>
        </p:txBody>
      </p:sp>
    </p:spTree>
    <p:extLst>
      <p:ext uri="{BB962C8B-B14F-4D97-AF65-F5344CB8AC3E}">
        <p14:creationId xmlns:p14="http://schemas.microsoft.com/office/powerpoint/2010/main" val="16808609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a:xfrm>
            <a:off x="724277" y="479834"/>
            <a:ext cx="6736670" cy="912403"/>
          </a:xfrm>
        </p:spPr>
        <p:txBody>
          <a:bodyPr>
            <a:normAutofit/>
          </a:bodyPr>
          <a:lstStyle/>
          <a:p>
            <a:r>
              <a:rPr lang="en-US" sz="2400" b="1" dirty="0"/>
              <a:t>Reading external data: CSV </a:t>
            </a:r>
            <a:r>
              <a:rPr lang="en-US" sz="2400" b="1" dirty="0" smtClean="0"/>
              <a:t>files</a:t>
            </a:r>
            <a:r>
              <a:rPr lang="en-US" sz="2400" b="1" dirty="0"/>
              <a:t> </a:t>
            </a:r>
            <a:r>
              <a:rPr lang="en-US" sz="2400" b="1" dirty="0" smtClean="0"/>
              <a:t>(</a:t>
            </a:r>
            <a:r>
              <a:rPr lang="en-US" sz="2400" b="1" dirty="0" err="1" smtClean="0"/>
              <a:t>cont</a:t>
            </a:r>
            <a:r>
              <a:rPr lang="en-US" sz="2400" b="1" dirty="0" smtClean="0"/>
              <a:t>)</a:t>
            </a:r>
            <a:endParaRPr lang="en-US" sz="2400" b="1" dirty="0"/>
          </a:p>
        </p:txBody>
      </p:sp>
      <p:sp>
        <p:nvSpPr>
          <p:cNvPr id="306186" name="Rectangle 10"/>
          <p:cNvSpPr>
            <a:spLocks noGrp="1" noChangeArrowheads="1"/>
          </p:cNvSpPr>
          <p:nvPr>
            <p:ph idx="1"/>
          </p:nvPr>
        </p:nvSpPr>
        <p:spPr/>
        <p:txBody>
          <a:bodyPr>
            <a:normAutofit/>
          </a:bodyPr>
          <a:lstStyle/>
          <a:p>
            <a:pPr marL="0" indent="0">
              <a:buNone/>
            </a:pPr>
            <a:r>
              <a:rPr lang="en-US" sz="3200" dirty="0" smtClean="0"/>
              <a:t>   </a:t>
            </a:r>
            <a:r>
              <a:rPr lang="en-US" dirty="0" smtClean="0"/>
              <a:t>if we have the following names of input data sets:</a:t>
            </a:r>
          </a:p>
          <a:p>
            <a:pPr marL="0" indent="0">
              <a:buNone/>
            </a:pPr>
            <a:r>
              <a:rPr lang="en-US" dirty="0" smtClean="0"/>
              <a:t>                 -  </a:t>
            </a:r>
            <a:r>
              <a:rPr lang="en-US" dirty="0" smtClean="0">
                <a:solidFill>
                  <a:srgbClr val="DA291C"/>
                </a:solidFill>
              </a:rPr>
              <a:t>15 </a:t>
            </a:r>
            <a:r>
              <a:rPr lang="en-US" dirty="0" err="1" smtClean="0">
                <a:solidFill>
                  <a:srgbClr val="DA291C"/>
                </a:solidFill>
              </a:rPr>
              <a:t>sep</a:t>
            </a:r>
            <a:r>
              <a:rPr lang="en-US" dirty="0" smtClean="0">
                <a:solidFill>
                  <a:srgbClr val="DA291C"/>
                </a:solidFill>
              </a:rPr>
              <a:t> 2013 O &amp; K. CSV </a:t>
            </a:r>
          </a:p>
          <a:p>
            <a:pPr marL="0" indent="0">
              <a:buNone/>
            </a:pPr>
            <a:r>
              <a:rPr lang="en-US" dirty="0" smtClean="0"/>
              <a:t>                 -   </a:t>
            </a:r>
            <a:r>
              <a:rPr lang="en-US" dirty="0" smtClean="0">
                <a:solidFill>
                  <a:srgbClr val="DA291C"/>
                </a:solidFill>
              </a:rPr>
              <a:t>From Keiser and/or Pfizer . CSV</a:t>
            </a:r>
          </a:p>
          <a:p>
            <a:pPr marL="0" indent="0">
              <a:buNone/>
            </a:pPr>
            <a:r>
              <a:rPr lang="en-US" dirty="0"/>
              <a:t> </a:t>
            </a:r>
            <a:r>
              <a:rPr lang="en-US" dirty="0" smtClean="0"/>
              <a:t>  we can anticipate the following output:</a:t>
            </a:r>
          </a:p>
          <a:p>
            <a:pPr marL="0" indent="0">
              <a:buNone/>
            </a:pPr>
            <a:r>
              <a:rPr lang="en-US" dirty="0"/>
              <a:t> </a:t>
            </a:r>
            <a:r>
              <a:rPr lang="en-US" dirty="0" smtClean="0"/>
              <a:t>                -  </a:t>
            </a:r>
            <a:r>
              <a:rPr lang="en-US" dirty="0" smtClean="0">
                <a:solidFill>
                  <a:srgbClr val="00B050"/>
                </a:solidFill>
              </a:rPr>
              <a:t>_15_sep_2013_O__K.</a:t>
            </a:r>
            <a:r>
              <a:rPr lang="en-US" dirty="0" smtClean="0"/>
              <a:t>sas7bdat</a:t>
            </a:r>
          </a:p>
          <a:p>
            <a:pPr marL="0" indent="0">
              <a:buNone/>
            </a:pPr>
            <a:r>
              <a:rPr lang="en-US" dirty="0"/>
              <a:t> </a:t>
            </a:r>
            <a:r>
              <a:rPr lang="en-US" dirty="0" smtClean="0"/>
              <a:t>               - </a:t>
            </a:r>
            <a:r>
              <a:rPr lang="en-US" dirty="0" smtClean="0">
                <a:solidFill>
                  <a:srgbClr val="00B050"/>
                </a:solidFill>
              </a:rPr>
              <a:t>From_Keiser_andor_Pfizer_</a:t>
            </a:r>
            <a:r>
              <a:rPr lang="en-US" dirty="0" smtClean="0"/>
              <a:t>.sas7bdat     </a:t>
            </a:r>
          </a:p>
          <a:p>
            <a:pPr marL="0" indent="0">
              <a:buNone/>
            </a:pPr>
            <a:r>
              <a:rPr lang="en-US" sz="2600" dirty="0" smtClean="0"/>
              <a:t>	</a:t>
            </a:r>
          </a:p>
        </p:txBody>
      </p:sp>
    </p:spTree>
    <p:extLst>
      <p:ext uri="{BB962C8B-B14F-4D97-AF65-F5344CB8AC3E}">
        <p14:creationId xmlns:p14="http://schemas.microsoft.com/office/powerpoint/2010/main" val="3147422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external data: CSV </a:t>
            </a:r>
            <a:r>
              <a:rPr lang="en-US" sz="2400" b="1" dirty="0" smtClean="0"/>
              <a:t>files</a:t>
            </a:r>
            <a:r>
              <a:rPr lang="en-US" sz="2400" b="1" dirty="0"/>
              <a:t> </a:t>
            </a:r>
            <a:r>
              <a:rPr lang="en-US" sz="2400" b="1" dirty="0" smtClean="0"/>
              <a:t>(</a:t>
            </a:r>
            <a:r>
              <a:rPr lang="en-US" sz="2400" b="1" dirty="0" err="1" smtClean="0"/>
              <a:t>cont</a:t>
            </a:r>
            <a:r>
              <a:rPr lang="en-US" sz="2400" b="1" dirty="0" smtClean="0"/>
              <a:t>)</a:t>
            </a:r>
            <a:endParaRPr lang="en-US" sz="2400" b="1" dirty="0"/>
          </a:p>
        </p:txBody>
      </p:sp>
      <p:sp>
        <p:nvSpPr>
          <p:cNvPr id="3" name="Content Placeholder 2"/>
          <p:cNvSpPr>
            <a:spLocks noGrp="1"/>
          </p:cNvSpPr>
          <p:nvPr>
            <p:ph idx="1"/>
          </p:nvPr>
        </p:nvSpPr>
        <p:spPr/>
        <p:txBody>
          <a:bodyPr>
            <a:normAutofit/>
          </a:bodyPr>
          <a:lstStyle/>
          <a:p>
            <a:pPr marL="0" indent="0">
              <a:buNone/>
            </a:pPr>
            <a:r>
              <a:rPr lang="en-US" dirty="0" smtClean="0"/>
              <a:t>  </a:t>
            </a:r>
            <a:r>
              <a:rPr lang="en-US" sz="2200" dirty="0" smtClean="0"/>
              <a:t>Combining </a:t>
            </a:r>
            <a:r>
              <a:rPr lang="en-US" sz="2200" dirty="0" err="1" smtClean="0"/>
              <a:t>importcsv</a:t>
            </a:r>
            <a:r>
              <a:rPr lang="en-US" sz="2200" dirty="0" smtClean="0"/>
              <a:t> and </a:t>
            </a:r>
            <a:r>
              <a:rPr lang="en-US" sz="2200" dirty="0" err="1" smtClean="0"/>
              <a:t>fixname</a:t>
            </a:r>
            <a:r>
              <a:rPr lang="en-US" sz="2200" dirty="0" smtClean="0"/>
              <a:t> macros we got:</a:t>
            </a:r>
          </a:p>
          <a:p>
            <a:pPr marL="0" indent="0">
              <a:buNone/>
            </a:pPr>
            <a:r>
              <a:rPr lang="en-US" sz="2000" dirty="0" smtClean="0"/>
              <a:t>     </a:t>
            </a:r>
            <a:r>
              <a:rPr lang="en-US" sz="2000" b="1" dirty="0" smtClean="0">
                <a:latin typeface="Courier New" panose="02070309020205020404" pitchFamily="49" charset="0"/>
                <a:cs typeface="Courier New" panose="02070309020205020404" pitchFamily="49" charset="0"/>
              </a:rPr>
              <a:t>%</a:t>
            </a:r>
            <a:r>
              <a:rPr lang="en-US" sz="2000" b="1" dirty="0">
                <a:latin typeface="Courier New" panose="02070309020205020404" pitchFamily="49" charset="0"/>
                <a:cs typeface="Courier New" panose="02070309020205020404" pitchFamily="49" charset="0"/>
              </a:rPr>
              <a:t>macro </a:t>
            </a:r>
            <a:r>
              <a:rPr lang="en-US" sz="2000" b="1" dirty="0" err="1">
                <a:latin typeface="Courier New" panose="02070309020205020404" pitchFamily="49" charset="0"/>
                <a:cs typeface="Courier New" panose="02070309020205020404" pitchFamily="49" charset="0"/>
              </a:rPr>
              <a:t>importcsv</a:t>
            </a:r>
            <a:r>
              <a:rPr lang="en-US" sz="2000" b="1" dirty="0">
                <a:latin typeface="Courier New" panose="02070309020205020404" pitchFamily="49" charset="0"/>
                <a:cs typeface="Courier New" panose="02070309020205020404" pitchFamily="49" charset="0"/>
              </a:rPr>
              <a:t>(file);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proc</a:t>
            </a: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import </a:t>
            </a:r>
            <a:r>
              <a:rPr lang="en-US" sz="2000" b="1" dirty="0" err="1">
                <a:latin typeface="Courier New" panose="02070309020205020404" pitchFamily="49" charset="0"/>
                <a:cs typeface="Courier New" panose="02070309020205020404" pitchFamily="49" charset="0"/>
              </a:rPr>
              <a:t>datafile</a:t>
            </a:r>
            <a:r>
              <a:rPr lang="en-US" sz="2000" b="1" dirty="0">
                <a:solidFill>
                  <a:srgbClr val="0070C0"/>
                </a:solidFill>
                <a:latin typeface="Courier New" panose="02070309020205020404" pitchFamily="49" charset="0"/>
                <a:cs typeface="Courier New" panose="02070309020205020404" pitchFamily="49" charset="0"/>
              </a:rPr>
              <a:t>="%</a:t>
            </a:r>
            <a:r>
              <a:rPr lang="en-US" sz="2000" b="1" dirty="0" err="1">
                <a:solidFill>
                  <a:srgbClr val="0070C0"/>
                </a:solidFill>
                <a:latin typeface="Courier New" panose="02070309020205020404" pitchFamily="49" charset="0"/>
                <a:cs typeface="Courier New" panose="02070309020205020404" pitchFamily="49" charset="0"/>
              </a:rPr>
              <a:t>superq</a:t>
            </a:r>
            <a:r>
              <a:rPr lang="en-US" sz="2000" b="1" dirty="0" smtClean="0">
                <a:latin typeface="Courier New" panose="02070309020205020404" pitchFamily="49" charset="0"/>
                <a:cs typeface="Courier New" panose="02070309020205020404" pitchFamily="49" charset="0"/>
              </a:rPr>
              <a:t>(&amp;file</a:t>
            </a: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out</a:t>
            </a:r>
            <a:r>
              <a:rPr lang="en-US" sz="2000" b="1" dirty="0">
                <a:latin typeface="Courier New" panose="02070309020205020404" pitchFamily="49" charset="0"/>
                <a:cs typeface="Courier New" panose="02070309020205020404" pitchFamily="49" charset="0"/>
              </a:rPr>
              <a:t>=</a:t>
            </a:r>
            <a:r>
              <a:rPr lang="en-US" sz="2000" b="1" dirty="0">
                <a:solidFill>
                  <a:srgbClr val="0070C0"/>
                </a:solidFill>
                <a:latin typeface="Courier New" panose="02070309020205020404" pitchFamily="49" charset="0"/>
                <a:cs typeface="Courier New" panose="02070309020205020404" pitchFamily="49" charset="0"/>
              </a:rPr>
              <a:t>%</a:t>
            </a:r>
            <a:r>
              <a:rPr lang="en-US" sz="2000" b="1" dirty="0" err="1">
                <a:solidFill>
                  <a:srgbClr val="0070C0"/>
                </a:solidFill>
                <a:latin typeface="Courier New" panose="02070309020205020404" pitchFamily="49" charset="0"/>
                <a:cs typeface="Courier New" panose="02070309020205020404" pitchFamily="49" charset="0"/>
              </a:rPr>
              <a:t>fixname</a:t>
            </a:r>
            <a:r>
              <a:rPr lang="en-US" sz="2000" b="1" dirty="0">
                <a:latin typeface="Courier New" panose="02070309020205020404" pitchFamily="49" charset="0"/>
                <a:cs typeface="Courier New" panose="02070309020205020404" pitchFamily="49" charset="0"/>
              </a:rPr>
              <a:t>(%scan(&amp;file,-2,.\))  </a:t>
            </a:r>
            <a:r>
              <a:rPr lang="en-US" sz="2000" b="1" dirty="0" smtClean="0">
                <a:latin typeface="Courier New" panose="02070309020205020404" pitchFamily="49" charset="0"/>
                <a:cs typeface="Courier New" panose="02070309020205020404" pitchFamily="49" charset="0"/>
              </a:rPr>
              <a:t>                     </a:t>
            </a: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replace</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run</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mend </a:t>
            </a:r>
            <a:r>
              <a:rPr lang="en-US" sz="2000" b="1" dirty="0" err="1">
                <a:latin typeface="Courier New" panose="02070309020205020404" pitchFamily="49" charset="0"/>
                <a:cs typeface="Courier New" panose="02070309020205020404" pitchFamily="49" charset="0"/>
              </a:rPr>
              <a:t>importcsv</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smtClean="0">
                <a:latin typeface="Courier New" panose="02070309020205020404" pitchFamily="49" charset="0"/>
                <a:cs typeface="Courier New" panose="02070309020205020404" pitchFamily="49" charset="0"/>
              </a:rPr>
              <a:t>%</a:t>
            </a:r>
            <a:r>
              <a:rPr lang="en-US" sz="2000" b="1" dirty="0" err="1" smtClean="0">
                <a:latin typeface="Courier New" panose="02070309020205020404" pitchFamily="49" charset="0"/>
                <a:cs typeface="Courier New" panose="02070309020205020404" pitchFamily="49" charset="0"/>
              </a:rPr>
              <a:t>importcsv</a:t>
            </a:r>
            <a:r>
              <a:rPr lang="en-US" sz="2000" b="1" dirty="0" smtClean="0">
                <a:latin typeface="Courier New" panose="02070309020205020404" pitchFamily="49" charset="0"/>
                <a:cs typeface="Courier New" panose="02070309020205020404" pitchFamily="49" charset="0"/>
              </a:rPr>
              <a:t>(S\LINKS\15-a-2010.csv)</a:t>
            </a:r>
          </a:p>
          <a:p>
            <a:pPr marL="0" indent="0">
              <a:buNone/>
            </a:pPr>
            <a:r>
              <a:rPr lang="en-US" sz="2200" dirty="0" smtClean="0"/>
              <a:t>Output: _15a2010.sas7bdat</a:t>
            </a:r>
            <a:endParaRPr lang="en-US" sz="2200" dirty="0"/>
          </a:p>
        </p:txBody>
      </p:sp>
      <p:sp>
        <p:nvSpPr>
          <p:cNvPr id="4" name="Rounded Rectangle 3"/>
          <p:cNvSpPr/>
          <p:nvPr/>
        </p:nvSpPr>
        <p:spPr>
          <a:xfrm>
            <a:off x="4816444" y="3576119"/>
            <a:ext cx="3331675" cy="119505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a:t>
            </a:r>
            <a:r>
              <a:rPr lang="en-US" sz="1200" dirty="0" err="1" smtClean="0"/>
              <a:t>superq</a:t>
            </a:r>
            <a:r>
              <a:rPr lang="en-US" sz="1200" dirty="0" smtClean="0"/>
              <a:t> masks all  special </a:t>
            </a:r>
            <a:r>
              <a:rPr lang="en-US" sz="1200" dirty="0" err="1" smtClean="0"/>
              <a:t>caracters</a:t>
            </a:r>
            <a:r>
              <a:rPr lang="en-US" sz="1200" dirty="0" smtClean="0"/>
              <a:t> and mnemonic operators, the same as %NRBQUOTE.</a:t>
            </a:r>
          </a:p>
          <a:p>
            <a:pPr algn="ctr"/>
            <a:endParaRPr lang="en-US" sz="1200" dirty="0"/>
          </a:p>
          <a:p>
            <a:pPr algn="ctr"/>
            <a:r>
              <a:rPr lang="en-US" sz="1200" dirty="0" smtClean="0"/>
              <a:t>Read papers of Arthur Carpenter on macro quoting  functions.</a:t>
            </a:r>
            <a:endParaRPr lang="en-US" sz="1200" dirty="0"/>
          </a:p>
        </p:txBody>
      </p:sp>
      <p:cxnSp>
        <p:nvCxnSpPr>
          <p:cNvPr id="6" name="Straight Arrow Connector 5"/>
          <p:cNvCxnSpPr>
            <a:stCxn id="4" idx="0"/>
          </p:cNvCxnSpPr>
          <p:nvPr/>
        </p:nvCxnSpPr>
        <p:spPr>
          <a:xfrm flipV="1">
            <a:off x="6482282" y="2951431"/>
            <a:ext cx="0" cy="6246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9522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p:txBody>
          <a:bodyPr>
            <a:normAutofit/>
          </a:bodyPr>
          <a:lstStyle/>
          <a:p>
            <a:r>
              <a:rPr lang="en-US" sz="2400" b="1" dirty="0"/>
              <a:t>Reading external data: CSV </a:t>
            </a:r>
            <a:r>
              <a:rPr lang="en-US" sz="2400" b="1" dirty="0" smtClean="0"/>
              <a:t>files</a:t>
            </a:r>
            <a:r>
              <a:rPr lang="en-US" sz="2400" b="1" dirty="0"/>
              <a:t> </a:t>
            </a:r>
            <a:r>
              <a:rPr lang="en-US" sz="2400" b="1" dirty="0" smtClean="0"/>
              <a:t>(cont.)</a:t>
            </a:r>
            <a:endParaRPr lang="en-US" sz="2400" b="1" dirty="0"/>
          </a:p>
        </p:txBody>
      </p:sp>
      <p:sp>
        <p:nvSpPr>
          <p:cNvPr id="306186" name="Rectangle 10"/>
          <p:cNvSpPr>
            <a:spLocks noGrp="1" noChangeArrowheads="1"/>
          </p:cNvSpPr>
          <p:nvPr>
            <p:ph idx="1"/>
          </p:nvPr>
        </p:nvSpPr>
        <p:spPr>
          <a:xfrm>
            <a:off x="550416" y="1536700"/>
            <a:ext cx="8593583" cy="4601909"/>
          </a:xfrm>
        </p:spPr>
        <p:txBody>
          <a:bodyPr>
            <a:normAutofit/>
          </a:bodyPr>
          <a:lstStyle/>
          <a:p>
            <a:pPr marL="0" indent="0">
              <a:buNone/>
            </a:pPr>
            <a:r>
              <a:rPr lang="en-US" sz="2400" dirty="0" smtClean="0"/>
              <a:t>We need to collect all CSV files in our directory and all subdirectories. </a:t>
            </a:r>
          </a:p>
          <a:p>
            <a:pPr marL="0" indent="0">
              <a:buNone/>
            </a:pPr>
            <a:r>
              <a:rPr lang="en-US" sz="2400" dirty="0" smtClean="0"/>
              <a:t>Let’s apply the following trick:</a:t>
            </a:r>
          </a:p>
          <a:p>
            <a:pPr marL="0" indent="0">
              <a:spcBef>
                <a:spcPts val="0"/>
              </a:spcBef>
              <a:spcAft>
                <a:spcPts val="0"/>
              </a:spcAft>
              <a:buNone/>
            </a:pPr>
            <a:r>
              <a:rPr lang="en-US" dirty="0" smtClean="0"/>
              <a:t> </a:t>
            </a:r>
            <a:r>
              <a:rPr lang="en-US" sz="2000" b="1" dirty="0" smtClean="0">
                <a:latin typeface="Courier New" panose="02070309020205020404" pitchFamily="49" charset="0"/>
                <a:cs typeface="Courier New" panose="02070309020205020404" pitchFamily="49" charset="0"/>
              </a:rPr>
              <a:t>filename </a:t>
            </a:r>
            <a:r>
              <a:rPr lang="en-US" sz="2000" b="1" dirty="0" err="1" smtClean="0">
                <a:latin typeface="Courier New" panose="02070309020205020404" pitchFamily="49" charset="0"/>
                <a:cs typeface="Courier New" panose="02070309020205020404" pitchFamily="49" charset="0"/>
              </a:rPr>
              <a:t>filelist</a:t>
            </a:r>
            <a:r>
              <a:rPr lang="en-US" sz="2000" b="1" dirty="0" smtClean="0">
                <a:latin typeface="Courier New" panose="02070309020205020404" pitchFamily="49" charset="0"/>
                <a:cs typeface="Courier New" panose="02070309020205020404" pitchFamily="49" charset="0"/>
              </a:rPr>
              <a:t> pipe ‘</a:t>
            </a:r>
            <a:r>
              <a:rPr lang="en-US" sz="2000" b="1" dirty="0" err="1" smtClean="0">
                <a:latin typeface="Courier New" panose="02070309020205020404" pitchFamily="49" charset="0"/>
                <a:cs typeface="Courier New" panose="02070309020205020404" pitchFamily="49" charset="0"/>
              </a:rPr>
              <a:t>dir</a:t>
            </a: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“S:\lincs\*.csv</a:t>
            </a:r>
            <a:r>
              <a:rPr lang="en-US" sz="2000" b="1" dirty="0">
                <a:latin typeface="Courier New" panose="02070309020205020404" pitchFamily="49" charset="0"/>
                <a:cs typeface="Courier New" panose="02070309020205020404" pitchFamily="49" charset="0"/>
              </a:rPr>
              <a:t>” /b /</a:t>
            </a:r>
            <a:r>
              <a:rPr lang="en-US" sz="2000" b="1" dirty="0" smtClean="0">
                <a:latin typeface="Courier New" panose="02070309020205020404" pitchFamily="49" charset="0"/>
                <a:cs typeface="Courier New" panose="02070309020205020404" pitchFamily="49" charset="0"/>
              </a:rPr>
              <a:t>s’;  </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data _null_;</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i</a:t>
            </a:r>
            <a:r>
              <a:rPr lang="en-US" sz="2000" b="1" dirty="0" err="1" smtClean="0">
                <a:latin typeface="Courier New" panose="02070309020205020404" pitchFamily="49" charset="0"/>
                <a:cs typeface="Courier New" panose="02070309020205020404" pitchFamily="49" charset="0"/>
              </a:rPr>
              <a:t>nfile</a:t>
            </a: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filelist</a:t>
            </a: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truncover</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input </a:t>
            </a:r>
            <a:r>
              <a:rPr lang="en-US" sz="2000" b="1" dirty="0" err="1" smtClean="0">
                <a:latin typeface="Courier New" panose="02070309020205020404" pitchFamily="49" charset="0"/>
                <a:cs typeface="Courier New" panose="02070309020205020404" pitchFamily="49" charset="0"/>
              </a:rPr>
              <a:t>fileline</a:t>
            </a:r>
            <a:r>
              <a:rPr lang="en-US" sz="2000" b="1" dirty="0" smtClean="0">
                <a:latin typeface="Courier New" panose="02070309020205020404" pitchFamily="49" charset="0"/>
                <a:cs typeface="Courier New" panose="02070309020205020404" pitchFamily="49" charset="0"/>
              </a:rPr>
              <a:t> $100.;</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put </a:t>
            </a:r>
            <a:r>
              <a:rPr lang="en-US" sz="2000" b="1" dirty="0" err="1" smtClean="0">
                <a:latin typeface="Courier New" panose="02070309020205020404" pitchFamily="49" charset="0"/>
                <a:cs typeface="Courier New" panose="02070309020205020404" pitchFamily="49" charset="0"/>
              </a:rPr>
              <a:t>fileline</a:t>
            </a:r>
            <a:r>
              <a:rPr lang="en-US" sz="2000" b="1" dirty="0" smtClean="0">
                <a:latin typeface="Courier New" panose="02070309020205020404" pitchFamily="49" charset="0"/>
                <a:cs typeface="Courier New" panose="02070309020205020404" pitchFamily="49" charset="0"/>
              </a:rPr>
              <a:t> =; </a:t>
            </a:r>
          </a:p>
          <a:p>
            <a:pPr marL="0" indent="0">
              <a:buNone/>
            </a:pPr>
            <a:r>
              <a:rPr lang="en-US" sz="2000" dirty="0" smtClean="0">
                <a:latin typeface="Courier New" panose="02070309020205020404" pitchFamily="49" charset="0"/>
                <a:cs typeface="Courier New" panose="02070309020205020404" pitchFamily="49" charset="0"/>
              </a:rPr>
              <a:t>                                                                  </a:t>
            </a:r>
          </a:p>
          <a:p>
            <a:pPr marL="0" indent="0">
              <a:buNone/>
            </a:pPr>
            <a:endParaRPr lang="en-US" dirty="0" smtClean="0"/>
          </a:p>
        </p:txBody>
      </p:sp>
      <p:sp>
        <p:nvSpPr>
          <p:cNvPr id="2" name="Rectangle 1"/>
          <p:cNvSpPr/>
          <p:nvPr/>
        </p:nvSpPr>
        <p:spPr>
          <a:xfrm>
            <a:off x="3489648" y="4758612"/>
            <a:ext cx="914400" cy="60649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Device-type</a:t>
            </a:r>
            <a:endParaRPr lang="en-US" sz="1400" dirty="0"/>
          </a:p>
        </p:txBody>
      </p:sp>
      <p:sp>
        <p:nvSpPr>
          <p:cNvPr id="3" name="Rectangle 2"/>
          <p:cNvSpPr/>
          <p:nvPr/>
        </p:nvSpPr>
        <p:spPr>
          <a:xfrm>
            <a:off x="6156171" y="3626906"/>
            <a:ext cx="914400" cy="69513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smtClean="0"/>
              <a:t>File name and path only</a:t>
            </a:r>
            <a:endParaRPr lang="en-US" sz="1350" dirty="0"/>
          </a:p>
        </p:txBody>
      </p:sp>
      <p:cxnSp>
        <p:nvCxnSpPr>
          <p:cNvPr id="18" name="Straight Arrow Connector 17"/>
          <p:cNvCxnSpPr>
            <a:stCxn id="2" idx="0"/>
          </p:cNvCxnSpPr>
          <p:nvPr/>
        </p:nvCxnSpPr>
        <p:spPr>
          <a:xfrm flipV="1">
            <a:off x="3946848" y="3349690"/>
            <a:ext cx="0" cy="14089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3" idx="0"/>
          </p:cNvCxnSpPr>
          <p:nvPr/>
        </p:nvCxnSpPr>
        <p:spPr>
          <a:xfrm flipV="1">
            <a:off x="6613371" y="3349690"/>
            <a:ext cx="1127342" cy="2772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Rectangle 21"/>
          <p:cNvSpPr/>
          <p:nvPr/>
        </p:nvSpPr>
        <p:spPr>
          <a:xfrm>
            <a:off x="7215612" y="3879202"/>
            <a:ext cx="1592485" cy="4152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Include </a:t>
            </a:r>
            <a:r>
              <a:rPr lang="en-US" sz="1360" dirty="0" smtClean="0"/>
              <a:t>subdirectories</a:t>
            </a:r>
            <a:endParaRPr lang="en-US" sz="1360" dirty="0"/>
          </a:p>
        </p:txBody>
      </p:sp>
      <p:cxnSp>
        <p:nvCxnSpPr>
          <p:cNvPr id="24" name="Straight Arrow Connector 23"/>
          <p:cNvCxnSpPr/>
          <p:nvPr/>
        </p:nvCxnSpPr>
        <p:spPr>
          <a:xfrm flipV="1">
            <a:off x="8283736" y="3302321"/>
            <a:ext cx="0" cy="5768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5999584" y="4671588"/>
            <a:ext cx="2808514" cy="92345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i="1" dirty="0" err="1" smtClean="0"/>
              <a:t>Filelist</a:t>
            </a:r>
            <a:r>
              <a:rPr lang="en-US" sz="1200" dirty="0" smtClean="0"/>
              <a:t> can look like this:</a:t>
            </a:r>
          </a:p>
          <a:p>
            <a:pPr algn="ctr"/>
            <a:endParaRPr lang="en-US" sz="1350" dirty="0" smtClean="0"/>
          </a:p>
          <a:p>
            <a:r>
              <a:rPr lang="en-US" sz="1200" dirty="0" smtClean="0"/>
              <a:t>S:\lincs\data1\dec-13.csv</a:t>
            </a:r>
          </a:p>
          <a:p>
            <a:r>
              <a:rPr lang="en-US" sz="1200" dirty="0" smtClean="0"/>
              <a:t>S:\lincs\data1\from DOH 01/14.csv</a:t>
            </a:r>
          </a:p>
          <a:p>
            <a:r>
              <a:rPr lang="en-US" sz="1200" dirty="0" smtClean="0"/>
              <a:t>S:\lincs\data2\ids </a:t>
            </a:r>
            <a:r>
              <a:rPr lang="en-US" sz="1200" dirty="0" err="1" smtClean="0"/>
              <a:t>maricopa</a:t>
            </a:r>
            <a:r>
              <a:rPr lang="en-US" sz="1200" dirty="0" smtClean="0"/>
              <a:t> #12.csv </a:t>
            </a:r>
            <a:endParaRPr lang="en-US" dirty="0"/>
          </a:p>
        </p:txBody>
      </p:sp>
      <p:cxnSp>
        <p:nvCxnSpPr>
          <p:cNvPr id="8" name="Straight Arrow Connector 7"/>
          <p:cNvCxnSpPr/>
          <p:nvPr/>
        </p:nvCxnSpPr>
        <p:spPr>
          <a:xfrm flipH="1" flipV="1">
            <a:off x="3023857" y="3974471"/>
            <a:ext cx="2975727" cy="7841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3556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external data: CSV </a:t>
            </a:r>
            <a:r>
              <a:rPr lang="en-US" sz="2400" b="1" dirty="0" smtClean="0"/>
              <a:t>files</a:t>
            </a:r>
            <a:r>
              <a:rPr lang="en-US" sz="2400" b="1" dirty="0"/>
              <a:t> </a:t>
            </a:r>
            <a:r>
              <a:rPr lang="en-US" sz="2400" b="1" dirty="0" smtClean="0"/>
              <a:t>(cont.)</a:t>
            </a:r>
            <a:endParaRPr lang="en-US" sz="2400" b="1" dirty="0"/>
          </a:p>
        </p:txBody>
      </p:sp>
      <p:sp>
        <p:nvSpPr>
          <p:cNvPr id="3" name="Content Placeholder 2"/>
          <p:cNvSpPr>
            <a:spLocks noGrp="1"/>
          </p:cNvSpPr>
          <p:nvPr>
            <p:ph idx="1"/>
          </p:nvPr>
        </p:nvSpPr>
        <p:spPr/>
        <p:txBody>
          <a:bodyPr>
            <a:normAutofit fontScale="47500" lnSpcReduction="20000"/>
          </a:bodyPr>
          <a:lstStyle/>
          <a:p>
            <a:r>
              <a:rPr lang="en-US" sz="5100" dirty="0" smtClean="0"/>
              <a:t>Let’s create a macro that searches for all CSV data sets in a given directory and subdirectories, fixes “bad” names, and import into SAS formats:</a:t>
            </a:r>
          </a:p>
          <a:p>
            <a:pPr marL="0" indent="0">
              <a:buNone/>
            </a:pPr>
            <a:endParaRPr lang="en-US" sz="3300" dirty="0" smtClean="0"/>
          </a:p>
          <a:p>
            <a:pPr marL="0" indent="0">
              <a:spcBef>
                <a:spcPts val="0"/>
              </a:spcBef>
              <a:spcAft>
                <a:spcPts val="0"/>
              </a:spcAft>
              <a:buNone/>
            </a:pPr>
            <a:r>
              <a:rPr lang="en-US" sz="3300" dirty="0"/>
              <a:t> </a:t>
            </a:r>
            <a:r>
              <a:rPr lang="en-US" sz="3300" dirty="0" smtClean="0"/>
              <a:t> </a:t>
            </a:r>
            <a:r>
              <a:rPr lang="en-US" sz="3800" b="1" dirty="0" smtClean="0">
                <a:latin typeface="Courier New" panose="02070309020205020404" pitchFamily="49" charset="0"/>
                <a:cs typeface="Courier New" panose="02070309020205020404" pitchFamily="49" charset="0"/>
              </a:rPr>
              <a:t>%macro </a:t>
            </a:r>
            <a:r>
              <a:rPr lang="en-US" sz="3800" b="1" dirty="0" err="1" smtClean="0">
                <a:latin typeface="Courier New" panose="02070309020205020404" pitchFamily="49" charset="0"/>
                <a:cs typeface="Courier New" panose="02070309020205020404" pitchFamily="49" charset="0"/>
              </a:rPr>
              <a:t>searchCSV</a:t>
            </a:r>
            <a:r>
              <a:rPr lang="en-US" sz="3800" b="1" dirty="0" smtClean="0">
                <a:latin typeface="Courier New" panose="02070309020205020404" pitchFamily="49" charset="0"/>
                <a:cs typeface="Courier New" panose="02070309020205020404" pitchFamily="49" charset="0"/>
              </a:rPr>
              <a:t>(path);  </a:t>
            </a:r>
          </a:p>
          <a:p>
            <a:pPr marL="0" indent="0">
              <a:spcBef>
                <a:spcPts val="0"/>
              </a:spcBef>
              <a:spcAft>
                <a:spcPts val="0"/>
              </a:spcAft>
              <a:buNone/>
            </a:pPr>
            <a:r>
              <a:rPr lang="en-US" sz="3800" b="1" dirty="0">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3800" b="1" dirty="0">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filename </a:t>
            </a:r>
            <a:r>
              <a:rPr lang="en-US" sz="3800" b="1" dirty="0" err="1">
                <a:latin typeface="Courier New" panose="02070309020205020404" pitchFamily="49" charset="0"/>
                <a:cs typeface="Courier New" panose="02070309020205020404" pitchFamily="49" charset="0"/>
              </a:rPr>
              <a:t>filelist</a:t>
            </a:r>
            <a:r>
              <a:rPr lang="en-US" sz="3800" b="1" dirty="0">
                <a:latin typeface="Courier New" panose="02070309020205020404" pitchFamily="49" charset="0"/>
                <a:cs typeface="Courier New" panose="02070309020205020404" pitchFamily="49" charset="0"/>
              </a:rPr>
              <a:t> pipe “</a:t>
            </a:r>
            <a:r>
              <a:rPr lang="en-US" sz="3800" b="1" dirty="0" err="1" smtClean="0">
                <a:latin typeface="Courier New" panose="02070309020205020404" pitchFamily="49" charset="0"/>
                <a:cs typeface="Courier New" panose="02070309020205020404" pitchFamily="49" charset="0"/>
              </a:rPr>
              <a:t>dir</a:t>
            </a:r>
            <a:r>
              <a:rPr lang="en-US" sz="3800" b="1" dirty="0" smtClean="0">
                <a:latin typeface="Courier New" panose="02070309020205020404" pitchFamily="49" charset="0"/>
                <a:cs typeface="Courier New" panose="02070309020205020404" pitchFamily="49" charset="0"/>
              </a:rPr>
              <a:t> “”&amp;path\*.csv”” /b /s”;  </a:t>
            </a:r>
            <a:endParaRPr lang="en-US" sz="38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3800" b="1" dirty="0">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  data </a:t>
            </a:r>
            <a:r>
              <a:rPr lang="en-US" sz="3800" b="1" dirty="0">
                <a:latin typeface="Courier New" panose="02070309020205020404" pitchFamily="49" charset="0"/>
                <a:cs typeface="Courier New" panose="02070309020205020404" pitchFamily="49" charset="0"/>
              </a:rPr>
              <a:t>_null_;</a:t>
            </a:r>
          </a:p>
          <a:p>
            <a:pPr marL="0" indent="0">
              <a:spcBef>
                <a:spcPts val="0"/>
              </a:spcBef>
              <a:spcAft>
                <a:spcPts val="0"/>
              </a:spcAft>
              <a:buNone/>
            </a:pPr>
            <a:r>
              <a:rPr lang="en-US" sz="3800" b="1" dirty="0">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  </a:t>
            </a:r>
            <a:r>
              <a:rPr lang="en-US" sz="3800" b="1" dirty="0" err="1" smtClean="0">
                <a:latin typeface="Courier New" panose="02070309020205020404" pitchFamily="49" charset="0"/>
                <a:cs typeface="Courier New" panose="02070309020205020404" pitchFamily="49" charset="0"/>
              </a:rPr>
              <a:t>infile</a:t>
            </a:r>
            <a:r>
              <a:rPr lang="en-US" sz="3800" b="1" dirty="0" smtClean="0">
                <a:latin typeface="Courier New" panose="02070309020205020404" pitchFamily="49" charset="0"/>
                <a:cs typeface="Courier New" panose="02070309020205020404" pitchFamily="49" charset="0"/>
              </a:rPr>
              <a:t> </a:t>
            </a:r>
            <a:r>
              <a:rPr lang="en-US" sz="3800" b="1" dirty="0" err="1">
                <a:latin typeface="Courier New" panose="02070309020205020404" pitchFamily="49" charset="0"/>
                <a:cs typeface="Courier New" panose="02070309020205020404" pitchFamily="49" charset="0"/>
              </a:rPr>
              <a:t>filelist</a:t>
            </a:r>
            <a:r>
              <a:rPr lang="en-US" sz="3800" b="1" dirty="0">
                <a:latin typeface="Courier New" panose="02070309020205020404" pitchFamily="49" charset="0"/>
                <a:cs typeface="Courier New" panose="02070309020205020404" pitchFamily="49" charset="0"/>
              </a:rPr>
              <a:t> </a:t>
            </a:r>
            <a:r>
              <a:rPr lang="en-US" sz="3800" b="1" dirty="0" err="1">
                <a:latin typeface="Courier New" panose="02070309020205020404" pitchFamily="49" charset="0"/>
                <a:cs typeface="Courier New" panose="02070309020205020404" pitchFamily="49" charset="0"/>
              </a:rPr>
              <a:t>truncover</a:t>
            </a:r>
            <a:r>
              <a:rPr lang="en-US" sz="3800" b="1" dirty="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3800" b="1" dirty="0">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  input </a:t>
            </a:r>
            <a:r>
              <a:rPr lang="en-US" sz="3800" b="1" dirty="0" err="1" smtClean="0">
                <a:latin typeface="Courier New" panose="02070309020205020404" pitchFamily="49" charset="0"/>
                <a:cs typeface="Courier New" panose="02070309020205020404" pitchFamily="49" charset="0"/>
              </a:rPr>
              <a:t>fileline</a:t>
            </a:r>
            <a:r>
              <a:rPr lang="en-US" sz="3800" b="1" dirty="0" smtClean="0">
                <a:latin typeface="Courier New" panose="02070309020205020404" pitchFamily="49" charset="0"/>
                <a:cs typeface="Courier New" panose="02070309020205020404" pitchFamily="49" charset="0"/>
              </a:rPr>
              <a:t> </a:t>
            </a:r>
            <a:r>
              <a:rPr lang="en-US" sz="3800" b="1" dirty="0">
                <a:latin typeface="Courier New" panose="02070309020205020404" pitchFamily="49" charset="0"/>
                <a:cs typeface="Courier New" panose="02070309020205020404" pitchFamily="49" charset="0"/>
              </a:rPr>
              <a:t>$100</a:t>
            </a:r>
            <a:r>
              <a:rPr lang="en-US" sz="38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3800" dirty="0">
                <a:latin typeface="Courier New" panose="02070309020205020404" pitchFamily="49" charset="0"/>
                <a:cs typeface="Courier New" panose="02070309020205020404" pitchFamily="49" charset="0"/>
              </a:rPr>
              <a:t> </a:t>
            </a:r>
            <a:r>
              <a:rPr lang="en-US" sz="3800" dirty="0" smtClean="0">
                <a:latin typeface="Courier New" panose="02070309020205020404" pitchFamily="49" charset="0"/>
                <a:cs typeface="Courier New" panose="02070309020205020404" pitchFamily="49" charset="0"/>
              </a:rPr>
              <a:t>   </a:t>
            </a:r>
            <a:r>
              <a:rPr lang="en-US" sz="3800" b="1" dirty="0" smtClean="0">
                <a:solidFill>
                  <a:srgbClr val="0070C0"/>
                </a:solidFill>
                <a:latin typeface="Courier New" panose="02070309020205020404" pitchFamily="49" charset="0"/>
                <a:cs typeface="Courier New" panose="02070309020205020404" pitchFamily="49" charset="0"/>
              </a:rPr>
              <a:t>call execute (cats(‘%</a:t>
            </a:r>
            <a:r>
              <a:rPr lang="en-US" sz="3800" b="1" dirty="0" err="1" smtClean="0">
                <a:solidFill>
                  <a:srgbClr val="0070C0"/>
                </a:solidFill>
                <a:latin typeface="Courier New" panose="02070309020205020404" pitchFamily="49" charset="0"/>
                <a:cs typeface="Courier New" panose="02070309020205020404" pitchFamily="49" charset="0"/>
              </a:rPr>
              <a:t>importcsv</a:t>
            </a:r>
            <a:r>
              <a:rPr lang="en-US" sz="3800" b="1" dirty="0" smtClean="0">
                <a:solidFill>
                  <a:srgbClr val="0070C0"/>
                </a:solidFill>
                <a:latin typeface="Courier New" panose="02070309020205020404" pitchFamily="49" charset="0"/>
                <a:cs typeface="Courier New" panose="02070309020205020404" pitchFamily="49" charset="0"/>
              </a:rPr>
              <a:t>(‘, </a:t>
            </a:r>
            <a:r>
              <a:rPr lang="en-US" sz="3800" b="1" dirty="0" err="1" smtClean="0">
                <a:solidFill>
                  <a:srgbClr val="0070C0"/>
                </a:solidFill>
                <a:latin typeface="Courier New" panose="02070309020205020404" pitchFamily="49" charset="0"/>
                <a:cs typeface="Courier New" panose="02070309020205020404" pitchFamily="49" charset="0"/>
              </a:rPr>
              <a:t>fileline</a:t>
            </a:r>
            <a:r>
              <a:rPr lang="en-US" sz="3800" b="1" dirty="0" smtClean="0">
                <a:solidFill>
                  <a:srgbClr val="0070C0"/>
                </a:solidFill>
                <a:latin typeface="Courier New" panose="02070309020205020404" pitchFamily="49" charset="0"/>
                <a:cs typeface="Courier New" panose="02070309020205020404" pitchFamily="49" charset="0"/>
              </a:rPr>
              <a:t>, ‘)’ ));</a:t>
            </a:r>
          </a:p>
          <a:p>
            <a:pPr marL="0" indent="0">
              <a:spcBef>
                <a:spcPts val="0"/>
              </a:spcBef>
              <a:spcAft>
                <a:spcPts val="0"/>
              </a:spcAft>
              <a:buNone/>
            </a:pPr>
            <a:r>
              <a:rPr lang="en-US" sz="3800" b="1" dirty="0">
                <a:solidFill>
                  <a:srgbClr val="FF0000"/>
                </a:solidFill>
                <a:latin typeface="Courier New" panose="02070309020205020404" pitchFamily="49" charset="0"/>
                <a:cs typeface="Courier New" panose="02070309020205020404" pitchFamily="49" charset="0"/>
              </a:rPr>
              <a:t> </a:t>
            </a:r>
            <a:r>
              <a:rPr lang="en-US" sz="3800" b="1" dirty="0" smtClean="0">
                <a:solidFill>
                  <a:srgbClr val="FF0000"/>
                </a:solidFill>
                <a:latin typeface="Courier New" panose="02070309020205020404" pitchFamily="49" charset="0"/>
                <a:cs typeface="Courier New" panose="02070309020205020404" pitchFamily="49" charset="0"/>
              </a:rPr>
              <a:t> </a:t>
            </a:r>
            <a:r>
              <a:rPr lang="en-US" sz="3800" b="1" dirty="0" smtClean="0">
                <a:latin typeface="Courier New" panose="02070309020205020404" pitchFamily="49" charset="0"/>
                <a:cs typeface="Courier New" panose="02070309020205020404" pitchFamily="49" charset="0"/>
              </a:rPr>
              <a:t>run;</a:t>
            </a:r>
          </a:p>
          <a:p>
            <a:pPr marL="0" indent="0">
              <a:spcBef>
                <a:spcPts val="0"/>
              </a:spcBef>
              <a:spcAft>
                <a:spcPts val="0"/>
              </a:spcAft>
              <a:buNone/>
            </a:pPr>
            <a:endParaRPr lang="en-US" sz="3800" b="1" dirty="0">
              <a:solidFill>
                <a:srgbClr val="FF000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3800" b="1" dirty="0" smtClean="0">
                <a:latin typeface="Courier New" panose="02070309020205020404" pitchFamily="49" charset="0"/>
                <a:cs typeface="Courier New" panose="02070309020205020404" pitchFamily="49" charset="0"/>
              </a:rPr>
              <a:t>%mend </a:t>
            </a:r>
            <a:r>
              <a:rPr lang="en-US" sz="3800" b="1" dirty="0" err="1">
                <a:latin typeface="Courier New" panose="02070309020205020404" pitchFamily="49" charset="0"/>
                <a:cs typeface="Courier New" panose="02070309020205020404" pitchFamily="49" charset="0"/>
              </a:rPr>
              <a:t>searchCSV</a:t>
            </a:r>
            <a:r>
              <a:rPr lang="en-US" sz="3800" b="1" dirty="0">
                <a:latin typeface="Courier New" panose="02070309020205020404" pitchFamily="49" charset="0"/>
                <a:cs typeface="Courier New" panose="02070309020205020404" pitchFamily="49" charset="0"/>
              </a:rPr>
              <a:t>(path);</a:t>
            </a:r>
            <a:r>
              <a:rPr lang="en-US" sz="3800" b="1" dirty="0" smtClean="0">
                <a:solidFill>
                  <a:srgbClr val="FF0000"/>
                </a:solidFill>
                <a:latin typeface="Courier New" panose="02070309020205020404" pitchFamily="49" charset="0"/>
                <a:cs typeface="Courier New" panose="02070309020205020404" pitchFamily="49" charset="0"/>
              </a:rPr>
              <a:t>       </a:t>
            </a:r>
            <a:endParaRPr lang="en-US" sz="3800" b="1" dirty="0">
              <a:solidFill>
                <a:srgbClr val="FF0000"/>
              </a:solidFill>
              <a:latin typeface="Courier New" panose="02070309020205020404" pitchFamily="49" charset="0"/>
              <a:cs typeface="Courier New" panose="02070309020205020404" pitchFamily="49" charset="0"/>
            </a:endParaRPr>
          </a:p>
          <a:p>
            <a:pPr marL="0" indent="0">
              <a:buNone/>
            </a:pPr>
            <a:endParaRPr lang="en-US" sz="3000" dirty="0" smtClean="0">
              <a:latin typeface="Courier New" panose="02070309020205020404" pitchFamily="49" charset="0"/>
              <a:cs typeface="Courier New" panose="02070309020205020404" pitchFamily="49" charset="0"/>
            </a:endParaRPr>
          </a:p>
          <a:p>
            <a:pPr marL="0" indent="0">
              <a:buNone/>
            </a:pPr>
            <a:r>
              <a:rPr lang="en-US" sz="3300" b="1" dirty="0" smtClean="0">
                <a:latin typeface="Courier New" panose="02070309020205020404" pitchFamily="49" charset="0"/>
                <a:cs typeface="Courier New" panose="02070309020205020404" pitchFamily="49" charset="0"/>
              </a:rPr>
              <a:t>Call macro: %</a:t>
            </a:r>
            <a:r>
              <a:rPr lang="en-US" sz="3300" b="1" dirty="0" err="1" smtClean="0">
                <a:latin typeface="Courier New" panose="02070309020205020404" pitchFamily="49" charset="0"/>
                <a:cs typeface="Courier New" panose="02070309020205020404" pitchFamily="49" charset="0"/>
              </a:rPr>
              <a:t>searchCSV</a:t>
            </a:r>
            <a:r>
              <a:rPr lang="en-US" sz="3300" b="1" dirty="0" smtClean="0">
                <a:latin typeface="Courier New" panose="02070309020205020404" pitchFamily="49" charset="0"/>
                <a:cs typeface="Courier New" panose="02070309020205020404" pitchFamily="49" charset="0"/>
              </a:rPr>
              <a:t>(S:\LINCS) </a:t>
            </a:r>
          </a:p>
          <a:p>
            <a:pPr marL="0" indent="0">
              <a:buNone/>
            </a:pPr>
            <a:endParaRPr lang="en-US" sz="2400" dirty="0" smtClean="0"/>
          </a:p>
        </p:txBody>
      </p:sp>
      <p:sp>
        <p:nvSpPr>
          <p:cNvPr id="4" name="Rounded Rectangle 3"/>
          <p:cNvSpPr/>
          <p:nvPr/>
        </p:nvSpPr>
        <p:spPr>
          <a:xfrm>
            <a:off x="4725909" y="4635373"/>
            <a:ext cx="3232087" cy="105925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Call execute builds the line </a:t>
            </a:r>
            <a:r>
              <a:rPr lang="en-US" sz="1400" i="1" dirty="0" smtClean="0"/>
              <a:t>%</a:t>
            </a:r>
            <a:r>
              <a:rPr lang="en-US" sz="1400" i="1" dirty="0" err="1" smtClean="0"/>
              <a:t>importcsv</a:t>
            </a:r>
            <a:r>
              <a:rPr lang="en-US" sz="1400" i="1" dirty="0" smtClean="0"/>
              <a:t>(filename</a:t>
            </a:r>
            <a:r>
              <a:rPr lang="en-US" sz="1400" dirty="0" smtClean="0"/>
              <a:t>) and executes this macro within the data  step over each line in </a:t>
            </a:r>
            <a:r>
              <a:rPr lang="en-US" sz="1400" i="1" dirty="0" err="1" smtClean="0"/>
              <a:t>filelist</a:t>
            </a:r>
            <a:r>
              <a:rPr lang="en-US" sz="1400" dirty="0" smtClean="0"/>
              <a:t>  </a:t>
            </a:r>
            <a:endParaRPr lang="en-US" sz="1400" dirty="0"/>
          </a:p>
        </p:txBody>
      </p:sp>
      <p:cxnSp>
        <p:nvCxnSpPr>
          <p:cNvPr id="6" name="Straight Arrow Connector 5"/>
          <p:cNvCxnSpPr/>
          <p:nvPr/>
        </p:nvCxnSpPr>
        <p:spPr>
          <a:xfrm flipH="1" flipV="1">
            <a:off x="2136618" y="4463358"/>
            <a:ext cx="2589291" cy="38024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37813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Reading external data. Importing Excel Files.</a:t>
            </a:r>
            <a:endParaRPr lang="en-US" sz="2400" dirty="0"/>
          </a:p>
        </p:txBody>
      </p:sp>
      <p:sp>
        <p:nvSpPr>
          <p:cNvPr id="3" name="Content Placeholder 2"/>
          <p:cNvSpPr>
            <a:spLocks noGrp="1"/>
          </p:cNvSpPr>
          <p:nvPr>
            <p:ph idx="1"/>
          </p:nvPr>
        </p:nvSpPr>
        <p:spPr/>
        <p:txBody>
          <a:bodyPr>
            <a:normAutofit/>
          </a:bodyPr>
          <a:lstStyle/>
          <a:p>
            <a:r>
              <a:rPr lang="en-US" sz="2600" dirty="0"/>
              <a:t>I</a:t>
            </a:r>
            <a:r>
              <a:rPr lang="en-US" sz="2600" dirty="0" smtClean="0"/>
              <a:t>mport all worksheets from every excel file in a folder and all subfolders into SAS data sets:</a:t>
            </a:r>
          </a:p>
          <a:p>
            <a:pPr marL="685800" lvl="1">
              <a:buFont typeface="Arial" panose="020B0604020202020204" pitchFamily="34" charset="0"/>
              <a:buChar char="•"/>
            </a:pPr>
            <a:r>
              <a:rPr lang="en-US" sz="2400" dirty="0"/>
              <a:t>l</a:t>
            </a:r>
            <a:r>
              <a:rPr lang="en-US" sz="2400" dirty="0" smtClean="0"/>
              <a:t>ocate every Excel file within a given folder and all subfolders;</a:t>
            </a:r>
          </a:p>
          <a:p>
            <a:pPr marL="685800" lvl="1">
              <a:buFont typeface="Arial" panose="020B0604020202020204" pitchFamily="34" charset="0"/>
              <a:buChar char="•"/>
            </a:pPr>
            <a:r>
              <a:rPr lang="en-US" sz="2400" dirty="0" smtClean="0"/>
              <a:t>Import every worksheet of every Excel file into a SAS data set;</a:t>
            </a:r>
          </a:p>
          <a:p>
            <a:pPr marL="685800" lvl="1">
              <a:buFont typeface="Arial" panose="020B0604020202020204" pitchFamily="34" charset="0"/>
              <a:buChar char="•"/>
            </a:pPr>
            <a:r>
              <a:rPr lang="en-US" sz="2400" dirty="0"/>
              <a:t>C</a:t>
            </a:r>
            <a:r>
              <a:rPr lang="en-US" sz="2400" dirty="0" smtClean="0"/>
              <a:t>onvert worksheet names to valid SAS names;</a:t>
            </a:r>
          </a:p>
        </p:txBody>
      </p:sp>
    </p:spTree>
    <p:extLst>
      <p:ext uri="{BB962C8B-B14F-4D97-AF65-F5344CB8AC3E}">
        <p14:creationId xmlns:p14="http://schemas.microsoft.com/office/powerpoint/2010/main" val="374062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Reading external data. Importing </a:t>
            </a:r>
            <a:r>
              <a:rPr lang="en-US" sz="2400" dirty="0" err="1"/>
              <a:t>Excell</a:t>
            </a:r>
            <a:r>
              <a:rPr lang="en-US" sz="2400" dirty="0"/>
              <a:t> </a:t>
            </a:r>
            <a:r>
              <a:rPr lang="en-US" sz="2400" dirty="0" smtClean="0"/>
              <a:t>Files (cont.)</a:t>
            </a:r>
            <a:endParaRPr lang="en-US" sz="2400" dirty="0"/>
          </a:p>
        </p:txBody>
      </p:sp>
      <p:sp>
        <p:nvSpPr>
          <p:cNvPr id="3" name="Content Placeholder 2"/>
          <p:cNvSpPr>
            <a:spLocks noGrp="1"/>
          </p:cNvSpPr>
          <p:nvPr>
            <p:ph idx="1"/>
          </p:nvPr>
        </p:nvSpPr>
        <p:spPr>
          <a:xfrm>
            <a:off x="723900" y="1536700"/>
            <a:ext cx="8420100" cy="4601909"/>
          </a:xfrm>
        </p:spPr>
        <p:txBody>
          <a:bodyPr>
            <a:normAutofit fontScale="25000" lnSpcReduction="20000"/>
          </a:bodyPr>
          <a:lstStyle/>
          <a:p>
            <a:pPr marL="0" indent="0">
              <a:buNone/>
            </a:pPr>
            <a:r>
              <a:rPr lang="en-US" sz="3200" dirty="0" smtClean="0"/>
              <a:t>    </a:t>
            </a:r>
            <a:r>
              <a:rPr lang="en-US" sz="6200" dirty="0" smtClean="0"/>
              <a:t>Import every worksheet in an Excel workbook:</a:t>
            </a:r>
            <a:endParaRPr lang="en-US" sz="4800" dirty="0" smtClean="0"/>
          </a:p>
          <a:p>
            <a:pPr marL="0" indent="0">
              <a:spcBef>
                <a:spcPts val="0"/>
              </a:spcBef>
              <a:spcAft>
                <a:spcPts val="0"/>
              </a:spcAft>
              <a:buNone/>
            </a:pPr>
            <a:endParaRPr lang="en-US" sz="48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4800" b="1" dirty="0" smtClean="0">
                <a:latin typeface="Courier New" panose="02070309020205020404" pitchFamily="49" charset="0"/>
                <a:cs typeface="Courier New" panose="02070309020205020404" pitchFamily="49" charset="0"/>
              </a:rPr>
              <a:t>%macro </a:t>
            </a:r>
            <a:r>
              <a:rPr lang="en-US" sz="4800" b="1" dirty="0" err="1" smtClean="0">
                <a:latin typeface="Courier New" panose="02070309020205020404" pitchFamily="49" charset="0"/>
                <a:cs typeface="Courier New" panose="02070309020205020404" pitchFamily="49" charset="0"/>
              </a:rPr>
              <a:t>importxls</a:t>
            </a:r>
            <a:r>
              <a:rPr lang="en-US" sz="4800" b="1" dirty="0" smtClean="0">
                <a:latin typeface="Courier New" panose="02070309020205020404" pitchFamily="49" charset="0"/>
                <a:cs typeface="Courier New" panose="02070309020205020404" pitchFamily="49" charset="0"/>
              </a:rPr>
              <a:t>(excel);</a:t>
            </a:r>
          </a:p>
          <a:p>
            <a:pPr marL="0" indent="0">
              <a:spcBef>
                <a:spcPts val="0"/>
              </a:spcBef>
              <a:spcAft>
                <a:spcPts val="0"/>
              </a:spcAft>
              <a:buNone/>
            </a:pPr>
            <a:r>
              <a:rPr lang="en-US" sz="48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4800" b="1" dirty="0">
                <a:latin typeface="Courier New" panose="02070309020205020404" pitchFamily="49" charset="0"/>
                <a:cs typeface="Courier New" panose="02070309020205020404" pitchFamily="49" charset="0"/>
              </a:rPr>
              <a:t> </a:t>
            </a:r>
            <a:r>
              <a:rPr lang="en-US" sz="4800" b="1" dirty="0" smtClean="0">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libname </a:t>
            </a:r>
            <a:r>
              <a:rPr lang="en-US" sz="4800" b="1" dirty="0" err="1" smtClean="0">
                <a:solidFill>
                  <a:srgbClr val="0070C0"/>
                </a:solidFill>
                <a:latin typeface="Courier New" panose="02070309020205020404" pitchFamily="49" charset="0"/>
                <a:cs typeface="Courier New" panose="02070309020205020404" pitchFamily="49" charset="0"/>
              </a:rPr>
              <a:t>xls</a:t>
            </a:r>
            <a:r>
              <a:rPr lang="en-US" sz="4800" b="1" dirty="0" smtClean="0">
                <a:solidFill>
                  <a:srgbClr val="0070C0"/>
                </a:solidFill>
                <a:latin typeface="Courier New" panose="02070309020205020404" pitchFamily="49" charset="0"/>
                <a:cs typeface="Courier New" panose="02070309020205020404" pitchFamily="49" charset="0"/>
              </a:rPr>
              <a:t> </a:t>
            </a:r>
            <a:r>
              <a:rPr lang="en-US" sz="4800" b="1" dirty="0" err="1" smtClean="0">
                <a:solidFill>
                  <a:srgbClr val="0070C0"/>
                </a:solidFill>
                <a:latin typeface="Courier New" panose="02070309020205020404" pitchFamily="49" charset="0"/>
                <a:cs typeface="Courier New" panose="02070309020205020404" pitchFamily="49" charset="0"/>
              </a:rPr>
              <a:t>pcfiles</a:t>
            </a:r>
            <a:r>
              <a:rPr lang="en-US" sz="4800" b="1" dirty="0" smtClean="0">
                <a:solidFill>
                  <a:srgbClr val="0070C0"/>
                </a:solidFill>
                <a:latin typeface="Courier New" panose="02070309020205020404" pitchFamily="49" charset="0"/>
                <a:cs typeface="Courier New" panose="02070309020205020404" pitchFamily="49" charset="0"/>
              </a:rPr>
              <a:t> path = “&amp;excel”; </a:t>
            </a:r>
            <a:r>
              <a:rPr lang="en-US" sz="4000" b="1" dirty="0" smtClean="0">
                <a:solidFill>
                  <a:srgbClr val="0070C0"/>
                </a:solidFill>
                <a:latin typeface="Courier New" panose="02070309020205020404" pitchFamily="49" charset="0"/>
                <a:cs typeface="Courier New" panose="02070309020205020404" pitchFamily="49" charset="0"/>
              </a:rPr>
              <a:t>%</a:t>
            </a:r>
            <a:r>
              <a:rPr lang="en-US" sz="4000" b="1" dirty="0" smtClean="0">
                <a:latin typeface="Courier New" panose="02070309020205020404" pitchFamily="49" charset="0"/>
                <a:cs typeface="Courier New" panose="02070309020205020404" pitchFamily="49" charset="0"/>
              </a:rPr>
              <a:t>*</a:t>
            </a:r>
            <a:r>
              <a:rPr lang="en-US" sz="4000" b="1" dirty="0" smtClean="0">
                <a:latin typeface="Courier New" panose="02070309020205020404" pitchFamily="49" charset="0"/>
                <a:cs typeface="Courier New" panose="02070309020205020404" pitchFamily="49" charset="0"/>
                <a:sym typeface="Wingdings" panose="05000000000000000000" pitchFamily="2" charset="2"/>
              </a:rPr>
              <a:t>&lt;-- libname format treats excel spreadsheet as </a:t>
            </a:r>
          </a:p>
          <a:p>
            <a:pPr marL="0" indent="0">
              <a:spcBef>
                <a:spcPts val="0"/>
              </a:spcBef>
              <a:spcAft>
                <a:spcPts val="0"/>
              </a:spcAft>
              <a:buNone/>
            </a:pPr>
            <a:r>
              <a:rPr lang="en-US" sz="4000" b="1" dirty="0" smtClean="0">
                <a:latin typeface="Courier New" panose="02070309020205020404" pitchFamily="49" charset="0"/>
                <a:cs typeface="Courier New" panose="02070309020205020404" pitchFamily="49" charset="0"/>
                <a:sym typeface="Wingdings" panose="05000000000000000000" pitchFamily="2" charset="2"/>
              </a:rPr>
              <a:t>                                                        directory and worksheets as files</a:t>
            </a:r>
            <a:r>
              <a:rPr lang="en-US" sz="3600" b="1" dirty="0" smtClean="0">
                <a:latin typeface="Courier New" panose="02070309020205020404" pitchFamily="49" charset="0"/>
                <a:cs typeface="Courier New" panose="02070309020205020404" pitchFamily="49" charset="0"/>
                <a:sym typeface="Wingdings" panose="05000000000000000000" pitchFamily="2" charset="2"/>
              </a:rPr>
              <a:t>;  </a:t>
            </a:r>
            <a:endParaRPr lang="en-US" sz="3600" b="1" dirty="0" smtClean="0">
              <a:latin typeface="Courier New" panose="02070309020205020404" pitchFamily="49" charset="0"/>
              <a:cs typeface="Courier New" panose="02070309020205020404" pitchFamily="49" charset="0"/>
            </a:endParaRPr>
          </a:p>
          <a:p>
            <a:pPr marL="0" indent="0">
              <a:spcBef>
                <a:spcPts val="50"/>
              </a:spcBef>
              <a:spcAft>
                <a:spcPts val="5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a:t>
            </a:r>
            <a:r>
              <a:rPr lang="en-US" sz="4800" b="1" dirty="0" err="1" smtClean="0">
                <a:latin typeface="Courier New" panose="02070309020205020404" pitchFamily="49" charset="0"/>
                <a:cs typeface="Courier New" panose="02070309020205020404" pitchFamily="49" charset="0"/>
              </a:rPr>
              <a:t>proc</a:t>
            </a:r>
            <a:r>
              <a:rPr lang="en-US" sz="4800" b="1" dirty="0" smtClean="0">
                <a:latin typeface="Courier New" panose="02070309020205020404" pitchFamily="49" charset="0"/>
                <a:cs typeface="Courier New" panose="02070309020205020404" pitchFamily="49" charset="0"/>
              </a:rPr>
              <a:t> </a:t>
            </a:r>
            <a:r>
              <a:rPr lang="en-US" sz="4800" b="1" dirty="0" err="1" smtClean="0">
                <a:latin typeface="Courier New" panose="02070309020205020404" pitchFamily="49" charset="0"/>
                <a:cs typeface="Courier New" panose="02070309020205020404" pitchFamily="49" charset="0"/>
              </a:rPr>
              <a:t>sql</a:t>
            </a:r>
            <a:r>
              <a:rPr lang="en-US" sz="4800" b="1" dirty="0" smtClean="0">
                <a:latin typeface="Courier New" panose="02070309020205020404" pitchFamily="49" charset="0"/>
                <a:cs typeface="Courier New" panose="02070309020205020404" pitchFamily="49" charset="0"/>
              </a:rPr>
              <a:t> </a:t>
            </a:r>
            <a:r>
              <a:rPr lang="en-US" sz="4800" b="1" dirty="0" err="1" smtClean="0">
                <a:latin typeface="Courier New" panose="02070309020205020404" pitchFamily="49" charset="0"/>
                <a:cs typeface="Courier New" panose="02070309020205020404" pitchFamily="49" charset="0"/>
              </a:rPr>
              <a:t>noprint</a:t>
            </a:r>
            <a:r>
              <a:rPr lang="en-US" sz="4800" b="1" dirty="0" smtClean="0">
                <a:latin typeface="Courier New" panose="02070309020205020404" pitchFamily="49" charset="0"/>
                <a:cs typeface="Courier New" panose="02070309020205020404" pitchFamily="49" charset="0"/>
              </a:rPr>
              <a:t>;</a:t>
            </a:r>
          </a:p>
          <a:p>
            <a:pPr marL="0" indent="0">
              <a:spcBef>
                <a:spcPts val="50"/>
              </a:spcBef>
              <a:spcAft>
                <a:spcPts val="50"/>
              </a:spcAft>
              <a:buNone/>
            </a:pPr>
            <a:r>
              <a:rPr lang="en-US" sz="4800" b="1" dirty="0" smtClean="0">
                <a:solidFill>
                  <a:srgbClr val="0070C0"/>
                </a:solidFill>
                <a:latin typeface="Courier New" panose="02070309020205020404" pitchFamily="49" charset="0"/>
                <a:cs typeface="Courier New" panose="02070309020205020404" pitchFamily="49" charset="0"/>
              </a:rPr>
              <a:t>       select </a:t>
            </a:r>
            <a:r>
              <a:rPr lang="en-US" sz="4800" b="1" dirty="0" err="1" smtClean="0">
                <a:solidFill>
                  <a:srgbClr val="0070C0"/>
                </a:solidFill>
                <a:latin typeface="Courier New" panose="02070309020205020404" pitchFamily="49" charset="0"/>
                <a:cs typeface="Courier New" panose="02070309020205020404" pitchFamily="49" charset="0"/>
              </a:rPr>
              <a:t>memname</a:t>
            </a:r>
            <a:r>
              <a:rPr lang="en-US" sz="4800" b="1" dirty="0" smtClean="0">
                <a:solidFill>
                  <a:srgbClr val="0070C0"/>
                </a:solidFill>
                <a:latin typeface="Courier New" panose="02070309020205020404" pitchFamily="49" charset="0"/>
                <a:cs typeface="Courier New" panose="02070309020205020404" pitchFamily="49" charset="0"/>
              </a:rPr>
              <a:t> into  :sheet1 - :sheet100</a:t>
            </a:r>
          </a:p>
          <a:p>
            <a:pPr marL="0" indent="0">
              <a:spcBef>
                <a:spcPts val="50"/>
              </a:spcBef>
              <a:spcAft>
                <a:spcPts val="5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from </a:t>
            </a:r>
            <a:r>
              <a:rPr lang="en-US" sz="4800" b="1" dirty="0" err="1" smtClean="0">
                <a:solidFill>
                  <a:srgbClr val="0070C0"/>
                </a:solidFill>
                <a:latin typeface="Courier New" panose="02070309020205020404" pitchFamily="49" charset="0"/>
                <a:cs typeface="Courier New" panose="02070309020205020404" pitchFamily="49" charset="0"/>
              </a:rPr>
              <a:t>dictionary.table</a:t>
            </a:r>
            <a:endParaRPr lang="en-US" sz="4800" b="1" dirty="0" smtClean="0">
              <a:solidFill>
                <a:srgbClr val="0070C0"/>
              </a:solidFill>
              <a:latin typeface="Courier New" panose="02070309020205020404" pitchFamily="49" charset="0"/>
              <a:cs typeface="Courier New" panose="02070309020205020404" pitchFamily="49" charset="0"/>
            </a:endParaRPr>
          </a:p>
          <a:p>
            <a:pPr marL="0" indent="0">
              <a:spcBef>
                <a:spcPts val="50"/>
              </a:spcBef>
              <a:spcAft>
                <a:spcPts val="5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where libname = “XLS</a:t>
            </a:r>
            <a:r>
              <a:rPr lang="en-US" sz="4000" b="1" dirty="0" smtClean="0">
                <a:solidFill>
                  <a:srgbClr val="0070C0"/>
                </a:solidFill>
                <a:latin typeface="Courier New" panose="02070309020205020404" pitchFamily="49" charset="0"/>
                <a:cs typeface="Courier New" panose="02070309020205020404" pitchFamily="49" charset="0"/>
              </a:rPr>
              <a:t>”;%</a:t>
            </a:r>
            <a:r>
              <a:rPr lang="en-US" sz="4000" b="1" dirty="0" smtClean="0">
                <a:latin typeface="Courier New" panose="02070309020205020404" pitchFamily="49" charset="0"/>
                <a:cs typeface="Courier New" panose="02070309020205020404" pitchFamily="49" charset="0"/>
              </a:rPr>
              <a:t>*&lt;-- scatter worksheets onto macro variables sheet1-sheet100; </a:t>
            </a:r>
          </a:p>
          <a:p>
            <a:pPr marL="0" indent="0">
              <a:spcBef>
                <a:spcPts val="50"/>
              </a:spcBef>
              <a:spcAft>
                <a:spcPts val="50"/>
              </a:spcAft>
              <a:buNone/>
            </a:pPr>
            <a:r>
              <a:rPr lang="en-US" sz="4800" b="1" dirty="0" smtClean="0">
                <a:solidFill>
                  <a:srgbClr val="0070C0"/>
                </a:solidFill>
                <a:latin typeface="Courier New" panose="02070309020205020404" pitchFamily="49" charset="0"/>
                <a:cs typeface="Courier New" panose="02070309020205020404" pitchFamily="49" charset="0"/>
              </a:rPr>
              <a:t>     quit;                     </a:t>
            </a:r>
          </a:p>
          <a:p>
            <a:pPr marL="0" indent="0">
              <a:spcBef>
                <a:spcPts val="50"/>
              </a:spcBef>
              <a:spcAft>
                <a:spcPts val="50"/>
              </a:spcAft>
              <a:buNone/>
            </a:pPr>
            <a:endParaRPr lang="en-US" sz="4800" b="1" dirty="0" smtClean="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%do </a:t>
            </a:r>
            <a:r>
              <a:rPr lang="en-US" sz="4800" b="1" dirty="0" err="1" smtClean="0">
                <a:solidFill>
                  <a:srgbClr val="0070C0"/>
                </a:solidFill>
                <a:latin typeface="Courier New" panose="02070309020205020404" pitchFamily="49" charset="0"/>
                <a:cs typeface="Courier New" panose="02070309020205020404" pitchFamily="49" charset="0"/>
              </a:rPr>
              <a:t>i</a:t>
            </a:r>
            <a:r>
              <a:rPr lang="en-US" sz="4800" b="1" dirty="0" smtClean="0">
                <a:solidFill>
                  <a:srgbClr val="0070C0"/>
                </a:solidFill>
                <a:latin typeface="Courier New" panose="02070309020205020404" pitchFamily="49" charset="0"/>
                <a:cs typeface="Courier New" panose="02070309020205020404" pitchFamily="49" charset="0"/>
              </a:rPr>
              <a:t>=1 %to &amp;</a:t>
            </a:r>
            <a:r>
              <a:rPr lang="en-US" sz="4800" b="1" dirty="0" err="1" smtClean="0">
                <a:solidFill>
                  <a:srgbClr val="0070C0"/>
                </a:solidFill>
                <a:latin typeface="Courier New" panose="02070309020205020404" pitchFamily="49" charset="0"/>
                <a:cs typeface="Courier New" panose="02070309020205020404" pitchFamily="49" charset="0"/>
              </a:rPr>
              <a:t>sqlobs</a:t>
            </a:r>
            <a:r>
              <a:rPr lang="en-US" sz="4800" b="1" dirty="0" smtClean="0">
                <a:solidFill>
                  <a:srgbClr val="0070C0"/>
                </a:solidFill>
                <a:latin typeface="Courier New" panose="02070309020205020404" pitchFamily="49" charset="0"/>
                <a:cs typeface="Courier New" panose="02070309020205020404" pitchFamily="49" charset="0"/>
              </a:rPr>
              <a:t>; </a:t>
            </a:r>
            <a:r>
              <a:rPr lang="en-US" sz="4000" b="1" dirty="0" smtClean="0">
                <a:solidFill>
                  <a:srgbClr val="0070C0"/>
                </a:solidFill>
                <a:latin typeface="Courier New" panose="02070309020205020404" pitchFamily="49" charset="0"/>
                <a:cs typeface="Courier New" panose="02070309020205020404" pitchFamily="49" charset="0"/>
              </a:rPr>
              <a:t>%</a:t>
            </a:r>
            <a:r>
              <a:rPr lang="en-US" sz="4000" b="1" dirty="0" smtClean="0">
                <a:latin typeface="Courier New" panose="02070309020205020404" pitchFamily="49" charset="0"/>
                <a:cs typeface="Courier New" panose="02070309020205020404" pitchFamily="49" charset="0"/>
              </a:rPr>
              <a:t>*&lt;-- automatic macro variable with number of worksheets;  </a:t>
            </a:r>
          </a:p>
          <a:p>
            <a:pPr marL="0" indent="0">
              <a:spcBef>
                <a:spcPts val="0"/>
              </a:spcBef>
              <a:spcAft>
                <a:spcPts val="0"/>
              </a:spcAft>
              <a:buNone/>
            </a:pPr>
            <a:endParaRPr lang="en-US" sz="4800" b="1" dirty="0" smtClean="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data %</a:t>
            </a:r>
            <a:r>
              <a:rPr lang="en-US" sz="4800" b="1" dirty="0" err="1" smtClean="0">
                <a:solidFill>
                  <a:srgbClr val="0070C0"/>
                </a:solidFill>
                <a:latin typeface="Courier New" panose="02070309020205020404" pitchFamily="49" charset="0"/>
                <a:cs typeface="Courier New" panose="02070309020205020404" pitchFamily="49" charset="0"/>
              </a:rPr>
              <a:t>fixname</a:t>
            </a:r>
            <a:r>
              <a:rPr lang="en-US" sz="4800" b="1" dirty="0" smtClean="0">
                <a:solidFill>
                  <a:srgbClr val="0070C0"/>
                </a:solidFill>
                <a:latin typeface="Courier New" panose="02070309020205020404" pitchFamily="49" charset="0"/>
                <a:cs typeface="Courier New" panose="02070309020205020404" pitchFamily="49" charset="0"/>
              </a:rPr>
              <a:t>(&amp;&amp;</a:t>
            </a:r>
            <a:r>
              <a:rPr lang="en-US" sz="4800" b="1" dirty="0" err="1" smtClean="0">
                <a:solidFill>
                  <a:srgbClr val="0070C0"/>
                </a:solidFill>
                <a:latin typeface="Courier New" panose="02070309020205020404" pitchFamily="49" charset="0"/>
                <a:cs typeface="Courier New" panose="02070309020205020404" pitchFamily="49" charset="0"/>
              </a:rPr>
              <a:t>sheet&amp;i</a:t>
            </a:r>
            <a:r>
              <a:rPr lang="en-US" sz="4800" b="1" dirty="0" smtClean="0">
                <a:solidFill>
                  <a:srgbClr val="0070C0"/>
                </a:solidFill>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set </a:t>
            </a:r>
            <a:r>
              <a:rPr lang="en-US" sz="4800" b="1" dirty="0" err="1" smtClean="0">
                <a:solidFill>
                  <a:srgbClr val="0070C0"/>
                </a:solidFill>
                <a:latin typeface="Courier New" panose="02070309020205020404" pitchFamily="49" charset="0"/>
                <a:cs typeface="Courier New" panose="02070309020205020404" pitchFamily="49" charset="0"/>
              </a:rPr>
              <a:t>xls</a:t>
            </a:r>
            <a:r>
              <a:rPr lang="en-US" sz="4800" b="1" dirty="0" smtClean="0">
                <a:solidFill>
                  <a:srgbClr val="0070C0"/>
                </a:solidFill>
                <a:latin typeface="Courier New" panose="02070309020205020404" pitchFamily="49" charset="0"/>
                <a:cs typeface="Courier New" panose="02070309020205020404" pitchFamily="49" charset="0"/>
              </a:rPr>
              <a:t>.”&amp;&amp;</a:t>
            </a:r>
            <a:r>
              <a:rPr lang="en-US" sz="4800" b="1" dirty="0" err="1" smtClean="0">
                <a:solidFill>
                  <a:srgbClr val="0070C0"/>
                </a:solidFill>
                <a:latin typeface="Courier New" panose="02070309020205020404" pitchFamily="49" charset="0"/>
                <a:cs typeface="Courier New" panose="02070309020205020404" pitchFamily="49" charset="0"/>
              </a:rPr>
              <a:t>sheet&amp;I”n</a:t>
            </a:r>
            <a:r>
              <a:rPr lang="en-US" sz="4800" b="1" dirty="0" smtClean="0">
                <a:solidFill>
                  <a:srgbClr val="0070C0"/>
                </a:solidFill>
                <a:latin typeface="Courier New" panose="02070309020205020404" pitchFamily="49" charset="0"/>
                <a:cs typeface="Courier New" panose="02070309020205020404" pitchFamily="49" charset="0"/>
              </a:rPr>
              <a:t>; </a:t>
            </a:r>
            <a:r>
              <a:rPr lang="en-US" sz="4000" b="1" dirty="0" smtClean="0">
                <a:solidFill>
                  <a:srgbClr val="0070C0"/>
                </a:solidFill>
                <a:latin typeface="Courier New" panose="02070309020205020404" pitchFamily="49" charset="0"/>
                <a:cs typeface="Courier New" panose="02070309020205020404" pitchFamily="49" charset="0"/>
              </a:rPr>
              <a:t>%</a:t>
            </a:r>
            <a:r>
              <a:rPr lang="en-US" sz="4000" b="1" dirty="0" smtClean="0">
                <a:latin typeface="Courier New" panose="02070309020205020404" pitchFamily="49" charset="0"/>
                <a:cs typeface="Courier New" panose="02070309020205020404" pitchFamily="49" charset="0"/>
              </a:rPr>
              <a:t>*&lt;-- data step creates sas data set from a worksheet;</a:t>
            </a: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run;</a:t>
            </a:r>
          </a:p>
          <a:p>
            <a:pPr marL="0" indent="0">
              <a:spcBef>
                <a:spcPts val="0"/>
              </a:spcBef>
              <a:spcAft>
                <a:spcPts val="0"/>
              </a:spcAft>
              <a:buNone/>
            </a:pPr>
            <a:r>
              <a:rPr lang="en-US" sz="4800" b="1" dirty="0" smtClean="0">
                <a:solidFill>
                  <a:srgbClr val="0070C0"/>
                </a:solidFill>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%end;</a:t>
            </a: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solidFill>
                  <a:srgbClr val="0070C0"/>
                </a:solidFill>
                <a:latin typeface="Courier New" panose="02070309020205020404" pitchFamily="49" charset="0"/>
                <a:cs typeface="Courier New" panose="02070309020205020404" pitchFamily="49" charset="0"/>
              </a:rPr>
              <a:t>       libname </a:t>
            </a:r>
            <a:r>
              <a:rPr lang="en-US" sz="4800" b="1" dirty="0" err="1" smtClean="0">
                <a:solidFill>
                  <a:srgbClr val="0070C0"/>
                </a:solidFill>
                <a:latin typeface="Courier New" panose="02070309020205020404" pitchFamily="49" charset="0"/>
                <a:cs typeface="Courier New" panose="02070309020205020404" pitchFamily="49" charset="0"/>
              </a:rPr>
              <a:t>xls</a:t>
            </a:r>
            <a:r>
              <a:rPr lang="en-US" sz="4800" b="1" dirty="0" smtClean="0">
                <a:solidFill>
                  <a:srgbClr val="0070C0"/>
                </a:solidFill>
                <a:latin typeface="Courier New" panose="02070309020205020404" pitchFamily="49" charset="0"/>
                <a:cs typeface="Courier New" panose="02070309020205020404" pitchFamily="49" charset="0"/>
              </a:rPr>
              <a:t> clear;</a:t>
            </a:r>
          </a:p>
          <a:p>
            <a:pPr marL="0" indent="0">
              <a:spcBef>
                <a:spcPts val="0"/>
              </a:spcBef>
              <a:spcAft>
                <a:spcPts val="0"/>
              </a:spcAft>
              <a:buNone/>
            </a:pPr>
            <a:endParaRPr lang="en-US" sz="4800" b="1" dirty="0" smtClean="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4800" b="1" dirty="0">
                <a:solidFill>
                  <a:srgbClr val="0070C0"/>
                </a:solidFill>
                <a:latin typeface="Courier New" panose="02070309020205020404" pitchFamily="49" charset="0"/>
                <a:cs typeface="Courier New" panose="02070309020205020404" pitchFamily="49" charset="0"/>
              </a:rPr>
              <a:t> </a:t>
            </a:r>
            <a:r>
              <a:rPr lang="en-US" sz="4800" b="1" dirty="0" smtClean="0">
                <a:latin typeface="Courier New" panose="02070309020205020404" pitchFamily="49" charset="0"/>
                <a:cs typeface="Courier New" panose="02070309020205020404" pitchFamily="49" charset="0"/>
              </a:rPr>
              <a:t>%mend </a:t>
            </a:r>
            <a:r>
              <a:rPr lang="en-US" sz="4800" b="1" dirty="0" err="1" smtClean="0">
                <a:latin typeface="Courier New" panose="02070309020205020404" pitchFamily="49" charset="0"/>
                <a:cs typeface="Courier New" panose="02070309020205020404" pitchFamily="49" charset="0"/>
              </a:rPr>
              <a:t>importxls</a:t>
            </a:r>
            <a:r>
              <a:rPr lang="en-US" sz="48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48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endParaRPr lang="en-US" sz="4800" b="1" dirty="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48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4800" b="1" dirty="0" smtClean="0">
                <a:latin typeface="Courier New" panose="02070309020205020404" pitchFamily="49" charset="0"/>
                <a:cs typeface="Courier New" panose="02070309020205020404" pitchFamily="49" charset="0"/>
              </a:rPr>
              <a:t>Macro call: %</a:t>
            </a:r>
            <a:r>
              <a:rPr lang="en-US" sz="4800" b="1" dirty="0" err="1" smtClean="0">
                <a:latin typeface="Courier New" panose="02070309020205020404" pitchFamily="49" charset="0"/>
                <a:cs typeface="Courier New" panose="02070309020205020404" pitchFamily="49" charset="0"/>
              </a:rPr>
              <a:t>importxls</a:t>
            </a:r>
            <a:r>
              <a:rPr lang="en-US" sz="4800" b="1" dirty="0" smtClean="0">
                <a:latin typeface="Courier New" panose="02070309020205020404" pitchFamily="49" charset="0"/>
                <a:cs typeface="Courier New" panose="02070309020205020404" pitchFamily="49" charset="0"/>
              </a:rPr>
              <a:t>(s:\</a:t>
            </a:r>
            <a:r>
              <a:rPr lang="en-US" sz="4800" b="1" dirty="0" err="1" smtClean="0">
                <a:latin typeface="Courier New" panose="02070309020205020404" pitchFamily="49" charset="0"/>
                <a:cs typeface="Courier New" panose="02070309020205020404" pitchFamily="49" charset="0"/>
              </a:rPr>
              <a:t>lincs</a:t>
            </a:r>
            <a:r>
              <a:rPr lang="en-US" sz="4800" b="1" dirty="0" smtClean="0">
                <a:latin typeface="Courier New" panose="02070309020205020404" pitchFamily="49" charset="0"/>
                <a:cs typeface="Courier New" panose="02070309020205020404" pitchFamily="49" charset="0"/>
              </a:rPr>
              <a:t>\parole_and_probation.xls)</a:t>
            </a:r>
          </a:p>
          <a:p>
            <a:pPr marL="0" indent="0">
              <a:buNone/>
            </a:pPr>
            <a:r>
              <a:rPr lang="en-US" sz="4800" b="1" dirty="0" smtClean="0">
                <a:latin typeface="Courier New" panose="02070309020205020404" pitchFamily="49" charset="0"/>
                <a:cs typeface="Courier New" panose="02070309020205020404" pitchFamily="49" charset="0"/>
              </a:rPr>
              <a:t>     </a:t>
            </a:r>
            <a:endParaRPr lang="en-US" sz="48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99088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800" b="1" dirty="0" smtClean="0"/>
              <a:t>ACKNOWLEDGEMENT</a:t>
            </a:r>
            <a:endParaRPr lang="en-US" sz="2800" b="1" dirty="0"/>
          </a:p>
        </p:txBody>
      </p:sp>
      <p:sp>
        <p:nvSpPr>
          <p:cNvPr id="8" name="Content Placeholder 7"/>
          <p:cNvSpPr>
            <a:spLocks noGrp="1"/>
          </p:cNvSpPr>
          <p:nvPr>
            <p:ph idx="1"/>
          </p:nvPr>
        </p:nvSpPr>
        <p:spPr>
          <a:xfrm>
            <a:off x="723900" y="2109457"/>
            <a:ext cx="7721600" cy="4029152"/>
          </a:xfrm>
        </p:spPr>
        <p:txBody>
          <a:bodyPr>
            <a:normAutofit/>
          </a:bodyPr>
          <a:lstStyle/>
          <a:p>
            <a:pPr marL="0" indent="0">
              <a:buNone/>
            </a:pPr>
            <a:r>
              <a:rPr lang="en-US" dirty="0" smtClean="0"/>
              <a:t>This presentation uses examples from the work of the presenter as well as from blogs at blog.sas.com and </a:t>
            </a:r>
            <a:r>
              <a:rPr lang="en-US" dirty="0" err="1" smtClean="0"/>
              <a:t>comp.soft-sys.sas</a:t>
            </a:r>
            <a:r>
              <a:rPr lang="en-US" dirty="0" smtClean="0"/>
              <a:t>. Especially inspiring on this topic are the blogs from Jim Simon of SAS Institute.</a:t>
            </a:r>
          </a:p>
          <a:p>
            <a:pPr marL="0" indent="0">
              <a:buNone/>
            </a:pPr>
            <a:r>
              <a:rPr lang="en-US" dirty="0" smtClean="0"/>
              <a:t>Jim’s macros from blog.sas.com which the presenter used in his work will be referred to on the respective slides.   </a:t>
            </a:r>
          </a:p>
          <a:p>
            <a:pPr marL="0" indent="0">
              <a:buNone/>
            </a:pPr>
            <a:endParaRPr lang="en-US" dirty="0" smtClean="0"/>
          </a:p>
          <a:p>
            <a:pPr marL="0" indent="0">
              <a:buNone/>
            </a:pPr>
            <a:r>
              <a:rPr lang="en-US" dirty="0" smtClean="0"/>
              <a:t>   </a:t>
            </a:r>
            <a:endParaRPr lang="en-US" dirty="0"/>
          </a:p>
        </p:txBody>
      </p:sp>
    </p:spTree>
    <p:extLst>
      <p:ext uri="{BB962C8B-B14F-4D97-AF65-F5344CB8AC3E}">
        <p14:creationId xmlns:p14="http://schemas.microsoft.com/office/powerpoint/2010/main" val="21367322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Reading external data. Importing </a:t>
            </a:r>
            <a:r>
              <a:rPr lang="en-US" sz="2400" dirty="0" smtClean="0"/>
              <a:t>Excel </a:t>
            </a:r>
            <a:r>
              <a:rPr lang="en-US" sz="2400" dirty="0"/>
              <a:t>Files (</a:t>
            </a:r>
            <a:r>
              <a:rPr lang="en-US" sz="2400" dirty="0" smtClean="0"/>
              <a:t>cont.) External File Functions.</a:t>
            </a:r>
            <a:endParaRPr lang="en-US" sz="2400" dirty="0"/>
          </a:p>
        </p:txBody>
      </p:sp>
      <p:sp>
        <p:nvSpPr>
          <p:cNvPr id="3" name="Content Placeholder 2"/>
          <p:cNvSpPr>
            <a:spLocks noGrp="1"/>
          </p:cNvSpPr>
          <p:nvPr>
            <p:ph idx="1"/>
          </p:nvPr>
        </p:nvSpPr>
        <p:spPr/>
        <p:txBody>
          <a:bodyPr/>
          <a:lstStyle/>
          <a:p>
            <a:r>
              <a:rPr lang="en-US" dirty="0" smtClean="0"/>
              <a:t>External file functions access folders and their members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42759277"/>
              </p:ext>
            </p:extLst>
          </p:nvPr>
        </p:nvGraphicFramePr>
        <p:xfrm>
          <a:off x="1071327" y="2598345"/>
          <a:ext cx="7466091" cy="2844800"/>
        </p:xfrm>
        <a:graphic>
          <a:graphicData uri="http://schemas.openxmlformats.org/drawingml/2006/table">
            <a:tbl>
              <a:tblPr firstRow="1" bandRow="1">
                <a:tableStyleId>{5C22544A-7EE6-4342-B048-85BDC9FD1C3A}</a:tableStyleId>
              </a:tblPr>
              <a:tblGrid>
                <a:gridCol w="1228253"/>
                <a:gridCol w="3675707"/>
                <a:gridCol w="2562131"/>
              </a:tblGrid>
              <a:tr h="346848">
                <a:tc>
                  <a:txBody>
                    <a:bodyPr/>
                    <a:lstStyle/>
                    <a:p>
                      <a:pPr algn="ctr"/>
                      <a:r>
                        <a:rPr lang="en-US" dirty="0" smtClean="0"/>
                        <a:t>Function</a:t>
                      </a:r>
                      <a:endParaRPr lang="en-US" dirty="0"/>
                    </a:p>
                  </a:txBody>
                  <a:tcPr/>
                </a:tc>
                <a:tc>
                  <a:txBody>
                    <a:bodyPr/>
                    <a:lstStyle/>
                    <a:p>
                      <a:pPr algn="ctr"/>
                      <a:r>
                        <a:rPr lang="en-US" dirty="0" smtClean="0"/>
                        <a:t> What it does</a:t>
                      </a:r>
                      <a:endParaRPr lang="en-US" dirty="0"/>
                    </a:p>
                  </a:txBody>
                  <a:tcPr/>
                </a:tc>
                <a:tc>
                  <a:txBody>
                    <a:bodyPr/>
                    <a:lstStyle/>
                    <a:p>
                      <a:pPr algn="ctr"/>
                      <a:r>
                        <a:rPr lang="en-US" dirty="0" smtClean="0"/>
                        <a:t>Return number</a:t>
                      </a:r>
                      <a:endParaRPr lang="en-US" dirty="0"/>
                    </a:p>
                  </a:txBody>
                  <a:tcPr/>
                </a:tc>
              </a:tr>
              <a:tr h="370840">
                <a:tc>
                  <a:txBody>
                    <a:bodyPr/>
                    <a:lstStyle/>
                    <a:p>
                      <a:r>
                        <a:rPr lang="en-US" sz="1600" dirty="0" smtClean="0"/>
                        <a:t>DOPEN</a:t>
                      </a:r>
                      <a:endParaRPr lang="en-US" sz="1600" dirty="0"/>
                    </a:p>
                  </a:txBody>
                  <a:tcPr/>
                </a:tc>
                <a:tc>
                  <a:txBody>
                    <a:bodyPr/>
                    <a:lstStyle/>
                    <a:p>
                      <a:r>
                        <a:rPr lang="en-US" sz="1600" dirty="0" smtClean="0"/>
                        <a:t>Opens a folder or directory</a:t>
                      </a:r>
                      <a:endParaRPr lang="en-US" sz="1600" dirty="0"/>
                    </a:p>
                  </a:txBody>
                  <a:tcPr/>
                </a:tc>
                <a:tc>
                  <a:txBody>
                    <a:bodyPr/>
                    <a:lstStyle/>
                    <a:p>
                      <a:r>
                        <a:rPr lang="en-US" sz="1600" dirty="0" smtClean="0"/>
                        <a:t>0 if the directory cannot be opened </a:t>
                      </a:r>
                      <a:endParaRPr lang="en-US" sz="1600" dirty="0"/>
                    </a:p>
                  </a:txBody>
                  <a:tcPr/>
                </a:tc>
              </a:tr>
              <a:tr h="370840">
                <a:tc>
                  <a:txBody>
                    <a:bodyPr/>
                    <a:lstStyle/>
                    <a:p>
                      <a:r>
                        <a:rPr lang="en-US" sz="1600" dirty="0" smtClean="0"/>
                        <a:t>DNUM</a:t>
                      </a:r>
                      <a:endParaRPr lang="en-US" sz="1600" dirty="0"/>
                    </a:p>
                  </a:txBody>
                  <a:tcPr/>
                </a:tc>
                <a:tc>
                  <a:txBody>
                    <a:bodyPr/>
                    <a:lstStyle/>
                    <a:p>
                      <a:r>
                        <a:rPr lang="en-US" sz="1600" dirty="0" smtClean="0"/>
                        <a:t>Returns the number of members in a directory</a:t>
                      </a:r>
                      <a:endParaRPr lang="en-US" sz="1600" dirty="0"/>
                    </a:p>
                  </a:txBody>
                  <a:tcPr/>
                </a:tc>
                <a:tc>
                  <a:txBody>
                    <a:bodyPr/>
                    <a:lstStyle/>
                    <a:p>
                      <a:endParaRPr lang="en-US" sz="1600" dirty="0"/>
                    </a:p>
                  </a:txBody>
                  <a:tcPr/>
                </a:tc>
              </a:tr>
              <a:tr h="370840">
                <a:tc>
                  <a:txBody>
                    <a:bodyPr/>
                    <a:lstStyle/>
                    <a:p>
                      <a:r>
                        <a:rPr lang="en-US" sz="1600" dirty="0" smtClean="0"/>
                        <a:t>DREAD</a:t>
                      </a:r>
                      <a:endParaRPr lang="en-US" sz="1600" dirty="0"/>
                    </a:p>
                  </a:txBody>
                  <a:tcPr/>
                </a:tc>
                <a:tc>
                  <a:txBody>
                    <a:bodyPr/>
                    <a:lstStyle/>
                    <a:p>
                      <a:r>
                        <a:rPr lang="en-US" sz="1600" dirty="0" smtClean="0"/>
                        <a:t>Returns a member name</a:t>
                      </a:r>
                      <a:endParaRPr lang="en-US" sz="1600" dirty="0"/>
                    </a:p>
                  </a:txBody>
                  <a:tcPr/>
                </a:tc>
                <a:tc>
                  <a:txBody>
                    <a:bodyPr/>
                    <a:lstStyle/>
                    <a:p>
                      <a:endParaRPr lang="en-US" sz="1600" dirty="0"/>
                    </a:p>
                  </a:txBody>
                  <a:tcPr/>
                </a:tc>
              </a:tr>
              <a:tr h="370840">
                <a:tc>
                  <a:txBody>
                    <a:bodyPr/>
                    <a:lstStyle/>
                    <a:p>
                      <a:r>
                        <a:rPr lang="en-US" sz="1600" dirty="0" smtClean="0"/>
                        <a:t>DCLOSE</a:t>
                      </a:r>
                      <a:endParaRPr lang="en-US" sz="1600" dirty="0"/>
                    </a:p>
                  </a:txBody>
                  <a:tcPr/>
                </a:tc>
                <a:tc>
                  <a:txBody>
                    <a:bodyPr/>
                    <a:lstStyle/>
                    <a:p>
                      <a:r>
                        <a:rPr lang="en-US" sz="1600" dirty="0" smtClean="0"/>
                        <a:t>Closes a folder or directory</a:t>
                      </a:r>
                      <a:endParaRPr lang="en-US" sz="1600" dirty="0"/>
                    </a:p>
                  </a:txBody>
                  <a:tcPr/>
                </a:tc>
                <a:tc>
                  <a:txBody>
                    <a:bodyPr/>
                    <a:lstStyle/>
                    <a:p>
                      <a:r>
                        <a:rPr lang="en-US" sz="1600" dirty="0" smtClean="0"/>
                        <a:t>0 for success, ^0 for failure </a:t>
                      </a:r>
                      <a:endParaRPr lang="en-US" sz="1600" dirty="0"/>
                    </a:p>
                  </a:txBody>
                  <a:tcPr/>
                </a:tc>
              </a:tr>
              <a:tr h="370840">
                <a:tc>
                  <a:txBody>
                    <a:bodyPr/>
                    <a:lstStyle/>
                    <a:p>
                      <a:r>
                        <a:rPr lang="en-US" sz="1600" dirty="0" smtClean="0"/>
                        <a:t>FILENAME</a:t>
                      </a:r>
                      <a:endParaRPr lang="en-US" sz="1600" dirty="0"/>
                    </a:p>
                  </a:txBody>
                  <a:tcPr/>
                </a:tc>
                <a:tc>
                  <a:txBody>
                    <a:bodyPr/>
                    <a:lstStyle/>
                    <a:p>
                      <a:r>
                        <a:rPr lang="en-US" sz="1600" dirty="0" smtClean="0"/>
                        <a:t>Assigns or </a:t>
                      </a:r>
                      <a:r>
                        <a:rPr lang="en-US" sz="1600" dirty="0" err="1" smtClean="0"/>
                        <a:t>deassigns</a:t>
                      </a:r>
                      <a:r>
                        <a:rPr lang="en-US" sz="1600" dirty="0" smtClean="0"/>
                        <a:t> a file reference to a file or directory </a:t>
                      </a:r>
                      <a:endParaRPr lang="en-US" sz="1600" dirty="0"/>
                    </a:p>
                  </a:txBody>
                  <a:tcPr/>
                </a:tc>
                <a:tc>
                  <a:txBody>
                    <a:bodyPr/>
                    <a:lstStyle/>
                    <a:p>
                      <a:r>
                        <a:rPr lang="en-US" sz="1600" dirty="0" smtClean="0"/>
                        <a:t>0 for success, ^0 for failure</a:t>
                      </a:r>
                      <a:endParaRPr lang="en-US" sz="1600" dirty="0"/>
                    </a:p>
                  </a:txBody>
                  <a:tcPr/>
                </a:tc>
              </a:tr>
            </a:tbl>
          </a:graphicData>
        </a:graphic>
      </p:graphicFrame>
    </p:spTree>
    <p:extLst>
      <p:ext uri="{BB962C8B-B14F-4D97-AF65-F5344CB8AC3E}">
        <p14:creationId xmlns:p14="http://schemas.microsoft.com/office/powerpoint/2010/main" val="22783331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764" y="362139"/>
            <a:ext cx="8347295" cy="400110"/>
          </a:xfrm>
          <a:prstGeom prst="rect">
            <a:avLst/>
          </a:prstGeom>
          <a:solidFill>
            <a:srgbClr val="FF0000"/>
          </a:solidFill>
        </p:spPr>
        <p:txBody>
          <a:bodyPr wrap="square" rtlCol="0">
            <a:spAutoFit/>
          </a:bodyPr>
          <a:lstStyle/>
          <a:p>
            <a:r>
              <a:rPr lang="en-US" sz="2000" b="1" dirty="0" smtClean="0">
                <a:solidFill>
                  <a:schemeClr val="bg1"/>
                </a:solidFill>
              </a:rPr>
              <a:t>Find and Import the Excel Files (SAS Macro</a:t>
            </a:r>
            <a:r>
              <a:rPr lang="en-US" sz="2000" dirty="0" smtClean="0">
                <a:solidFill>
                  <a:schemeClr val="bg1"/>
                </a:solidFill>
              </a:rPr>
              <a:t>)</a:t>
            </a:r>
            <a:endParaRPr lang="en-US" sz="2000" dirty="0">
              <a:solidFill>
                <a:schemeClr val="bg1"/>
              </a:solidFill>
            </a:endParaRPr>
          </a:p>
        </p:txBody>
      </p:sp>
      <p:sp>
        <p:nvSpPr>
          <p:cNvPr id="3" name="TextBox 2"/>
          <p:cNvSpPr txBox="1"/>
          <p:nvPr/>
        </p:nvSpPr>
        <p:spPr>
          <a:xfrm>
            <a:off x="298764" y="863860"/>
            <a:ext cx="8347295" cy="5955476"/>
          </a:xfrm>
          <a:prstGeom prst="rect">
            <a:avLst/>
          </a:prstGeom>
          <a:noFill/>
        </p:spPr>
        <p:txBody>
          <a:bodyPr wrap="square" rtlCol="0">
            <a:spAutoFit/>
          </a:bodyPr>
          <a:lstStyle/>
          <a:p>
            <a:r>
              <a:rPr lang="en-US" sz="1500" b="1" dirty="0" smtClean="0">
                <a:latin typeface="Courier New" panose="02070309020205020404" pitchFamily="49" charset="0"/>
                <a:cs typeface="Courier New" panose="02070309020205020404" pitchFamily="49" charset="0"/>
              </a:rPr>
              <a:t>%macro </a:t>
            </a:r>
            <a:r>
              <a:rPr lang="en-US" sz="1500" b="1" dirty="0" err="1" smtClean="0">
                <a:solidFill>
                  <a:srgbClr val="C00000"/>
                </a:solidFill>
                <a:latin typeface="Courier New" panose="02070309020205020404" pitchFamily="49" charset="0"/>
                <a:cs typeface="Courier New" panose="02070309020205020404" pitchFamily="49" charset="0"/>
              </a:rPr>
              <a:t>findimport</a:t>
            </a:r>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dir</a:t>
            </a:r>
            <a:r>
              <a:rPr lang="en-US" sz="1500" b="1" dirty="0" smtClean="0">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minoperator</a:t>
            </a:r>
            <a:r>
              <a:rPr lang="en-US" sz="1500" b="1" dirty="0" smtClean="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&lt;-- force macro to recognize IN;</a:t>
            </a:r>
            <a:endParaRPr lang="en-US" sz="1200" b="1" dirty="0" smtClean="0">
              <a:latin typeface="Courier New" panose="02070309020205020404" pitchFamily="49" charset="0"/>
              <a:cs typeface="Courier New" panose="02070309020205020404" pitchFamily="49" charset="0"/>
            </a:endParaRPr>
          </a:p>
          <a:p>
            <a:endParaRPr lang="en-US" sz="1500" b="1" dirty="0" smtClean="0">
              <a:latin typeface="Courier New" panose="02070309020205020404" pitchFamily="49" charset="0"/>
              <a:cs typeface="Courier New" panose="02070309020205020404" pitchFamily="49" charset="0"/>
            </a:endParaRPr>
          </a:p>
          <a:p>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%local </a:t>
            </a:r>
            <a:r>
              <a:rPr lang="en-US" sz="1500" b="1" dirty="0" err="1" smtClean="0">
                <a:solidFill>
                  <a:srgbClr val="0070C0"/>
                </a:solidFill>
                <a:latin typeface="Courier New" panose="02070309020205020404" pitchFamily="49" charset="0"/>
                <a:cs typeface="Courier New" panose="02070309020205020404" pitchFamily="49" charset="0"/>
              </a:rPr>
              <a:t>fileref</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err="1" smtClean="0">
                <a:solidFill>
                  <a:srgbClr val="0070C0"/>
                </a:solidFill>
                <a:latin typeface="Courier New" panose="02070309020205020404" pitchFamily="49" charset="0"/>
                <a:cs typeface="Courier New" panose="02070309020205020404" pitchFamily="49" charset="0"/>
              </a:rPr>
              <a:t>rc</a:t>
            </a:r>
            <a:r>
              <a:rPr lang="en-US" sz="1500" b="1" dirty="0" smtClean="0">
                <a:solidFill>
                  <a:srgbClr val="0070C0"/>
                </a:solidFill>
                <a:latin typeface="Courier New" panose="02070309020205020404" pitchFamily="49" charset="0"/>
                <a:cs typeface="Courier New" panose="02070309020205020404" pitchFamily="49" charset="0"/>
              </a:rPr>
              <a:t> did n </a:t>
            </a:r>
            <a:r>
              <a:rPr lang="en-US" sz="1500" b="1" dirty="0" err="1" smtClean="0">
                <a:solidFill>
                  <a:srgbClr val="0070C0"/>
                </a:solidFill>
                <a:latin typeface="Courier New" panose="02070309020205020404" pitchFamily="49" charset="0"/>
                <a:cs typeface="Courier New" panose="02070309020205020404" pitchFamily="49" charset="0"/>
              </a:rPr>
              <a:t>memname</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err="1" smtClean="0">
                <a:solidFill>
                  <a:srgbClr val="0070C0"/>
                </a:solidFill>
                <a:latin typeface="Courier New" panose="02070309020205020404" pitchFamily="49" charset="0"/>
                <a:cs typeface="Courier New" panose="02070309020205020404" pitchFamily="49" charset="0"/>
              </a:rPr>
              <a:t>didc</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dcl local macro </a:t>
            </a:r>
            <a:r>
              <a:rPr lang="en-US" sz="1200" b="1" dirty="0" err="1" smtClean="0">
                <a:latin typeface="Courier New" panose="02070309020205020404" pitchFamily="49" charset="0"/>
                <a:cs typeface="Courier New" panose="02070309020205020404" pitchFamily="49" charset="0"/>
              </a:rPr>
              <a:t>var</a:t>
            </a:r>
            <a:r>
              <a:rPr lang="en-US" sz="1200" b="1" dirty="0" smtClean="0">
                <a:latin typeface="Courier New" panose="02070309020205020404" pitchFamily="49" charset="0"/>
                <a:cs typeface="Courier New" panose="02070309020205020404" pitchFamily="49" charset="0"/>
              </a:rPr>
              <a:t>;</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rc</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(filename(</a:t>
            </a:r>
            <a:r>
              <a:rPr lang="en-US" sz="1500" b="1" dirty="0" err="1" smtClean="0">
                <a:solidFill>
                  <a:srgbClr val="0070C0"/>
                </a:solidFill>
                <a:latin typeface="Courier New" panose="02070309020205020404" pitchFamily="49" charset="0"/>
                <a:cs typeface="Courier New" panose="02070309020205020404" pitchFamily="49" charset="0"/>
              </a:rPr>
              <a:t>fileref</a:t>
            </a:r>
            <a:r>
              <a:rPr lang="en-US" sz="1500" b="1" dirty="0" smtClean="0">
                <a:solidFill>
                  <a:srgbClr val="0070C0"/>
                </a:solidFill>
                <a:latin typeface="Courier New" panose="02070309020205020404" pitchFamily="49" charset="0"/>
                <a:cs typeface="Courier New" panose="02070309020205020404" pitchFamily="49" charset="0"/>
              </a:rPr>
              <a:t>,&amp;</a:t>
            </a:r>
            <a:r>
              <a:rPr lang="en-US" sz="1500" b="1" dirty="0" err="1" smtClean="0">
                <a:solidFill>
                  <a:srgbClr val="0070C0"/>
                </a:solidFill>
                <a:latin typeface="Courier New" panose="02070309020205020404" pitchFamily="49" charset="0"/>
                <a:cs typeface="Courier New" panose="02070309020205020404" pitchFamily="49" charset="0"/>
              </a:rPr>
              <a:t>dir</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assign </a:t>
            </a:r>
            <a:r>
              <a:rPr lang="en-US" sz="1200" b="1" dirty="0" err="1" smtClean="0">
                <a:latin typeface="Courier New" panose="02070309020205020404" pitchFamily="49" charset="0"/>
                <a:cs typeface="Courier New" panose="02070309020205020404" pitchFamily="49" charset="0"/>
              </a:rPr>
              <a:t>fileref</a:t>
            </a:r>
            <a:r>
              <a:rPr lang="en-US" sz="1200" b="1" dirty="0" smtClean="0">
                <a:latin typeface="Courier New" panose="02070309020205020404" pitchFamily="49" charset="0"/>
                <a:cs typeface="Courier New" panose="02070309020205020404" pitchFamily="49" charset="0"/>
              </a:rPr>
              <a:t> to &amp;</a:t>
            </a:r>
            <a:r>
              <a:rPr lang="en-US" sz="1200" b="1" dirty="0" err="1" smtClean="0">
                <a:latin typeface="Courier New" panose="02070309020205020404" pitchFamily="49" charset="0"/>
                <a:cs typeface="Courier New" panose="02070309020205020404" pitchFamily="49" charset="0"/>
              </a:rPr>
              <a:t>dir</a:t>
            </a:r>
            <a:r>
              <a:rPr lang="en-US" sz="1200" b="1" dirty="0" smtClean="0">
                <a:latin typeface="Courier New" panose="02070309020205020404" pitchFamily="49" charset="0"/>
                <a:cs typeface="Courier New" panose="02070309020205020404" pitchFamily="49" charset="0"/>
              </a:rPr>
              <a:t>;</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did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dopen</a:t>
            </a:r>
            <a:r>
              <a:rPr lang="en-US" sz="1500" b="1" dirty="0" smtClean="0">
                <a:solidFill>
                  <a:srgbClr val="0070C0"/>
                </a:solidFill>
                <a:latin typeface="Courier New" panose="02070309020205020404" pitchFamily="49" charset="0"/>
                <a:cs typeface="Courier New" panose="02070309020205020404" pitchFamily="49" charset="0"/>
              </a:rPr>
              <a:t>(&amp;</a:t>
            </a:r>
            <a:r>
              <a:rPr lang="en-US" sz="1500" b="1" dirty="0" err="1" smtClean="0">
                <a:solidFill>
                  <a:srgbClr val="0070C0"/>
                </a:solidFill>
                <a:latin typeface="Courier New" panose="02070309020205020404" pitchFamily="49" charset="0"/>
                <a:cs typeface="Courier New" panose="02070309020205020404" pitchFamily="49" charset="0"/>
              </a:rPr>
              <a:t>fileref</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open directory;</a:t>
            </a:r>
            <a:r>
              <a:rPr lang="en-US" sz="1200" b="1" dirty="0" smtClean="0">
                <a:solidFill>
                  <a:srgbClr val="0070C0"/>
                </a:solidFill>
                <a:latin typeface="Courier New" panose="02070309020205020404" pitchFamily="49" charset="0"/>
                <a:cs typeface="Courier New" panose="02070309020205020404" pitchFamily="49" charset="0"/>
              </a:rPr>
              <a:t>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%if &amp;did = 0 %then %do;</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%put ERROR: Directory %</a:t>
            </a:r>
            <a:r>
              <a:rPr lang="en-US" sz="1500" b="1" dirty="0" err="1" smtClean="0">
                <a:solidFill>
                  <a:srgbClr val="0070C0"/>
                </a:solidFill>
                <a:latin typeface="Courier New" panose="02070309020205020404" pitchFamily="49" charset="0"/>
                <a:cs typeface="Courier New" panose="02070309020205020404" pitchFamily="49" charset="0"/>
              </a:rPr>
              <a:t>upcase</a:t>
            </a:r>
            <a:r>
              <a:rPr lang="en-US" sz="1500" b="1" dirty="0" smtClean="0">
                <a:solidFill>
                  <a:srgbClr val="0070C0"/>
                </a:solidFill>
                <a:latin typeface="Courier New" panose="02070309020205020404" pitchFamily="49" charset="0"/>
                <a:cs typeface="Courier New" panose="02070309020205020404" pitchFamily="49" charset="0"/>
              </a:rPr>
              <a:t>(&amp;</a:t>
            </a:r>
            <a:r>
              <a:rPr lang="en-US" sz="1500" b="1" dirty="0" err="1" smtClean="0">
                <a:solidFill>
                  <a:srgbClr val="0070C0"/>
                </a:solidFill>
                <a:latin typeface="Courier New" panose="02070309020205020404" pitchFamily="49" charset="0"/>
                <a:cs typeface="Courier New" panose="02070309020205020404" pitchFamily="49" charset="0"/>
              </a:rPr>
              <a:t>dir</a:t>
            </a:r>
            <a:r>
              <a:rPr lang="en-US" sz="1500" b="1" dirty="0" smtClean="0">
                <a:solidFill>
                  <a:srgbClr val="0070C0"/>
                </a:solidFill>
                <a:latin typeface="Courier New" panose="02070309020205020404" pitchFamily="49" charset="0"/>
                <a:cs typeface="Courier New" panose="02070309020205020404" pitchFamily="49" charset="0"/>
              </a:rPr>
              <a:t>) does not exist.;</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%return;</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%end;</a:t>
            </a:r>
          </a:p>
          <a:p>
            <a:endParaRPr lang="en-US" sz="1500" b="1" dirty="0">
              <a:solidFill>
                <a:srgbClr val="0070C0"/>
              </a:solidFill>
              <a:latin typeface="Courier New" panose="02070309020205020404" pitchFamily="49" charset="0"/>
              <a:cs typeface="Courier New" panose="02070309020205020404" pitchFamily="49" charset="0"/>
            </a:endParaRPr>
          </a:p>
          <a:p>
            <a:r>
              <a:rPr lang="en-US" sz="1500" b="1" dirty="0" smtClean="0">
                <a:solidFill>
                  <a:srgbClr val="0070C0"/>
                </a:solidFill>
                <a:latin typeface="Courier New" panose="02070309020205020404" pitchFamily="49" charset="0"/>
                <a:cs typeface="Courier New" panose="02070309020205020404" pitchFamily="49" charset="0"/>
              </a:rPr>
              <a:t>   %do n=1 %to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dnum</a:t>
            </a:r>
            <a:r>
              <a:rPr lang="en-US" sz="1500" b="1" dirty="0" smtClean="0">
                <a:solidFill>
                  <a:srgbClr val="0070C0"/>
                </a:solidFill>
                <a:latin typeface="Courier New" panose="02070309020205020404" pitchFamily="49" charset="0"/>
                <a:cs typeface="Courier New" panose="02070309020205020404" pitchFamily="49" charset="0"/>
              </a:rPr>
              <a:t>(&amp;did));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for all members in the directory;</a:t>
            </a:r>
            <a:r>
              <a:rPr lang="en-US" sz="1200" b="1" dirty="0" smtClean="0">
                <a:solidFill>
                  <a:srgbClr val="0070C0"/>
                </a:solidFill>
                <a:latin typeface="Courier New" panose="02070309020205020404" pitchFamily="49" charset="0"/>
                <a:cs typeface="Courier New" panose="02070309020205020404" pitchFamily="49" charset="0"/>
              </a:rPr>
              <a:t>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memname</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(dread(&amp;</a:t>
            </a:r>
            <a:r>
              <a:rPr lang="en-US" sz="1500" b="1" dirty="0" err="1" smtClean="0">
                <a:solidFill>
                  <a:srgbClr val="0070C0"/>
                </a:solidFill>
                <a:latin typeface="Courier New" panose="02070309020205020404" pitchFamily="49" charset="0"/>
                <a:cs typeface="Courier New" panose="02070309020205020404" pitchFamily="49" charset="0"/>
              </a:rPr>
              <a:t>did,&amp;n</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&lt;-- </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read n-</a:t>
            </a:r>
            <a:r>
              <a:rPr lang="en-US" sz="1200" b="1" dirty="0" err="1" smtClean="0">
                <a:latin typeface="Courier New" panose="02070309020205020404" pitchFamily="49" charset="0"/>
                <a:cs typeface="Courier New" panose="02070309020205020404" pitchFamily="49" charset="0"/>
                <a:sym typeface="Wingdings" panose="05000000000000000000" pitchFamily="2" charset="2"/>
              </a:rPr>
              <a:t>th</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 file;</a:t>
            </a:r>
            <a:r>
              <a:rPr lang="en-US" sz="1500" b="1" dirty="0" smtClean="0">
                <a:latin typeface="Courier New" panose="02070309020205020404" pitchFamily="49" charset="0"/>
                <a:cs typeface="Courier New" panose="02070309020205020404" pitchFamily="49" charset="0"/>
              </a:rPr>
              <a:t>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%if %</a:t>
            </a:r>
            <a:r>
              <a:rPr lang="en-US" sz="1500" b="1" dirty="0" err="1" smtClean="0">
                <a:solidFill>
                  <a:srgbClr val="0070C0"/>
                </a:solidFill>
                <a:latin typeface="Courier New" panose="02070309020205020404" pitchFamily="49" charset="0"/>
                <a:cs typeface="Courier New" panose="02070309020205020404" pitchFamily="49" charset="0"/>
              </a:rPr>
              <a:t>upcase</a:t>
            </a:r>
            <a:r>
              <a:rPr lang="en-US" sz="1500" b="1" dirty="0" smtClean="0">
                <a:solidFill>
                  <a:srgbClr val="0070C0"/>
                </a:solidFill>
                <a:latin typeface="Courier New" panose="02070309020205020404" pitchFamily="49" charset="0"/>
                <a:cs typeface="Courier New" panose="02070309020205020404" pitchFamily="49" charset="0"/>
              </a:rPr>
              <a:t>(%scan(&amp;memname,-1,.)) in XLS XLSX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%then %</a:t>
            </a:r>
            <a:r>
              <a:rPr lang="en-US" sz="1500" b="1" dirty="0" err="1" smtClean="0">
                <a:solidFill>
                  <a:srgbClr val="0070C0"/>
                </a:solidFill>
                <a:latin typeface="Courier New" panose="02070309020205020404" pitchFamily="49" charset="0"/>
                <a:cs typeface="Courier New" panose="02070309020205020404" pitchFamily="49" charset="0"/>
              </a:rPr>
              <a:t>importxls</a:t>
            </a:r>
            <a:r>
              <a:rPr lang="en-US" sz="1500" b="1" dirty="0" smtClean="0">
                <a:solidFill>
                  <a:srgbClr val="0070C0"/>
                </a:solidFill>
                <a:latin typeface="Courier New" panose="02070309020205020404" pitchFamily="49" charset="0"/>
                <a:cs typeface="Courier New" panose="02070309020205020404" pitchFamily="49" charset="0"/>
              </a:rPr>
              <a:t> (&amp;</a:t>
            </a:r>
            <a:r>
              <a:rPr lang="en-US" sz="1500" b="1" dirty="0" err="1" smtClean="0">
                <a:solidFill>
                  <a:srgbClr val="0070C0"/>
                </a:solidFill>
                <a:latin typeface="Courier New" panose="02070309020205020404" pitchFamily="49" charset="0"/>
                <a:cs typeface="Courier New" panose="02070309020205020404" pitchFamily="49" charset="0"/>
              </a:rPr>
              <a:t>dir</a:t>
            </a:r>
            <a:r>
              <a:rPr lang="en-US" sz="1500" b="1" dirty="0" smtClean="0">
                <a:solidFill>
                  <a:srgbClr val="0070C0"/>
                </a:solidFill>
                <a:latin typeface="Courier New" panose="02070309020205020404" pitchFamily="49" charset="0"/>
                <a:cs typeface="Courier New" panose="02070309020205020404" pitchFamily="49" charset="0"/>
              </a:rPr>
              <a:t>\&amp;</a:t>
            </a:r>
            <a:r>
              <a:rPr lang="en-US" sz="1500" b="1" dirty="0" err="1" smtClean="0">
                <a:solidFill>
                  <a:srgbClr val="0070C0"/>
                </a:solidFill>
                <a:latin typeface="Courier New" panose="02070309020205020404" pitchFamily="49" charset="0"/>
                <a:cs typeface="Courier New" panose="02070309020205020404" pitchFamily="49" charset="0"/>
              </a:rPr>
              <a:t>memname</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&lt;-- import Excel files to SAS</a:t>
            </a:r>
          </a:p>
          <a:p>
            <a:r>
              <a:rPr lang="en-US" sz="1200" b="1" dirty="0">
                <a:latin typeface="Courier New" panose="02070309020205020404" pitchFamily="49" charset="0"/>
                <a:cs typeface="Courier New" panose="02070309020205020404" pitchFamily="49" charset="0"/>
                <a:sym typeface="Wingdings" panose="05000000000000000000" pitchFamily="2" charset="2"/>
              </a:rPr>
              <a:t> </a:t>
            </a:r>
            <a:r>
              <a:rPr lang="en-US" sz="1200" b="1" dirty="0" smtClean="0">
                <a:latin typeface="Courier New" panose="02070309020205020404" pitchFamily="49" charset="0"/>
                <a:cs typeface="Courier New" panose="02070309020205020404" pitchFamily="49" charset="0"/>
                <a:sym typeface="Wingdings" panose="05000000000000000000" pitchFamily="2" charset="2"/>
              </a:rPr>
              <a:t>                                                      and fix name as needed;</a:t>
            </a:r>
            <a:r>
              <a:rPr lang="en-US" sz="1500" b="1" dirty="0" smtClean="0">
                <a:latin typeface="Courier New" panose="02070309020205020404" pitchFamily="49" charset="0"/>
                <a:cs typeface="Courier New" panose="02070309020205020404" pitchFamily="49" charset="0"/>
                <a:sym typeface="Wingdings" panose="05000000000000000000" pitchFamily="2" charset="2"/>
              </a:rPr>
              <a:t> </a:t>
            </a:r>
            <a:endParaRPr lang="en-US" sz="1500" b="1" dirty="0" smtClean="0">
              <a:latin typeface="Courier New" panose="02070309020205020404" pitchFamily="49" charset="0"/>
              <a:cs typeface="Courier New" panose="02070309020205020404" pitchFamily="49" charset="0"/>
            </a:endParaRP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%else %if %scan(&amp;memname,2,.)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%then </a:t>
            </a:r>
            <a:r>
              <a:rPr lang="en-US" sz="1500" b="1" dirty="0" smtClean="0">
                <a:solidFill>
                  <a:srgbClr val="C00000"/>
                </a:solidFill>
                <a:latin typeface="Courier New" panose="02070309020205020404" pitchFamily="49" charset="0"/>
                <a:cs typeface="Courier New" panose="02070309020205020404" pitchFamily="49" charset="0"/>
              </a:rPr>
              <a:t>%</a:t>
            </a:r>
            <a:r>
              <a:rPr lang="en-US" sz="1500" b="1" dirty="0" err="1" smtClean="0">
                <a:solidFill>
                  <a:srgbClr val="C00000"/>
                </a:solidFill>
                <a:latin typeface="Courier New" panose="02070309020205020404" pitchFamily="49" charset="0"/>
                <a:cs typeface="Courier New" panose="02070309020205020404" pitchFamily="49" charset="0"/>
              </a:rPr>
              <a:t>findimport</a:t>
            </a:r>
            <a:r>
              <a:rPr lang="en-US" sz="1500" b="1" dirty="0" smtClean="0">
                <a:solidFill>
                  <a:srgbClr val="DA291C"/>
                </a:solidFill>
                <a:latin typeface="Courier New" panose="02070309020205020404" pitchFamily="49" charset="0"/>
                <a:cs typeface="Courier New" panose="02070309020205020404" pitchFamily="49" charset="0"/>
              </a:rPr>
              <a:t>(&amp;</a:t>
            </a:r>
            <a:r>
              <a:rPr lang="en-US" sz="1500" b="1" dirty="0" err="1" smtClean="0">
                <a:solidFill>
                  <a:srgbClr val="DA291C"/>
                </a:solidFill>
                <a:latin typeface="Courier New" panose="02070309020205020404" pitchFamily="49" charset="0"/>
                <a:cs typeface="Courier New" panose="02070309020205020404" pitchFamily="49" charset="0"/>
              </a:rPr>
              <a:t>dir</a:t>
            </a:r>
            <a:r>
              <a:rPr lang="en-US" sz="1500" b="1" dirty="0" smtClean="0">
                <a:solidFill>
                  <a:srgbClr val="DA291C"/>
                </a:solidFill>
                <a:latin typeface="Courier New" panose="02070309020205020404" pitchFamily="49" charset="0"/>
                <a:cs typeface="Courier New" panose="02070309020205020404" pitchFamily="49" charset="0"/>
              </a:rPr>
              <a:t>\&amp;</a:t>
            </a:r>
            <a:r>
              <a:rPr lang="en-US" sz="1500" b="1" dirty="0" err="1" smtClean="0">
                <a:solidFill>
                  <a:srgbClr val="DA291C"/>
                </a:solidFill>
                <a:latin typeface="Courier New" panose="02070309020205020404" pitchFamily="49" charset="0"/>
                <a:cs typeface="Courier New" panose="02070309020205020404" pitchFamily="49" charset="0"/>
              </a:rPr>
              <a:t>memname</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200" b="1" dirty="0" smtClean="0">
                <a:latin typeface="Courier New" panose="02070309020205020404" pitchFamily="49" charset="0"/>
                <a:cs typeface="Courier New" panose="02070309020205020404" pitchFamily="49" charset="0"/>
              </a:rPr>
              <a:t>*&lt;-- if member is a subfolder</a:t>
            </a:r>
          </a:p>
          <a:p>
            <a:r>
              <a:rPr lang="en-US" sz="1200" b="1" dirty="0" smtClean="0">
                <a:latin typeface="Courier New" panose="02070309020205020404" pitchFamily="49" charset="0"/>
                <a:cs typeface="Courier New" panose="02070309020205020404" pitchFamily="49" charset="0"/>
              </a:rPr>
              <a:t>                                                    then recursively call %</a:t>
            </a:r>
            <a:r>
              <a:rPr lang="en-US" sz="1200" b="1" dirty="0" err="1" smtClean="0">
                <a:latin typeface="Courier New" panose="02070309020205020404" pitchFamily="49" charset="0"/>
                <a:cs typeface="Courier New" panose="02070309020205020404" pitchFamily="49" charset="0"/>
              </a:rPr>
              <a:t>findxls</a:t>
            </a:r>
            <a:endParaRPr lang="en-US" sz="1200" b="1" dirty="0" smtClean="0">
              <a:latin typeface="Courier New" panose="02070309020205020404" pitchFamily="49" charset="0"/>
              <a:cs typeface="Courier New" panose="02070309020205020404" pitchFamily="49" charset="0"/>
            </a:endParaRPr>
          </a:p>
          <a:p>
            <a:r>
              <a:rPr lang="en-US" sz="1200" b="1" dirty="0" smtClean="0">
                <a:latin typeface="Courier New" panose="02070309020205020404" pitchFamily="49" charset="0"/>
                <a:cs typeface="Courier New" panose="02070309020205020404" pitchFamily="49" charset="0"/>
              </a:rPr>
              <a:t>                                                    with the new subfolder as a                   </a:t>
            </a:r>
          </a:p>
          <a:p>
            <a:r>
              <a:rPr lang="en-US" sz="1200" b="1" dirty="0" smtClean="0">
                <a:latin typeface="Courier New" panose="02070309020205020404" pitchFamily="49" charset="0"/>
                <a:cs typeface="Courier New" panose="02070309020205020404" pitchFamily="49" charset="0"/>
              </a:rPr>
              <a:t>                                                    parameter; </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%end;</a:t>
            </a:r>
          </a:p>
          <a:p>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didc</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dclose</a:t>
            </a:r>
            <a:r>
              <a:rPr lang="en-US" sz="1500" b="1" dirty="0" smtClean="0">
                <a:solidFill>
                  <a:srgbClr val="0070C0"/>
                </a:solidFill>
                <a:latin typeface="Courier New" panose="02070309020205020404" pitchFamily="49" charset="0"/>
                <a:cs typeface="Courier New" panose="02070309020205020404" pitchFamily="49" charset="0"/>
              </a:rPr>
              <a:t>(&amp;did));</a:t>
            </a:r>
          </a:p>
          <a:p>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rc</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(filename(</a:t>
            </a:r>
            <a:r>
              <a:rPr lang="en-US" sz="1500" b="1" dirty="0" err="1" smtClean="0">
                <a:solidFill>
                  <a:srgbClr val="0070C0"/>
                </a:solidFill>
                <a:latin typeface="Courier New" panose="02070309020205020404" pitchFamily="49" charset="0"/>
                <a:cs typeface="Courier New" panose="02070309020205020404" pitchFamily="49" charset="0"/>
              </a:rPr>
              <a:t>fileref</a:t>
            </a:r>
            <a:r>
              <a:rPr lang="en-US" sz="1500" b="1" dirty="0" smtClean="0">
                <a:solidFill>
                  <a:srgbClr val="0070C0"/>
                </a:solidFill>
                <a:latin typeface="Courier New" panose="02070309020205020404" pitchFamily="49" charset="0"/>
                <a:cs typeface="Courier New" panose="02070309020205020404" pitchFamily="49" charset="0"/>
              </a:rPr>
              <a:t>));</a:t>
            </a:r>
          </a:p>
          <a:p>
            <a:endParaRPr lang="en-US" sz="1500" b="1" dirty="0" smtClean="0">
              <a:solidFill>
                <a:srgbClr val="0070C0"/>
              </a:solidFill>
              <a:latin typeface="Courier New" panose="02070309020205020404" pitchFamily="49" charset="0"/>
              <a:cs typeface="Courier New" panose="02070309020205020404" pitchFamily="49" charset="0"/>
            </a:endParaRPr>
          </a:p>
          <a:p>
            <a:r>
              <a:rPr lang="en-US" sz="1500" b="1" dirty="0" smtClean="0">
                <a:latin typeface="Courier New" panose="02070309020205020404" pitchFamily="49" charset="0"/>
                <a:cs typeface="Courier New" panose="02070309020205020404" pitchFamily="49" charset="0"/>
              </a:rPr>
              <a:t>%mend </a:t>
            </a:r>
            <a:r>
              <a:rPr lang="en-US" sz="1500" b="1" dirty="0" err="1" smtClean="0">
                <a:latin typeface="Courier New" panose="02070309020205020404" pitchFamily="49" charset="0"/>
                <a:cs typeface="Courier New" panose="02070309020205020404" pitchFamily="49" charset="0"/>
              </a:rPr>
              <a:t>findimport</a:t>
            </a:r>
            <a:r>
              <a:rPr lang="en-US" sz="1500" b="1" dirty="0" smtClean="0">
                <a:latin typeface="Courier New" panose="02070309020205020404" pitchFamily="49" charset="0"/>
                <a:cs typeface="Courier New" panose="02070309020205020404" pitchFamily="49" charset="0"/>
              </a:rPr>
              <a:t>;</a:t>
            </a:r>
            <a:endParaRPr lang="en-US" sz="1500" b="1" dirty="0" smtClean="0">
              <a:latin typeface="Courier New" panose="02070309020205020404" pitchFamily="49" charset="0"/>
              <a:cs typeface="Courier New" panose="02070309020205020404" pitchFamily="49" charset="0"/>
            </a:endParaRPr>
          </a:p>
          <a:p>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findimport</a:t>
            </a:r>
            <a:r>
              <a:rPr lang="en-US" sz="1500" b="1" dirty="0" smtClean="0">
                <a:latin typeface="Courier New" panose="02070309020205020404" pitchFamily="49" charset="0"/>
                <a:cs typeface="Courier New" panose="02070309020205020404" pitchFamily="49" charset="0"/>
              </a:rPr>
              <a:t>(S</a:t>
            </a:r>
            <a:r>
              <a:rPr lang="en-US" sz="1500" b="1" dirty="0" smtClean="0">
                <a:latin typeface="Courier New" panose="02070309020205020404" pitchFamily="49" charset="0"/>
                <a:cs typeface="Courier New" panose="02070309020205020404" pitchFamily="49" charset="0"/>
              </a:rPr>
              <a:t>:\LINCS</a:t>
            </a:r>
            <a:r>
              <a:rPr lang="en-US" sz="1500" b="1" dirty="0" smtClean="0">
                <a:latin typeface="Courier New" panose="02070309020205020404" pitchFamily="49" charset="0"/>
                <a:cs typeface="Courier New" panose="02070309020205020404" pitchFamily="49" charset="0"/>
              </a:rPr>
              <a:t>)                                               </a:t>
            </a:r>
            <a:r>
              <a:rPr lang="en-US" sz="700" b="1" dirty="0" err="1" smtClean="0">
                <a:latin typeface="Arial" panose="020B0604020202020204" pitchFamily="34" charset="0"/>
                <a:cs typeface="Arial" panose="020B0604020202020204" pitchFamily="34" charset="0"/>
              </a:rPr>
              <a:t>Pg</a:t>
            </a:r>
            <a:r>
              <a:rPr lang="en-US" sz="700" b="1" dirty="0" smtClean="0">
                <a:latin typeface="Arial" panose="020B0604020202020204" pitchFamily="34" charset="0"/>
                <a:cs typeface="Arial" panose="020B0604020202020204" pitchFamily="34" charset="0"/>
              </a:rPr>
              <a:t> 21</a:t>
            </a:r>
            <a:endParaRPr lang="en-US" sz="1500" b="1" dirty="0">
              <a:latin typeface="Courier New" panose="02070309020205020404" pitchFamily="49" charset="0"/>
              <a:cs typeface="Courier New" panose="02070309020205020404" pitchFamily="49" charset="0"/>
            </a:endParaRPr>
          </a:p>
        </p:txBody>
      </p:sp>
      <p:cxnSp>
        <p:nvCxnSpPr>
          <p:cNvPr id="5" name="Straight Arrow Connector 4"/>
          <p:cNvCxnSpPr/>
          <p:nvPr/>
        </p:nvCxnSpPr>
        <p:spPr bwMode="auto">
          <a:xfrm flipH="1" flipV="1">
            <a:off x="2218099" y="1303699"/>
            <a:ext cx="4698748" cy="5024674"/>
          </a:xfrm>
          <a:prstGeom prst="straightConnector1">
            <a:avLst/>
          </a:prstGeom>
          <a:solidFill>
            <a:srgbClr val="274A57"/>
          </a:solidFill>
          <a:ln>
            <a:noFill/>
            <a:tailEnd type="arrow"/>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 name="Rounded Rectangle 5"/>
          <p:cNvSpPr/>
          <p:nvPr/>
        </p:nvSpPr>
        <p:spPr>
          <a:xfrm>
            <a:off x="5993395" y="6215204"/>
            <a:ext cx="2571184" cy="226337"/>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The macro by Jim Simon of SAS Institute</a:t>
            </a:r>
            <a:endParaRPr lang="en-US" sz="1000" dirty="0">
              <a:solidFill>
                <a:schemeClr val="tx1"/>
              </a:solidFill>
            </a:endParaRPr>
          </a:p>
        </p:txBody>
      </p:sp>
    </p:spTree>
    <p:extLst>
      <p:ext uri="{BB962C8B-B14F-4D97-AF65-F5344CB8AC3E}">
        <p14:creationId xmlns:p14="http://schemas.microsoft.com/office/powerpoint/2010/main" val="32783737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Importing external files, CSV and EXCEL</a:t>
            </a:r>
            <a:endParaRPr lang="en-US" sz="2400" dirty="0"/>
          </a:p>
        </p:txBody>
      </p:sp>
      <p:sp>
        <p:nvSpPr>
          <p:cNvPr id="3" name="Content Placeholder 2"/>
          <p:cNvSpPr>
            <a:spLocks noGrp="1"/>
          </p:cNvSpPr>
          <p:nvPr>
            <p:ph idx="1"/>
          </p:nvPr>
        </p:nvSpPr>
        <p:spPr/>
        <p:txBody>
          <a:bodyPr>
            <a:normAutofit/>
          </a:bodyPr>
          <a:lstStyle/>
          <a:p>
            <a:r>
              <a:rPr lang="en-US" sz="2400" dirty="0" smtClean="0"/>
              <a:t>We learned how to find and import CSV files in a given directory and subdirectories.</a:t>
            </a:r>
          </a:p>
          <a:p>
            <a:r>
              <a:rPr lang="en-US" sz="2400" dirty="0"/>
              <a:t>We </a:t>
            </a:r>
            <a:r>
              <a:rPr lang="en-US" sz="2400" dirty="0" smtClean="0"/>
              <a:t>learned how to </a:t>
            </a:r>
            <a:r>
              <a:rPr lang="en-US" sz="2400" dirty="0"/>
              <a:t>find and import </a:t>
            </a:r>
            <a:r>
              <a:rPr lang="en-US" sz="2400" dirty="0" smtClean="0"/>
              <a:t>Excel </a:t>
            </a:r>
            <a:r>
              <a:rPr lang="en-US" sz="2400" dirty="0"/>
              <a:t>files in a given directory and subdirectories</a:t>
            </a:r>
            <a:r>
              <a:rPr lang="en-US" sz="2400" dirty="0" smtClean="0"/>
              <a:t>.</a:t>
            </a:r>
          </a:p>
          <a:p>
            <a:r>
              <a:rPr lang="en-US" sz="2400" dirty="0" smtClean="0"/>
              <a:t>Frequently, the data come in both formats.</a:t>
            </a:r>
          </a:p>
          <a:p>
            <a:r>
              <a:rPr lang="en-US" sz="2400" dirty="0" smtClean="0"/>
              <a:t>We need to compose a driver macro that branches to import both formats.</a:t>
            </a:r>
            <a:endParaRPr lang="en-US" sz="2400" dirty="0"/>
          </a:p>
          <a:p>
            <a:endParaRPr lang="en-US" sz="2400" dirty="0"/>
          </a:p>
        </p:txBody>
      </p:sp>
    </p:spTree>
    <p:extLst>
      <p:ext uri="{BB962C8B-B14F-4D97-AF65-F5344CB8AC3E}">
        <p14:creationId xmlns:p14="http://schemas.microsoft.com/office/powerpoint/2010/main" val="25866312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Importing external files, CSV </a:t>
            </a:r>
            <a:r>
              <a:rPr lang="en-US" sz="2400" dirty="0" smtClean="0"/>
              <a:t>or </a:t>
            </a:r>
            <a:r>
              <a:rPr lang="en-US" sz="2400" dirty="0"/>
              <a:t>EXCEL</a:t>
            </a:r>
          </a:p>
        </p:txBody>
      </p:sp>
      <p:sp>
        <p:nvSpPr>
          <p:cNvPr id="3" name="Content Placeholder 2"/>
          <p:cNvSpPr>
            <a:spLocks noGrp="1"/>
          </p:cNvSpPr>
          <p:nvPr>
            <p:ph idx="1"/>
          </p:nvPr>
        </p:nvSpPr>
        <p:spPr/>
        <p:txBody>
          <a:bodyPr>
            <a:normAutofit lnSpcReduction="10000"/>
          </a:bodyPr>
          <a:lstStyle/>
          <a:p>
            <a:pPr marL="0" indent="0">
              <a:buNone/>
            </a:pP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%macro </a:t>
            </a:r>
            <a:r>
              <a:rPr lang="en-US" sz="1500" b="1" dirty="0" err="1" smtClean="0">
                <a:latin typeface="Courier New" panose="02070309020205020404" pitchFamily="49" charset="0"/>
                <a:cs typeface="Courier New" panose="02070309020205020404" pitchFamily="49" charset="0"/>
              </a:rPr>
              <a:t>importCSVorXLS</a:t>
            </a:r>
            <a:r>
              <a:rPr lang="en-US" sz="1500" b="1" dirty="0" smtClean="0">
                <a:latin typeface="Courier New" panose="02070309020205020404" pitchFamily="49" charset="0"/>
                <a:cs typeface="Courier New" panose="02070309020205020404" pitchFamily="49" charset="0"/>
              </a:rPr>
              <a:t>(type=,path=.);</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%local </a:t>
            </a:r>
            <a:r>
              <a:rPr lang="en-US" sz="1500" b="1" dirty="0" err="1" smtClean="0">
                <a:latin typeface="Courier New" panose="02070309020205020404" pitchFamily="49" charset="0"/>
                <a:cs typeface="Courier New" panose="02070309020205020404" pitchFamily="49" charset="0"/>
              </a:rPr>
              <a:t>rc</a:t>
            </a:r>
            <a:r>
              <a:rPr lang="en-US" sz="1500" b="1" dirty="0" smtClean="0">
                <a:latin typeface="Courier New" panose="02070309020205020404" pitchFamily="49" charset="0"/>
                <a:cs typeface="Courier New" panose="02070309020205020404" pitchFamily="49" charset="0"/>
              </a:rPr>
              <a:t> did </a:t>
            </a:r>
            <a:r>
              <a:rPr lang="en-US" sz="1500" b="1" dirty="0" err="1" smtClean="0">
                <a:latin typeface="Courier New" panose="02070309020205020404" pitchFamily="49" charset="0"/>
                <a:cs typeface="Courier New" panose="02070309020205020404" pitchFamily="49" charset="0"/>
              </a:rPr>
              <a:t>didc</a:t>
            </a:r>
            <a:r>
              <a:rPr lang="en-US" sz="1500" b="1" dirty="0" smtClean="0">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500" b="1" dirty="0">
                <a:latin typeface="Courier New" panose="02070309020205020404" pitchFamily="49" charset="0"/>
                <a:cs typeface="Courier New" panose="02070309020205020404" pitchFamily="49" charset="0"/>
              </a:rPr>
              <a:t>let </a:t>
            </a:r>
            <a:r>
              <a:rPr lang="en-US" sz="1500" b="1" dirty="0" err="1">
                <a:latin typeface="Courier New" panose="02070309020205020404" pitchFamily="49" charset="0"/>
                <a:cs typeface="Courier New" panose="02070309020205020404" pitchFamily="49" charset="0"/>
              </a:rPr>
              <a:t>rc</a:t>
            </a:r>
            <a:r>
              <a:rPr lang="en-US" sz="1500" b="1" dirty="0">
                <a:latin typeface="Courier New" panose="02070309020205020404" pitchFamily="49" charset="0"/>
                <a:cs typeface="Courier New" panose="02070309020205020404" pitchFamily="49" charset="0"/>
              </a:rPr>
              <a:t> = %</a:t>
            </a:r>
            <a:r>
              <a:rPr lang="en-US" sz="1500" b="1" dirty="0" err="1">
                <a:latin typeface="Courier New" panose="02070309020205020404" pitchFamily="49" charset="0"/>
                <a:cs typeface="Courier New" panose="02070309020205020404" pitchFamily="49" charset="0"/>
              </a:rPr>
              <a:t>sysfunc</a:t>
            </a:r>
            <a:r>
              <a:rPr lang="en-US" sz="1500" b="1" dirty="0">
                <a:latin typeface="Courier New" panose="02070309020205020404" pitchFamily="49" charset="0"/>
                <a:cs typeface="Courier New" panose="02070309020205020404" pitchFamily="49" charset="0"/>
              </a:rPr>
              <a:t>(filename(</a:t>
            </a:r>
            <a:r>
              <a:rPr lang="en-US" sz="1500" b="1" dirty="0" err="1">
                <a:latin typeface="Courier New" panose="02070309020205020404" pitchFamily="49" charset="0"/>
                <a:cs typeface="Courier New" panose="02070309020205020404" pitchFamily="49" charset="0"/>
              </a:rPr>
              <a:t>fileref</a:t>
            </a:r>
            <a:r>
              <a:rPr lang="en-US" sz="1500" b="1" dirty="0" smtClean="0">
                <a:latin typeface="Courier New" panose="02070309020205020404" pitchFamily="49" charset="0"/>
                <a:cs typeface="Courier New" panose="02070309020205020404" pitchFamily="49" charset="0"/>
              </a:rPr>
              <a:t>,&amp;path)); </a:t>
            </a:r>
            <a:endParaRPr lang="en-US" sz="1200" b="1" dirty="0" smtClean="0">
              <a:latin typeface="Courier New" panose="02070309020205020404" pitchFamily="49" charset="0"/>
              <a:cs typeface="Courier New" panose="02070309020205020404" pitchFamily="49" charset="0"/>
            </a:endParaRPr>
          </a:p>
          <a:p>
            <a:pPr marL="0" indent="0">
              <a:spcBef>
                <a:spcPts val="200"/>
              </a:spcBef>
              <a:spcAft>
                <a:spcPts val="200"/>
              </a:spcAft>
              <a:buNone/>
            </a:pP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500" b="1" dirty="0">
                <a:latin typeface="Courier New" panose="02070309020205020404" pitchFamily="49" charset="0"/>
                <a:cs typeface="Courier New" panose="02070309020205020404" pitchFamily="49" charset="0"/>
              </a:rPr>
              <a:t>let did = </a:t>
            </a:r>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sysfunc</a:t>
            </a:r>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dopen</a:t>
            </a:r>
            <a:r>
              <a:rPr lang="en-US" sz="1500" b="1" dirty="0">
                <a:latin typeface="Courier New" panose="02070309020205020404" pitchFamily="49" charset="0"/>
                <a:cs typeface="Courier New" panose="02070309020205020404" pitchFamily="49" charset="0"/>
              </a:rPr>
              <a:t>(&amp;</a:t>
            </a:r>
            <a:r>
              <a:rPr lang="en-US" sz="1500" b="1" dirty="0" err="1">
                <a:latin typeface="Courier New" panose="02070309020205020404" pitchFamily="49" charset="0"/>
                <a:cs typeface="Courier New" panose="02070309020205020404" pitchFamily="49" charset="0"/>
              </a:rPr>
              <a:t>fileref</a:t>
            </a:r>
            <a:r>
              <a:rPr lang="en-US" sz="1500" b="1" dirty="0" smtClean="0">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let </a:t>
            </a:r>
            <a:r>
              <a:rPr lang="en-US" sz="1500" b="1" dirty="0" err="1" smtClean="0">
                <a:latin typeface="Courier New" panose="02070309020205020404" pitchFamily="49" charset="0"/>
                <a:cs typeface="Courier New" panose="02070309020205020404" pitchFamily="49" charset="0"/>
              </a:rPr>
              <a:t>didc</a:t>
            </a:r>
            <a:r>
              <a:rPr lang="en-US" sz="1500" b="1"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sysfunc</a:t>
            </a:r>
            <a:r>
              <a:rPr lang="en-US" sz="1500" b="1" dirty="0" smtClean="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dclose</a:t>
            </a:r>
            <a:r>
              <a:rPr lang="en-US" sz="1500" b="1" dirty="0" smtClean="0">
                <a:latin typeface="Courier New" panose="02070309020205020404" pitchFamily="49" charset="0"/>
                <a:cs typeface="Courier New" panose="02070309020205020404" pitchFamily="49" charset="0"/>
              </a:rPr>
              <a:t>(&amp;did));</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if &amp;did = 0 %then %do</a:t>
            </a:r>
            <a:r>
              <a:rPr lang="en-US" sz="1500" b="1" dirty="0" smtClean="0">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put ERROR: Directory %</a:t>
            </a:r>
            <a:r>
              <a:rPr lang="en-US" sz="1500" b="1" dirty="0" err="1">
                <a:latin typeface="Courier New" panose="02070309020205020404" pitchFamily="49" charset="0"/>
                <a:cs typeface="Courier New" panose="02070309020205020404" pitchFamily="49" charset="0"/>
              </a:rPr>
              <a:t>upcase</a:t>
            </a:r>
            <a:r>
              <a:rPr lang="en-US" sz="1500" b="1" dirty="0">
                <a:latin typeface="Courier New" panose="02070309020205020404" pitchFamily="49" charset="0"/>
                <a:cs typeface="Courier New" panose="02070309020205020404" pitchFamily="49" charset="0"/>
              </a:rPr>
              <a:t>(&amp;</a:t>
            </a:r>
            <a:r>
              <a:rPr lang="en-US" sz="1500" b="1" dirty="0" err="1">
                <a:latin typeface="Courier New" panose="02070309020205020404" pitchFamily="49" charset="0"/>
                <a:cs typeface="Courier New" panose="02070309020205020404" pitchFamily="49" charset="0"/>
              </a:rPr>
              <a:t>dir</a:t>
            </a:r>
            <a:r>
              <a:rPr lang="en-US" sz="1500" b="1" dirty="0">
                <a:latin typeface="Courier New" panose="02070309020205020404" pitchFamily="49" charset="0"/>
                <a:cs typeface="Courier New" panose="02070309020205020404" pitchFamily="49" charset="0"/>
              </a:rPr>
              <a:t>) does not exist</a:t>
            </a:r>
            <a:r>
              <a:rPr lang="en-US" sz="1500" b="1" dirty="0" smtClean="0">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a:solidFill>
                  <a:srgbClr val="0070C0"/>
                </a:solidFill>
                <a:latin typeface="Courier New" panose="02070309020205020404" pitchFamily="49" charset="0"/>
                <a:cs typeface="Courier New" panose="02070309020205020404" pitchFamily="49" charset="0"/>
              </a:rPr>
              <a:t>return</a:t>
            </a:r>
            <a:r>
              <a:rPr lang="en-US" sz="1500" b="1" dirty="0" smtClean="0">
                <a:solidFill>
                  <a:srgbClr val="0070C0"/>
                </a:solidFill>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end</a:t>
            </a:r>
            <a:r>
              <a:rPr lang="en-US" sz="1500" b="1" dirty="0" smtClean="0">
                <a:latin typeface="Courier New" panose="02070309020205020404" pitchFamily="49" charset="0"/>
                <a:cs typeface="Courier New" panose="02070309020205020404" pitchFamily="49" charset="0"/>
              </a:rPr>
              <a:t>;</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%if %</a:t>
            </a:r>
            <a:r>
              <a:rPr lang="en-US" sz="1500" b="1" dirty="0" err="1" smtClean="0">
                <a:latin typeface="Courier New" panose="02070309020205020404" pitchFamily="49" charset="0"/>
                <a:cs typeface="Courier New" panose="02070309020205020404" pitchFamily="49" charset="0"/>
              </a:rPr>
              <a:t>upcase</a:t>
            </a:r>
            <a:r>
              <a:rPr lang="en-US" sz="1500" b="1" dirty="0" smtClean="0">
                <a:latin typeface="Courier New" panose="02070309020205020404" pitchFamily="49" charset="0"/>
                <a:cs typeface="Courier New" panose="02070309020205020404" pitchFamily="49" charset="0"/>
              </a:rPr>
              <a:t>(&amp;type) = CSV %then %</a:t>
            </a:r>
            <a:r>
              <a:rPr lang="en-US" sz="1500" b="1" dirty="0" err="1" smtClean="0">
                <a:latin typeface="Courier New" panose="02070309020205020404" pitchFamily="49" charset="0"/>
                <a:cs typeface="Courier New" panose="02070309020205020404" pitchFamily="49" charset="0"/>
              </a:rPr>
              <a:t>findcsv</a:t>
            </a:r>
            <a:r>
              <a:rPr lang="en-US" sz="1500" b="1" dirty="0" smtClean="0">
                <a:latin typeface="Courier New" panose="02070309020205020404" pitchFamily="49" charset="0"/>
                <a:cs typeface="Courier New" panose="02070309020205020404" pitchFamily="49" charset="0"/>
              </a:rPr>
              <a:t>(&amp;path);</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%else %if </a:t>
            </a:r>
            <a:r>
              <a:rPr lang="en-US" sz="1500" b="1" dirty="0">
                <a:latin typeface="Courier New" panose="02070309020205020404" pitchFamily="49" charset="0"/>
                <a:cs typeface="Courier New" panose="02070309020205020404" pitchFamily="49" charset="0"/>
              </a:rPr>
              <a:t>%</a:t>
            </a:r>
            <a:r>
              <a:rPr lang="en-US" sz="1500" b="1" dirty="0" err="1" smtClean="0">
                <a:latin typeface="Courier New" panose="02070309020205020404" pitchFamily="49" charset="0"/>
                <a:cs typeface="Courier New" panose="02070309020205020404" pitchFamily="49" charset="0"/>
              </a:rPr>
              <a:t>upcase</a:t>
            </a:r>
            <a:r>
              <a:rPr lang="en-US" sz="1500" b="1" dirty="0" smtClean="0">
                <a:latin typeface="Courier New" panose="02070309020205020404" pitchFamily="49" charset="0"/>
                <a:cs typeface="Courier New" panose="02070309020205020404" pitchFamily="49" charset="0"/>
              </a:rPr>
              <a:t>(&amp;type) = XLS %then %</a:t>
            </a:r>
            <a:r>
              <a:rPr lang="en-US" sz="1500" b="1" dirty="0" err="1" smtClean="0">
                <a:latin typeface="Courier New" panose="02070309020205020404" pitchFamily="49" charset="0"/>
                <a:cs typeface="Courier New" panose="02070309020205020404" pitchFamily="49" charset="0"/>
              </a:rPr>
              <a:t>findxls</a:t>
            </a:r>
            <a:r>
              <a:rPr lang="en-US" sz="1500" b="1" dirty="0" smtClean="0">
                <a:latin typeface="Courier New" panose="02070309020205020404" pitchFamily="49" charset="0"/>
                <a:cs typeface="Courier New" panose="02070309020205020404" pitchFamily="49" charset="0"/>
              </a:rPr>
              <a:t> (&amp;path);</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%else %do;</a:t>
            </a:r>
          </a:p>
          <a:p>
            <a:pPr marL="0" indent="0">
              <a:spcBef>
                <a:spcPts val="200"/>
              </a:spcBef>
              <a:spcAft>
                <a:spcPts val="2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%put ERROR:  Valid Types are: CSV, XLS (includes XLSX) .;  </a:t>
            </a:r>
            <a:endParaRPr lang="en-US" sz="1500" b="1" dirty="0">
              <a:latin typeface="Courier New" panose="02070309020205020404" pitchFamily="49" charset="0"/>
              <a:cs typeface="Courier New" panose="02070309020205020404" pitchFamily="49" charset="0"/>
            </a:endParaRPr>
          </a:p>
          <a:p>
            <a:pPr marL="0" indent="0">
              <a:spcBef>
                <a:spcPts val="300"/>
              </a:spcBef>
              <a:spcAft>
                <a:spcPts val="300"/>
              </a:spcAft>
              <a:buNone/>
            </a:pPr>
            <a:r>
              <a:rPr lang="en-US" sz="1500" b="1" dirty="0" smtClean="0">
                <a:latin typeface="Courier New" panose="02070309020205020404" pitchFamily="49" charset="0"/>
                <a:cs typeface="Courier New" panose="02070309020205020404" pitchFamily="49" charset="0"/>
              </a:rPr>
              <a:t>      %end;</a:t>
            </a:r>
          </a:p>
          <a:p>
            <a:pPr marL="0" indent="0">
              <a:spcBef>
                <a:spcPts val="300"/>
              </a:spcBef>
              <a:spcAft>
                <a:spcPts val="30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%mend </a:t>
            </a:r>
            <a:r>
              <a:rPr lang="en-US" sz="1500" b="1" dirty="0" err="1" smtClean="0">
                <a:latin typeface="Courier New" panose="02070309020205020404" pitchFamily="49" charset="0"/>
                <a:cs typeface="Courier New" panose="02070309020205020404" pitchFamily="49" charset="0"/>
              </a:rPr>
              <a:t>importCSVorXLS</a:t>
            </a:r>
            <a:r>
              <a:rPr lang="en-US" sz="1500" b="1" dirty="0" smtClean="0">
                <a:latin typeface="Courier New" panose="02070309020205020404" pitchFamily="49" charset="0"/>
                <a:cs typeface="Courier New" panose="02070309020205020404" pitchFamily="49" charset="0"/>
              </a:rPr>
              <a:t>;</a:t>
            </a:r>
          </a:p>
          <a:p>
            <a:pPr marL="0" indent="0">
              <a:spcBef>
                <a:spcPts val="300"/>
              </a:spcBef>
              <a:spcAft>
                <a:spcPts val="300"/>
              </a:spcAft>
              <a:buNone/>
            </a:pPr>
            <a:endParaRPr lang="en-US" sz="1500" dirty="0" smtClean="0">
              <a:latin typeface="Courier New" panose="02070309020205020404" pitchFamily="49" charset="0"/>
              <a:cs typeface="Courier New" panose="02070309020205020404" pitchFamily="49" charset="0"/>
            </a:endParaRPr>
          </a:p>
          <a:p>
            <a:pPr marL="0" indent="0">
              <a:spcBef>
                <a:spcPts val="300"/>
              </a:spcBef>
              <a:spcAft>
                <a:spcPts val="300"/>
              </a:spcAft>
              <a:buNone/>
            </a:pPr>
            <a:r>
              <a:rPr lang="en-US" sz="1500" b="1" dirty="0" smtClean="0">
                <a:latin typeface="Courier New" panose="02070309020205020404" pitchFamily="49" charset="0"/>
                <a:cs typeface="Courier New" panose="02070309020205020404" pitchFamily="49" charset="0"/>
              </a:rPr>
              <a:t>Macro call: %</a:t>
            </a:r>
            <a:r>
              <a:rPr lang="en-US" sz="1500" b="1" dirty="0" err="1" smtClean="0">
                <a:latin typeface="Courier New" panose="02070309020205020404" pitchFamily="49" charset="0"/>
                <a:cs typeface="Courier New" panose="02070309020205020404" pitchFamily="49" charset="0"/>
              </a:rPr>
              <a:t>importCSVorXLS</a:t>
            </a:r>
            <a:r>
              <a:rPr lang="en-US" sz="1500" b="1" dirty="0" smtClean="0">
                <a:latin typeface="Courier New" panose="02070309020205020404" pitchFamily="49" charset="0"/>
                <a:cs typeface="Courier New" panose="02070309020205020404" pitchFamily="49" charset="0"/>
              </a:rPr>
              <a:t>(type</a:t>
            </a:r>
            <a:r>
              <a:rPr lang="en-US" sz="1500" b="1" dirty="0">
                <a:latin typeface="Courier New" panose="02070309020205020404" pitchFamily="49" charset="0"/>
                <a:cs typeface="Courier New" panose="02070309020205020404" pitchFamily="49" charset="0"/>
              </a:rPr>
              <a:t>=,path=.);</a:t>
            </a:r>
          </a:p>
        </p:txBody>
      </p:sp>
    </p:spTree>
    <p:extLst>
      <p:ext uri="{BB962C8B-B14F-4D97-AF65-F5344CB8AC3E}">
        <p14:creationId xmlns:p14="http://schemas.microsoft.com/office/powerpoint/2010/main" val="24971020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a:t>
            </a:r>
            <a:r>
              <a:rPr lang="en-US" sz="2400" b="1" dirty="0" smtClean="0"/>
              <a:t>Number of observations.</a:t>
            </a:r>
            <a:endParaRPr lang="en-US" sz="2400" dirty="0"/>
          </a:p>
        </p:txBody>
      </p:sp>
      <p:sp>
        <p:nvSpPr>
          <p:cNvPr id="3" name="Content Placeholder 2"/>
          <p:cNvSpPr>
            <a:spLocks noGrp="1"/>
          </p:cNvSpPr>
          <p:nvPr>
            <p:ph idx="1"/>
          </p:nvPr>
        </p:nvSpPr>
        <p:spPr/>
        <p:txBody>
          <a:bodyPr>
            <a:normAutofit/>
          </a:bodyPr>
          <a:lstStyle/>
          <a:p>
            <a:r>
              <a:rPr lang="en-US" sz="2400" dirty="0" smtClean="0"/>
              <a:t>There are a number of ways to get the number of observations in a data set. My preference is this:</a:t>
            </a:r>
          </a:p>
          <a:p>
            <a:pPr marL="0" indent="0">
              <a:buNone/>
            </a:pPr>
            <a:r>
              <a:rPr lang="en-US" sz="2000" dirty="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%macro </a:t>
            </a:r>
            <a:r>
              <a:rPr lang="en-US" sz="2000" b="1" dirty="0" err="1">
                <a:latin typeface="Courier New" panose="02070309020205020404" pitchFamily="49" charset="0"/>
                <a:cs typeface="Courier New" panose="02070309020205020404" pitchFamily="49" charset="0"/>
              </a:rPr>
              <a:t>numobs</a:t>
            </a:r>
            <a:r>
              <a:rPr lang="en-US" sz="2000" b="1" dirty="0">
                <a:latin typeface="Courier New" panose="02070309020205020404" pitchFamily="49" charset="0"/>
                <a:cs typeface="Courier New" panose="02070309020205020404" pitchFamily="49" charset="0"/>
              </a:rPr>
              <a:t>(</a:t>
            </a:r>
            <a:r>
              <a:rPr lang="en-US" sz="2000" b="1" dirty="0" err="1">
                <a:latin typeface="Courier New" panose="02070309020205020404" pitchFamily="49" charset="0"/>
                <a:cs typeface="Courier New" panose="02070309020205020404" pitchFamily="49" charset="0"/>
              </a:rPr>
              <a:t>dsn</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data </a:t>
            </a:r>
            <a:r>
              <a:rPr lang="en-US" sz="2000" b="1" dirty="0">
                <a:latin typeface="Courier New" panose="02070309020205020404" pitchFamily="49" charset="0"/>
                <a:cs typeface="Courier New" panose="02070309020205020404" pitchFamily="49" charset="0"/>
              </a:rPr>
              <a:t>_null_;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r>
              <a:rPr lang="en-US" sz="2000" b="1" dirty="0" smtClean="0">
                <a:solidFill>
                  <a:srgbClr val="0070C0"/>
                </a:solidFill>
                <a:latin typeface="Courier New" panose="02070309020205020404" pitchFamily="49" charset="0"/>
                <a:cs typeface="Courier New" panose="02070309020205020404" pitchFamily="49" charset="0"/>
              </a:rPr>
              <a:t>call </a:t>
            </a:r>
            <a:r>
              <a:rPr lang="en-US" sz="2000" b="1" dirty="0" err="1">
                <a:solidFill>
                  <a:srgbClr val="0070C0"/>
                </a:solidFill>
                <a:latin typeface="Courier New" panose="02070309020205020404" pitchFamily="49" charset="0"/>
                <a:cs typeface="Courier New" panose="02070309020205020404" pitchFamily="49" charset="0"/>
              </a:rPr>
              <a:t>symputx</a:t>
            </a:r>
            <a:r>
              <a:rPr lang="en-US" sz="2000" b="1" dirty="0">
                <a:solidFill>
                  <a:srgbClr val="0070C0"/>
                </a:solidFill>
                <a:latin typeface="Courier New" panose="02070309020205020404" pitchFamily="49" charset="0"/>
                <a:cs typeface="Courier New" panose="02070309020205020404" pitchFamily="49" charset="0"/>
              </a:rPr>
              <a:t>('</a:t>
            </a:r>
            <a:r>
              <a:rPr lang="en-US" sz="2000" b="1" dirty="0" err="1">
                <a:solidFill>
                  <a:srgbClr val="0070C0"/>
                </a:solidFill>
                <a:latin typeface="Courier New" panose="02070309020205020404" pitchFamily="49" charset="0"/>
                <a:cs typeface="Courier New" panose="02070309020205020404" pitchFamily="49" charset="0"/>
              </a:rPr>
              <a:t>numobs</a:t>
            </a:r>
            <a:r>
              <a:rPr lang="en-US" sz="2000" b="1" dirty="0">
                <a:solidFill>
                  <a:srgbClr val="0070C0"/>
                </a:solidFill>
                <a:latin typeface="Courier New" panose="02070309020205020404" pitchFamily="49" charset="0"/>
                <a:cs typeface="Courier New" panose="02070309020205020404" pitchFamily="49" charset="0"/>
              </a:rPr>
              <a:t>', </a:t>
            </a:r>
            <a:r>
              <a:rPr lang="en-US" sz="2000" b="1" dirty="0" err="1">
                <a:solidFill>
                  <a:srgbClr val="0070C0"/>
                </a:solidFill>
                <a:latin typeface="Courier New" panose="02070309020205020404" pitchFamily="49" charset="0"/>
                <a:cs typeface="Courier New" panose="02070309020205020404" pitchFamily="49" charset="0"/>
              </a:rPr>
              <a:t>number,'G</a:t>
            </a:r>
            <a:r>
              <a:rPr lang="en-US" sz="2000" b="1" dirty="0">
                <a:solidFill>
                  <a:srgbClr val="0070C0"/>
                </a:solidFill>
                <a:latin typeface="Courier New" panose="02070309020205020404" pitchFamily="49" charset="0"/>
                <a:cs typeface="Courier New" panose="02070309020205020404" pitchFamily="49" charset="0"/>
              </a:rPr>
              <a:t>'); </a:t>
            </a:r>
            <a:endParaRPr lang="en-US" sz="2000" b="1" dirty="0" smtClean="0">
              <a:solidFill>
                <a:srgbClr val="0070C0"/>
              </a:solidFill>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stop</a:t>
            </a:r>
            <a:r>
              <a:rPr lang="en-US" sz="2000" b="1" dirty="0">
                <a:latin typeface="Courier New" panose="02070309020205020404" pitchFamily="49" charset="0"/>
                <a:cs typeface="Courier New" panose="02070309020205020404" pitchFamily="49" charset="0"/>
              </a:rPr>
              <a:t>;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set </a:t>
            </a:r>
            <a:r>
              <a:rPr lang="en-US" sz="2000" b="1" dirty="0">
                <a:latin typeface="Courier New" panose="02070309020205020404" pitchFamily="49" charset="0"/>
                <a:cs typeface="Courier New" panose="02070309020205020404" pitchFamily="49" charset="0"/>
              </a:rPr>
              <a:t>&amp;</a:t>
            </a:r>
            <a:r>
              <a:rPr lang="en-US" sz="2000" b="1" dirty="0" err="1">
                <a:latin typeface="Courier New" panose="02070309020205020404" pitchFamily="49" charset="0"/>
                <a:cs typeface="Courier New" panose="02070309020205020404" pitchFamily="49" charset="0"/>
              </a:rPr>
              <a:t>dsn</a:t>
            </a:r>
            <a:r>
              <a:rPr lang="en-US" sz="2000" b="1" dirty="0">
                <a:latin typeface="Courier New" panose="02070309020205020404" pitchFamily="49" charset="0"/>
                <a:cs typeface="Courier New" panose="02070309020205020404" pitchFamily="49" charset="0"/>
              </a:rPr>
              <a:t> nobs=number; run; </a:t>
            </a:r>
            <a:endParaRPr lang="en-US" sz="2000" b="1" dirty="0" smtClean="0">
              <a:latin typeface="Courier New" panose="02070309020205020404" pitchFamily="49" charset="0"/>
              <a:cs typeface="Courier New" panose="02070309020205020404" pitchFamily="49" charset="0"/>
            </a:endParaRPr>
          </a:p>
          <a:p>
            <a:pPr marL="0" indent="0">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mend </a:t>
            </a:r>
            <a:r>
              <a:rPr lang="en-US" sz="2000" b="1" dirty="0" err="1">
                <a:latin typeface="Courier New" panose="02070309020205020404" pitchFamily="49" charset="0"/>
                <a:cs typeface="Courier New" panose="02070309020205020404" pitchFamily="49" charset="0"/>
              </a:rPr>
              <a:t>numobs</a:t>
            </a:r>
            <a:r>
              <a:rPr lang="en-US" sz="2000" b="1" dirty="0">
                <a:latin typeface="Courier New" panose="02070309020205020404" pitchFamily="49" charset="0"/>
                <a:cs typeface="Courier New" panose="02070309020205020404" pitchFamily="49" charset="0"/>
              </a:rPr>
              <a:t>;</a:t>
            </a:r>
          </a:p>
        </p:txBody>
      </p:sp>
      <p:sp>
        <p:nvSpPr>
          <p:cNvPr id="4" name="Rounded Rectangle 3"/>
          <p:cNvSpPr/>
          <p:nvPr/>
        </p:nvSpPr>
        <p:spPr>
          <a:xfrm>
            <a:off x="4762123" y="4834550"/>
            <a:ext cx="3720974"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Unlike in call </a:t>
            </a:r>
            <a:r>
              <a:rPr lang="en-US" sz="1400" dirty="0" err="1" smtClean="0"/>
              <a:t>symput</a:t>
            </a:r>
            <a:r>
              <a:rPr lang="en-US" sz="1400" dirty="0" smtClean="0"/>
              <a:t> you can indicate what kind of macro variable you want to create:</a:t>
            </a:r>
          </a:p>
          <a:p>
            <a:pPr algn="ctr"/>
            <a:r>
              <a:rPr lang="en-US" sz="1400" dirty="0" smtClean="0"/>
              <a:t>G for global, L for local</a:t>
            </a:r>
            <a:endParaRPr lang="en-US" sz="1400" dirty="0"/>
          </a:p>
        </p:txBody>
      </p:sp>
      <p:cxnSp>
        <p:nvCxnSpPr>
          <p:cNvPr id="6" name="Straight Arrow Connector 5"/>
          <p:cNvCxnSpPr>
            <a:stCxn id="4" idx="0"/>
          </p:cNvCxnSpPr>
          <p:nvPr/>
        </p:nvCxnSpPr>
        <p:spPr>
          <a:xfrm flipH="1" flipV="1">
            <a:off x="3784350" y="3802456"/>
            <a:ext cx="2838260" cy="10320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4" idx="0"/>
          </p:cNvCxnSpPr>
          <p:nvPr/>
        </p:nvCxnSpPr>
        <p:spPr>
          <a:xfrm flipV="1">
            <a:off x="6622610" y="3802456"/>
            <a:ext cx="185596" cy="10320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48574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Number of observations</a:t>
            </a:r>
            <a:endParaRPr lang="en-US" sz="2400" dirty="0"/>
          </a:p>
        </p:txBody>
      </p:sp>
      <p:sp>
        <p:nvSpPr>
          <p:cNvPr id="3" name="Content Placeholder 2"/>
          <p:cNvSpPr>
            <a:spLocks noGrp="1"/>
          </p:cNvSpPr>
          <p:nvPr>
            <p:ph idx="1"/>
          </p:nvPr>
        </p:nvSpPr>
        <p:spPr/>
        <p:txBody>
          <a:bodyPr>
            <a:normAutofit/>
          </a:bodyPr>
          <a:lstStyle/>
          <a:p>
            <a:r>
              <a:rPr lang="en-US" sz="2400" dirty="0" smtClean="0"/>
              <a:t>While it’s a nice way to create a macro variable with the number of variables it can not be called from within a SAS code:</a:t>
            </a:r>
          </a:p>
          <a:p>
            <a:pPr marL="0" indent="0">
              <a:buNone/>
            </a:pPr>
            <a:r>
              <a:rPr lang="en-US" sz="2400" dirty="0"/>
              <a:t> </a:t>
            </a:r>
            <a:r>
              <a:rPr lang="en-US" sz="2400" dirty="0" smtClean="0"/>
              <a:t>   </a:t>
            </a:r>
            <a:r>
              <a:rPr lang="en-US" sz="2000" b="1" dirty="0">
                <a:latin typeface="Courier New" panose="02070309020205020404" pitchFamily="49" charset="0"/>
                <a:cs typeface="Courier New" panose="02070309020205020404" pitchFamily="49" charset="0"/>
              </a:rPr>
              <a:t>TITLE "%</a:t>
            </a:r>
            <a:r>
              <a:rPr lang="en-US" sz="2000" b="1" dirty="0" err="1" smtClean="0">
                <a:latin typeface="Courier New" panose="02070309020205020404" pitchFamily="49" charset="0"/>
                <a:cs typeface="Courier New" panose="02070309020205020404" pitchFamily="49" charset="0"/>
              </a:rPr>
              <a:t>numobs</a:t>
            </a:r>
            <a:r>
              <a:rPr lang="en-US" sz="2000" b="1" dirty="0" smtClean="0">
                <a:latin typeface="Courier New" panose="02070309020205020404" pitchFamily="49" charset="0"/>
                <a:cs typeface="Courier New" panose="02070309020205020404" pitchFamily="49" charset="0"/>
              </a:rPr>
              <a:t>(</a:t>
            </a:r>
            <a:r>
              <a:rPr lang="en-US" sz="2000" b="1" dirty="0" err="1" smtClean="0">
                <a:latin typeface="Courier New" panose="02070309020205020404" pitchFamily="49" charset="0"/>
                <a:cs typeface="Courier New" panose="02070309020205020404" pitchFamily="49" charset="0"/>
              </a:rPr>
              <a:t>mylib.opioids</a:t>
            </a:r>
            <a:r>
              <a:rPr lang="en-US" sz="2000" b="1"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observations</a:t>
            </a:r>
            <a:r>
              <a:rPr lang="en-US" sz="2000" b="1" dirty="0" smtClean="0">
                <a:latin typeface="Courier New" panose="02070309020205020404" pitchFamily="49" charset="0"/>
                <a:cs typeface="Courier New" panose="02070309020205020404" pitchFamily="49" charset="0"/>
              </a:rPr>
              <a:t>";</a:t>
            </a:r>
          </a:p>
          <a:p>
            <a:r>
              <a:rPr lang="en-US" sz="2400" dirty="0" smtClean="0"/>
              <a:t>And it </a:t>
            </a:r>
            <a:r>
              <a:rPr lang="en-US" sz="2400" dirty="0"/>
              <a:t>cannot be called </a:t>
            </a:r>
            <a:r>
              <a:rPr lang="en-US" sz="2400" i="1" dirty="0"/>
              <a:t>in-line</a:t>
            </a:r>
            <a:r>
              <a:rPr lang="en-US" sz="2400" dirty="0"/>
              <a:t> within a macro language </a:t>
            </a:r>
            <a:r>
              <a:rPr lang="en-US" sz="2400" dirty="0" smtClean="0"/>
              <a:t>statement:</a:t>
            </a:r>
          </a:p>
          <a:p>
            <a:pPr marL="0" indent="0">
              <a:buNone/>
            </a:pPr>
            <a:r>
              <a:rPr lang="en-US" sz="2400" dirty="0"/>
              <a:t> </a:t>
            </a:r>
            <a:r>
              <a:rPr lang="en-US" sz="2400" dirty="0" smtClean="0"/>
              <a:t>  </a:t>
            </a:r>
            <a:r>
              <a:rPr lang="en-US" sz="2000" b="1" dirty="0">
                <a:latin typeface="Courier New" panose="02070309020205020404" pitchFamily="49" charset="0"/>
                <a:cs typeface="Courier New" panose="02070309020205020404" pitchFamily="49" charset="0"/>
              </a:rPr>
              <a:t>%if %</a:t>
            </a:r>
            <a:r>
              <a:rPr lang="en-US" sz="2000" b="1" dirty="0" err="1">
                <a:latin typeface="Courier New" panose="02070309020205020404" pitchFamily="49" charset="0"/>
                <a:cs typeface="Courier New" panose="02070309020205020404" pitchFamily="49" charset="0"/>
              </a:rPr>
              <a:t>numobs</a:t>
            </a:r>
            <a:r>
              <a:rPr lang="en-US" sz="2000" b="1" dirty="0">
                <a:latin typeface="Courier New" panose="02070309020205020404" pitchFamily="49" charset="0"/>
                <a:cs typeface="Courier New" panose="02070309020205020404" pitchFamily="49" charset="0"/>
              </a:rPr>
              <a:t>(</a:t>
            </a:r>
            <a:r>
              <a:rPr lang="en-US" sz="2000" b="1" dirty="0" err="1">
                <a:latin typeface="Courier New" panose="02070309020205020404" pitchFamily="49" charset="0"/>
                <a:cs typeface="Courier New" panose="02070309020205020404" pitchFamily="49" charset="0"/>
              </a:rPr>
              <a:t>mylib.opioids</a:t>
            </a:r>
            <a:r>
              <a:rPr lang="en-US" sz="2000" b="1" dirty="0">
                <a:latin typeface="Courier New" panose="02070309020205020404" pitchFamily="49" charset="0"/>
                <a:cs typeface="Courier New" panose="02070309020205020404" pitchFamily="49" charset="0"/>
              </a:rPr>
              <a:t>)&gt;10 %then %do</a:t>
            </a:r>
            <a:r>
              <a:rPr lang="en-US" sz="2000" b="1" dirty="0" smtClean="0">
                <a:latin typeface="Courier New" panose="02070309020205020404" pitchFamily="49" charset="0"/>
                <a:cs typeface="Courier New" panose="02070309020205020404" pitchFamily="49" charset="0"/>
              </a:rPr>
              <a:t>;</a:t>
            </a:r>
            <a:endParaRPr lang="en-US" sz="2400" dirty="0" smtClean="0"/>
          </a:p>
          <a:p>
            <a:r>
              <a:rPr lang="en-US" sz="2400" dirty="0" smtClean="0"/>
              <a:t>In other words, this macro is not a </a:t>
            </a:r>
            <a:r>
              <a:rPr lang="en-US" sz="2400" i="1" dirty="0" smtClean="0"/>
              <a:t>macro function</a:t>
            </a:r>
            <a:r>
              <a:rPr lang="en-US" sz="2400" dirty="0" smtClean="0"/>
              <a:t>.</a:t>
            </a:r>
          </a:p>
        </p:txBody>
      </p:sp>
    </p:spTree>
    <p:extLst>
      <p:ext uri="{BB962C8B-B14F-4D97-AF65-F5344CB8AC3E}">
        <p14:creationId xmlns:p14="http://schemas.microsoft.com/office/powerpoint/2010/main" val="7347097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Reading SAS Data. SAS I/O Functions.</a:t>
            </a:r>
            <a:endParaRPr lang="en-US" sz="2400" b="1"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000" dirty="0" smtClean="0"/>
              <a:t>To build a macro function we will use SAS I/O functions.</a:t>
            </a:r>
          </a:p>
          <a:p>
            <a:pPr>
              <a:buFont typeface="Wingdings" panose="05000000000000000000" pitchFamily="2" charset="2"/>
              <a:buChar char="§"/>
            </a:pPr>
            <a:r>
              <a:rPr lang="en-US" sz="2000" dirty="0" smtClean="0"/>
              <a:t>I/O functions enable direct access to SAS data set and properties, without using a SAS code per se.</a:t>
            </a:r>
          </a:p>
          <a:p>
            <a:pPr>
              <a:buFont typeface="Wingdings" panose="05000000000000000000" pitchFamily="2" charset="2"/>
              <a:buChar char="§"/>
            </a:pPr>
            <a:r>
              <a:rPr lang="en-US" sz="2000" dirty="0"/>
              <a:t>I/O functions enable </a:t>
            </a:r>
            <a:r>
              <a:rPr lang="en-US" sz="2000" dirty="0" smtClean="0"/>
              <a:t>users to create their own macro functions.</a:t>
            </a:r>
          </a:p>
          <a:p>
            <a:pPr marL="0" indent="0">
              <a:buNone/>
            </a:pPr>
            <a:r>
              <a:rPr lang="en-US" sz="2000" dirty="0" smtClean="0"/>
              <a:t>     Selected I/O functions:</a:t>
            </a:r>
          </a:p>
          <a:p>
            <a:pPr marL="0" indent="0">
              <a:buNone/>
            </a:pPr>
            <a:r>
              <a:rPr lang="en-US" sz="2000" dirty="0">
                <a:solidFill>
                  <a:srgbClr val="DA291C"/>
                </a:solidFill>
              </a:rPr>
              <a:t> </a:t>
            </a:r>
            <a:r>
              <a:rPr lang="en-US" sz="2000" dirty="0" smtClean="0">
                <a:solidFill>
                  <a:srgbClr val="DA291C"/>
                </a:solidFill>
              </a:rPr>
              <a:t>    </a:t>
            </a:r>
            <a:endParaRPr lang="en-US" sz="2000" dirty="0">
              <a:solidFill>
                <a:srgbClr val="DA291C"/>
              </a:solidFill>
            </a:endParaRPr>
          </a:p>
          <a:p>
            <a:pPr marL="0" indent="0">
              <a:buNone/>
            </a:pPr>
            <a:r>
              <a:rPr lang="en-US" sz="2000" dirty="0" smtClean="0">
                <a:solidFill>
                  <a:srgbClr val="DA291C"/>
                </a:solidFill>
              </a:rPr>
              <a:t>    </a:t>
            </a:r>
          </a:p>
        </p:txBody>
      </p:sp>
      <p:graphicFrame>
        <p:nvGraphicFramePr>
          <p:cNvPr id="4" name="Table 3"/>
          <p:cNvGraphicFramePr>
            <a:graphicFrameLocks noGrp="1"/>
          </p:cNvGraphicFramePr>
          <p:nvPr>
            <p:extLst>
              <p:ext uri="{D42A27DB-BD31-4B8C-83A1-F6EECF244321}">
                <p14:modId xmlns:p14="http://schemas.microsoft.com/office/powerpoint/2010/main" val="293552363"/>
              </p:ext>
            </p:extLst>
          </p:nvPr>
        </p:nvGraphicFramePr>
        <p:xfrm>
          <a:off x="1560213" y="4010686"/>
          <a:ext cx="6096000" cy="1359730"/>
        </p:xfrm>
        <a:graphic>
          <a:graphicData uri="http://schemas.openxmlformats.org/drawingml/2006/table">
            <a:tbl>
              <a:tblPr firstRow="1" bandRow="1">
                <a:tableStyleId>{5C22544A-7EE6-4342-B048-85BDC9FD1C3A}</a:tableStyleId>
              </a:tblPr>
              <a:tblGrid>
                <a:gridCol w="2032000"/>
                <a:gridCol w="2032000"/>
                <a:gridCol w="2032000"/>
              </a:tblGrid>
              <a:tr h="618050">
                <a:tc>
                  <a:txBody>
                    <a:bodyPr/>
                    <a:lstStyle/>
                    <a:p>
                      <a:pPr algn="ctr"/>
                      <a:r>
                        <a:rPr lang="en-US" sz="1400" dirty="0" smtClean="0"/>
                        <a:t>Functions to access SAS data sets</a:t>
                      </a:r>
                      <a:endParaRPr lang="en-US" sz="1400" dirty="0"/>
                    </a:p>
                  </a:txBody>
                  <a:tcPr/>
                </a:tc>
                <a:tc>
                  <a:txBody>
                    <a:bodyPr/>
                    <a:lstStyle/>
                    <a:p>
                      <a:pPr algn="ctr"/>
                      <a:r>
                        <a:rPr lang="en-US" sz="1400" dirty="0" smtClean="0"/>
                        <a:t>Functions</a:t>
                      </a:r>
                      <a:r>
                        <a:rPr lang="en-US" sz="1800" baseline="0" dirty="0" smtClean="0"/>
                        <a:t> </a:t>
                      </a:r>
                      <a:r>
                        <a:rPr lang="en-US" sz="1400" baseline="0" dirty="0" smtClean="0"/>
                        <a:t>to access data set properties</a:t>
                      </a:r>
                      <a:endParaRPr lang="en-US" dirty="0"/>
                    </a:p>
                  </a:txBody>
                  <a:tcPr/>
                </a:tc>
                <a:tc>
                  <a:txBody>
                    <a:bodyPr/>
                    <a:lstStyle/>
                    <a:p>
                      <a:pPr algn="ctr"/>
                      <a:r>
                        <a:rPr lang="en-US" sz="1400" dirty="0" smtClean="0"/>
                        <a:t>Functions to access observations</a:t>
                      </a:r>
                      <a:endParaRPr lang="en-US" sz="1400" dirty="0"/>
                    </a:p>
                  </a:txBody>
                  <a:tcPr/>
                </a:tc>
              </a:tr>
              <a:tr h="370840">
                <a:tc>
                  <a:txBody>
                    <a:bodyPr/>
                    <a:lstStyle/>
                    <a:p>
                      <a:pPr algn="ctr"/>
                      <a:r>
                        <a:rPr lang="en-US" dirty="0" smtClean="0"/>
                        <a:t>OPEN</a:t>
                      </a:r>
                      <a:endParaRPr lang="en-US" dirty="0"/>
                    </a:p>
                  </a:txBody>
                  <a:tcPr/>
                </a:tc>
                <a:tc>
                  <a:txBody>
                    <a:bodyPr/>
                    <a:lstStyle/>
                    <a:p>
                      <a:pPr algn="ctr"/>
                      <a:r>
                        <a:rPr lang="en-US" dirty="0" smtClean="0"/>
                        <a:t>ATTRN</a:t>
                      </a:r>
                      <a:endParaRPr lang="en-US" dirty="0"/>
                    </a:p>
                  </a:txBody>
                  <a:tcPr/>
                </a:tc>
                <a:tc>
                  <a:txBody>
                    <a:bodyPr/>
                    <a:lstStyle/>
                    <a:p>
                      <a:pPr algn="ctr"/>
                      <a:r>
                        <a:rPr lang="en-US" dirty="0" smtClean="0"/>
                        <a:t>FETCH</a:t>
                      </a:r>
                      <a:endParaRPr lang="en-US" dirty="0"/>
                    </a:p>
                  </a:txBody>
                  <a:tcPr/>
                </a:tc>
              </a:tr>
              <a:tr h="370840">
                <a:tc>
                  <a:txBody>
                    <a:bodyPr/>
                    <a:lstStyle/>
                    <a:p>
                      <a:pPr algn="ctr"/>
                      <a:r>
                        <a:rPr lang="en-US" dirty="0" smtClean="0"/>
                        <a:t>CLOSE</a:t>
                      </a:r>
                      <a:endParaRPr lang="en-US" dirty="0"/>
                    </a:p>
                  </a:txBody>
                  <a:tcPr/>
                </a:tc>
                <a:tc>
                  <a:txBody>
                    <a:bodyPr/>
                    <a:lstStyle/>
                    <a:p>
                      <a:pPr algn="ctr"/>
                      <a:r>
                        <a:rPr lang="en-US" dirty="0" smtClean="0"/>
                        <a:t>ATTRC</a:t>
                      </a:r>
                      <a:endParaRPr lang="en-US" dirty="0"/>
                    </a:p>
                  </a:txBody>
                  <a:tcPr/>
                </a:tc>
                <a:tc>
                  <a:txBody>
                    <a:bodyPr/>
                    <a:lstStyle/>
                    <a:p>
                      <a:pPr algn="ctr"/>
                      <a:r>
                        <a:rPr lang="en-US" dirty="0" smtClean="0"/>
                        <a:t>FETCHOBS</a:t>
                      </a:r>
                      <a:endParaRPr lang="en-US" dirty="0"/>
                    </a:p>
                  </a:txBody>
                  <a:tcPr/>
                </a:tc>
              </a:tr>
            </a:tbl>
          </a:graphicData>
        </a:graphic>
      </p:graphicFrame>
    </p:spTree>
    <p:extLst>
      <p:ext uri="{BB962C8B-B14F-4D97-AF65-F5344CB8AC3E}">
        <p14:creationId xmlns:p14="http://schemas.microsoft.com/office/powerpoint/2010/main" val="332950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a:t>
            </a:r>
            <a:r>
              <a:rPr lang="en-US" sz="2400" b="1" dirty="0" smtClean="0"/>
              <a:t>Functions (cont.)</a:t>
            </a:r>
            <a:endParaRPr lang="en-US" sz="2400" dirty="0"/>
          </a:p>
        </p:txBody>
      </p:sp>
      <p:sp>
        <p:nvSpPr>
          <p:cNvPr id="3" name="Content Placeholder 2"/>
          <p:cNvSpPr>
            <a:spLocks noGrp="1"/>
          </p:cNvSpPr>
          <p:nvPr>
            <p:ph idx="1"/>
          </p:nvPr>
        </p:nvSpPr>
        <p:spPr/>
        <p:txBody>
          <a:bodyPr>
            <a:normAutofit lnSpcReduction="10000"/>
          </a:bodyPr>
          <a:lstStyle/>
          <a:p>
            <a:r>
              <a:rPr lang="en-US" sz="2400" dirty="0" smtClean="0"/>
              <a:t>Form of OPEN and CLOSE functions:</a:t>
            </a:r>
          </a:p>
          <a:p>
            <a:pPr marL="0" indent="0">
              <a:buNone/>
            </a:pPr>
            <a:endParaRPr lang="en-US" sz="2400" dirty="0" smtClean="0"/>
          </a:p>
          <a:p>
            <a:pPr marL="0" indent="0">
              <a:spcBef>
                <a:spcPts val="0"/>
              </a:spcBef>
              <a:spcAft>
                <a:spcPts val="0"/>
              </a:spcAft>
              <a:buNone/>
            </a:pPr>
            <a:r>
              <a:rPr lang="en-US" sz="2000" dirty="0" smtClean="0"/>
              <a:t>     OPEN (</a:t>
            </a:r>
            <a:r>
              <a:rPr lang="en-US" sz="2000" i="1" dirty="0" smtClean="0"/>
              <a:t>data set name, mode</a:t>
            </a:r>
            <a:r>
              <a:rPr lang="en-US" sz="2000" dirty="0" smtClean="0"/>
              <a:t>)  - returns 0 when data set can not </a:t>
            </a:r>
          </a:p>
          <a:p>
            <a:pPr marL="0" indent="0">
              <a:spcBef>
                <a:spcPts val="0"/>
              </a:spcBef>
              <a:spcAft>
                <a:spcPts val="0"/>
              </a:spcAft>
              <a:buNone/>
            </a:pPr>
            <a:r>
              <a:rPr lang="en-US" sz="2000" dirty="0" smtClean="0"/>
              <a:t>                                             be opened; </a:t>
            </a:r>
            <a:r>
              <a:rPr lang="en-US" sz="2000" dirty="0"/>
              <a:t>returns identifier (&gt;0</a:t>
            </a:r>
            <a:r>
              <a:rPr lang="en-US" sz="2000" dirty="0" smtClean="0"/>
              <a:t>) when    </a:t>
            </a:r>
          </a:p>
          <a:p>
            <a:pPr marL="0" indent="0">
              <a:spcBef>
                <a:spcPts val="0"/>
              </a:spcBef>
              <a:spcAft>
                <a:spcPts val="0"/>
              </a:spcAft>
              <a:buNone/>
            </a:pPr>
            <a:r>
              <a:rPr lang="en-US" sz="2000" dirty="0" smtClean="0"/>
              <a:t>                                             opening is successful. </a:t>
            </a:r>
          </a:p>
          <a:p>
            <a:pPr marL="0" indent="0">
              <a:spcBef>
                <a:spcPts val="0"/>
              </a:spcBef>
              <a:spcAft>
                <a:spcPts val="0"/>
              </a:spcAft>
              <a:buNone/>
            </a:pPr>
            <a:endParaRPr lang="en-US" sz="2000" dirty="0" smtClean="0"/>
          </a:p>
          <a:p>
            <a:pPr marL="0" indent="0">
              <a:spcBef>
                <a:spcPts val="0"/>
              </a:spcBef>
              <a:spcAft>
                <a:spcPts val="0"/>
              </a:spcAft>
              <a:buNone/>
            </a:pPr>
            <a:r>
              <a:rPr lang="en-US" sz="2000" dirty="0" smtClean="0"/>
              <a:t>    </a:t>
            </a:r>
            <a:r>
              <a:rPr lang="en-US" sz="2000" i="1" dirty="0" smtClean="0"/>
              <a:t>mode - ‘I’ </a:t>
            </a:r>
            <a:r>
              <a:rPr lang="en-US" sz="2000" dirty="0" smtClean="0"/>
              <a:t>: supports random access to the data set;</a:t>
            </a:r>
          </a:p>
          <a:p>
            <a:pPr marL="0" indent="0">
              <a:spcBef>
                <a:spcPts val="0"/>
              </a:spcBef>
              <a:spcAft>
                <a:spcPts val="0"/>
              </a:spcAft>
              <a:buNone/>
            </a:pPr>
            <a:r>
              <a:rPr lang="en-US" sz="2000" i="1" dirty="0"/>
              <a:t> </a:t>
            </a:r>
            <a:r>
              <a:rPr lang="en-US" sz="2000" i="1" dirty="0" smtClean="0"/>
              <a:t>   mode – ‘IN’ </a:t>
            </a:r>
            <a:r>
              <a:rPr lang="en-US" sz="2000" dirty="0" smtClean="0"/>
              <a:t>: supports sequential access, revisiting possible; </a:t>
            </a:r>
            <a:endParaRPr lang="en-US" sz="2000" i="1" dirty="0" smtClean="0"/>
          </a:p>
          <a:p>
            <a:pPr marL="0" indent="0">
              <a:spcBef>
                <a:spcPts val="0"/>
              </a:spcBef>
              <a:spcAft>
                <a:spcPts val="0"/>
              </a:spcAft>
              <a:buNone/>
            </a:pPr>
            <a:r>
              <a:rPr lang="en-US" sz="2000" dirty="0" smtClean="0"/>
              <a:t> </a:t>
            </a:r>
            <a:endParaRPr lang="en-US" sz="2000" dirty="0"/>
          </a:p>
          <a:p>
            <a:pPr marL="0" indent="0">
              <a:spcBef>
                <a:spcPts val="0"/>
              </a:spcBef>
              <a:spcAft>
                <a:spcPts val="0"/>
              </a:spcAft>
              <a:buNone/>
            </a:pPr>
            <a:r>
              <a:rPr lang="en-US" sz="2000" dirty="0" smtClean="0"/>
              <a:t>     CLOSE </a:t>
            </a:r>
            <a:r>
              <a:rPr lang="en-US" sz="2000" dirty="0"/>
              <a:t>(</a:t>
            </a:r>
            <a:r>
              <a:rPr lang="en-US" sz="2000" i="1" dirty="0"/>
              <a:t>data set name</a:t>
            </a:r>
            <a:r>
              <a:rPr lang="en-US" sz="2000" dirty="0"/>
              <a:t>)  - returns 0 </a:t>
            </a:r>
            <a:r>
              <a:rPr lang="en-US" sz="2000" dirty="0" smtClean="0"/>
              <a:t>when closing </a:t>
            </a:r>
            <a:r>
              <a:rPr lang="en-US" sz="2000" dirty="0"/>
              <a:t>i</a:t>
            </a:r>
            <a:r>
              <a:rPr lang="en-US" sz="2000" dirty="0" smtClean="0"/>
              <a:t>s successful     </a:t>
            </a:r>
            <a:endParaRPr lang="en-US" sz="2000" dirty="0"/>
          </a:p>
          <a:p>
            <a:pPr marL="0" indent="0">
              <a:spcBef>
                <a:spcPts val="0"/>
              </a:spcBef>
              <a:spcAft>
                <a:spcPts val="0"/>
              </a:spcAft>
              <a:buNone/>
            </a:pPr>
            <a:r>
              <a:rPr lang="en-US" sz="2000" dirty="0"/>
              <a:t>                                               </a:t>
            </a:r>
            <a:r>
              <a:rPr lang="en-US" sz="2000" dirty="0" smtClean="0"/>
              <a:t> returns ^0 </a:t>
            </a:r>
            <a:r>
              <a:rPr lang="en-US" sz="2000" dirty="0"/>
              <a:t>when </a:t>
            </a:r>
            <a:r>
              <a:rPr lang="en-US" sz="2000" dirty="0" smtClean="0"/>
              <a:t>closing </a:t>
            </a:r>
            <a:r>
              <a:rPr lang="en-US" sz="2000" dirty="0"/>
              <a:t>i</a:t>
            </a:r>
            <a:r>
              <a:rPr lang="en-US" sz="2000" dirty="0" smtClean="0"/>
              <a:t>s a failure.   </a:t>
            </a:r>
            <a:endParaRPr lang="en-US" sz="2000" dirty="0"/>
          </a:p>
          <a:p>
            <a:pPr marL="0" indent="0">
              <a:spcBef>
                <a:spcPts val="0"/>
              </a:spcBef>
              <a:spcAft>
                <a:spcPts val="0"/>
              </a:spcAft>
              <a:buNone/>
            </a:pPr>
            <a:r>
              <a:rPr lang="en-US" sz="2000" dirty="0"/>
              <a:t>                                              </a:t>
            </a:r>
            <a:r>
              <a:rPr lang="en-US" sz="2000" dirty="0" smtClean="0"/>
              <a:t> </a:t>
            </a:r>
            <a:endParaRPr lang="en-US" sz="2000" dirty="0"/>
          </a:p>
          <a:p>
            <a:pPr marL="0" indent="0">
              <a:spcBef>
                <a:spcPts val="0"/>
              </a:spcBef>
              <a:spcAft>
                <a:spcPts val="0"/>
              </a:spcAft>
              <a:buNone/>
            </a:pPr>
            <a:endParaRPr lang="en-US" sz="2000" dirty="0" smtClean="0"/>
          </a:p>
          <a:p>
            <a:pPr marL="0" indent="0">
              <a:spcBef>
                <a:spcPts val="0"/>
              </a:spcBef>
              <a:spcAft>
                <a:spcPts val="0"/>
              </a:spcAft>
              <a:buNone/>
            </a:pPr>
            <a:r>
              <a:rPr lang="en-US" sz="2000" dirty="0"/>
              <a:t> </a:t>
            </a:r>
            <a:r>
              <a:rPr lang="en-US" sz="2000" dirty="0" smtClean="0"/>
              <a:t>                                             </a:t>
            </a:r>
          </a:p>
        </p:txBody>
      </p:sp>
    </p:spTree>
    <p:extLst>
      <p:ext uri="{BB962C8B-B14F-4D97-AF65-F5344CB8AC3E}">
        <p14:creationId xmlns:p14="http://schemas.microsoft.com/office/powerpoint/2010/main" val="12488510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Functions (cont.)</a:t>
            </a:r>
            <a:endParaRPr lang="en-US" sz="2400" dirty="0"/>
          </a:p>
        </p:txBody>
      </p:sp>
      <p:sp>
        <p:nvSpPr>
          <p:cNvPr id="3" name="Content Placeholder 2"/>
          <p:cNvSpPr>
            <a:spLocks noGrp="1"/>
          </p:cNvSpPr>
          <p:nvPr>
            <p:ph idx="1"/>
          </p:nvPr>
        </p:nvSpPr>
        <p:spPr/>
        <p:txBody>
          <a:bodyPr>
            <a:normAutofit/>
          </a:bodyPr>
          <a:lstStyle/>
          <a:p>
            <a:pPr>
              <a:spcBef>
                <a:spcPts val="0"/>
              </a:spcBef>
              <a:spcAft>
                <a:spcPts val="0"/>
              </a:spcAft>
            </a:pPr>
            <a:r>
              <a:rPr lang="en-US" sz="2400" dirty="0" smtClean="0"/>
              <a:t>The ATTRN Function – return a numeric attribute of</a:t>
            </a:r>
          </a:p>
          <a:p>
            <a:pPr marL="0" indent="0">
              <a:spcBef>
                <a:spcPts val="0"/>
              </a:spcBef>
              <a:spcAft>
                <a:spcPts val="0"/>
              </a:spcAft>
              <a:buNone/>
            </a:pPr>
            <a:r>
              <a:rPr lang="en-US" sz="2400" dirty="0"/>
              <a:t> </a:t>
            </a:r>
            <a:r>
              <a:rPr lang="en-US" sz="2400" dirty="0" smtClean="0"/>
              <a:t>    a data set. ATTRC – character attribute (label, </a:t>
            </a:r>
          </a:p>
          <a:p>
            <a:pPr marL="0" indent="0">
              <a:spcBef>
                <a:spcPts val="0"/>
              </a:spcBef>
              <a:spcAft>
                <a:spcPts val="0"/>
              </a:spcAft>
              <a:buNone/>
            </a:pPr>
            <a:r>
              <a:rPr lang="en-US" sz="2400" dirty="0" smtClean="0"/>
              <a:t>     sorted by).</a:t>
            </a:r>
          </a:p>
          <a:p>
            <a:pPr marL="0" indent="0">
              <a:spcBef>
                <a:spcPts val="0"/>
              </a:spcBef>
              <a:spcAft>
                <a:spcPts val="0"/>
              </a:spcAft>
              <a:buNone/>
            </a:pPr>
            <a:r>
              <a:rPr lang="en-US" sz="2400" dirty="0"/>
              <a:t> </a:t>
            </a:r>
            <a:r>
              <a:rPr lang="en-US" sz="2400" dirty="0" smtClean="0"/>
              <a:t>    Format:  ATTRN (</a:t>
            </a:r>
            <a:r>
              <a:rPr lang="en-US" sz="2400" i="1" dirty="0" smtClean="0"/>
              <a:t>data set identifier, attribute</a:t>
            </a:r>
            <a:r>
              <a:rPr lang="en-US" sz="2400" dirty="0" smtClean="0"/>
              <a:t>)   </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654056169"/>
              </p:ext>
            </p:extLst>
          </p:nvPr>
        </p:nvGraphicFramePr>
        <p:xfrm>
          <a:off x="1611516" y="3263021"/>
          <a:ext cx="6044698" cy="2860040"/>
        </p:xfrm>
        <a:graphic>
          <a:graphicData uri="http://schemas.openxmlformats.org/drawingml/2006/table">
            <a:tbl>
              <a:tblPr firstRow="1" bandRow="1">
                <a:tableStyleId>{5C22544A-7EE6-4342-B048-85BDC9FD1C3A}</a:tableStyleId>
              </a:tblPr>
              <a:tblGrid>
                <a:gridCol w="1738266"/>
                <a:gridCol w="4306432"/>
              </a:tblGrid>
              <a:tr h="0">
                <a:tc>
                  <a:txBody>
                    <a:bodyPr/>
                    <a:lstStyle/>
                    <a:p>
                      <a:pPr algn="ctr"/>
                      <a:r>
                        <a:rPr lang="en-US" dirty="0" err="1" smtClean="0"/>
                        <a:t>Atribute</a:t>
                      </a:r>
                      <a:endParaRPr lang="en-US" dirty="0"/>
                    </a:p>
                  </a:txBody>
                  <a:tcPr/>
                </a:tc>
                <a:tc>
                  <a:txBody>
                    <a:bodyPr/>
                    <a:lstStyle/>
                    <a:p>
                      <a:pPr algn="l"/>
                      <a:r>
                        <a:rPr lang="en-US" dirty="0" smtClean="0"/>
                        <a:t>                           Function</a:t>
                      </a:r>
                      <a:endParaRPr lang="en-US" dirty="0"/>
                    </a:p>
                  </a:txBody>
                  <a:tcPr/>
                </a:tc>
              </a:tr>
              <a:tr h="370840">
                <a:tc>
                  <a:txBody>
                    <a:bodyPr/>
                    <a:lstStyle/>
                    <a:p>
                      <a:pPr algn="ctr"/>
                      <a:r>
                        <a:rPr lang="en-US" dirty="0" smtClean="0"/>
                        <a:t>CRDTE</a:t>
                      </a:r>
                      <a:endParaRPr lang="en-US" dirty="0"/>
                    </a:p>
                  </a:txBody>
                  <a:tcPr/>
                </a:tc>
                <a:tc>
                  <a:txBody>
                    <a:bodyPr/>
                    <a:lstStyle/>
                    <a:p>
                      <a:r>
                        <a:rPr lang="en-US" dirty="0" smtClean="0"/>
                        <a:t>Creation date (SAS date-time value)</a:t>
                      </a:r>
                      <a:endParaRPr lang="en-US" dirty="0"/>
                    </a:p>
                  </a:txBody>
                  <a:tcPr/>
                </a:tc>
              </a:tr>
              <a:tr h="370840">
                <a:tc>
                  <a:txBody>
                    <a:bodyPr/>
                    <a:lstStyle/>
                    <a:p>
                      <a:pPr algn="ctr"/>
                      <a:r>
                        <a:rPr lang="en-US" dirty="0" smtClean="0"/>
                        <a:t>MODTE</a:t>
                      </a:r>
                      <a:endParaRPr lang="en-US" dirty="0"/>
                    </a:p>
                  </a:txBody>
                  <a:tcPr/>
                </a:tc>
                <a:tc>
                  <a:txBody>
                    <a:bodyPr/>
                    <a:lstStyle/>
                    <a:p>
                      <a:r>
                        <a:rPr lang="en-US" dirty="0" smtClean="0"/>
                        <a:t>Last modified date (SAS date-time value)</a:t>
                      </a:r>
                      <a:endParaRPr lang="en-US" dirty="0"/>
                    </a:p>
                  </a:txBody>
                  <a:tcPr/>
                </a:tc>
              </a:tr>
              <a:tr h="370840">
                <a:tc>
                  <a:txBody>
                    <a:bodyPr/>
                    <a:lstStyle/>
                    <a:p>
                      <a:pPr algn="ctr"/>
                      <a:r>
                        <a:rPr lang="en-US" dirty="0" smtClean="0"/>
                        <a:t>NVARS</a:t>
                      </a:r>
                      <a:endParaRPr lang="en-US" dirty="0"/>
                    </a:p>
                  </a:txBody>
                  <a:tcPr/>
                </a:tc>
                <a:tc>
                  <a:txBody>
                    <a:bodyPr/>
                    <a:lstStyle/>
                    <a:p>
                      <a:r>
                        <a:rPr lang="en-US" dirty="0" smtClean="0"/>
                        <a:t>Number of variables</a:t>
                      </a:r>
                      <a:endParaRPr lang="en-US" dirty="0"/>
                    </a:p>
                  </a:txBody>
                  <a:tcPr/>
                </a:tc>
              </a:tr>
              <a:tr h="370840">
                <a:tc>
                  <a:txBody>
                    <a:bodyPr/>
                    <a:lstStyle/>
                    <a:p>
                      <a:pPr algn="ctr"/>
                      <a:r>
                        <a:rPr lang="en-US" dirty="0" smtClean="0"/>
                        <a:t>NOBS</a:t>
                      </a:r>
                      <a:endParaRPr lang="en-US" dirty="0"/>
                    </a:p>
                  </a:txBody>
                  <a:tcPr/>
                </a:tc>
                <a:tc>
                  <a:txBody>
                    <a:bodyPr/>
                    <a:lstStyle/>
                    <a:p>
                      <a:r>
                        <a:rPr lang="en-US" dirty="0" smtClean="0"/>
                        <a:t>Number of observations including deleted</a:t>
                      </a:r>
                      <a:endParaRPr lang="en-US" dirty="0"/>
                    </a:p>
                  </a:txBody>
                  <a:tcPr/>
                </a:tc>
              </a:tr>
              <a:tr h="424003">
                <a:tc>
                  <a:txBody>
                    <a:bodyPr/>
                    <a:lstStyle/>
                    <a:p>
                      <a:pPr algn="ctr"/>
                      <a:r>
                        <a:rPr lang="en-US" dirty="0" smtClean="0"/>
                        <a:t>NLOBS</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Number of observations excluding</a:t>
                      </a:r>
                      <a:r>
                        <a:rPr lang="en-US" baseline="0" dirty="0" smtClean="0"/>
                        <a:t> deleted</a:t>
                      </a:r>
                      <a:endParaRPr lang="en-US" dirty="0" smtClean="0"/>
                    </a:p>
                    <a:p>
                      <a:endParaRPr lang="en-US" dirty="0"/>
                    </a:p>
                  </a:txBody>
                  <a:tcPr/>
                </a:tc>
              </a:tr>
              <a:tr h="370840">
                <a:tc>
                  <a:txBody>
                    <a:bodyPr/>
                    <a:lstStyle/>
                    <a:p>
                      <a:pPr algn="ctr"/>
                      <a:r>
                        <a:rPr lang="en-US" dirty="0" smtClean="0"/>
                        <a:t>NLOBSF</a:t>
                      </a:r>
                      <a:endParaRPr lang="en-US" dirty="0"/>
                    </a:p>
                  </a:txBody>
                  <a:tcPr/>
                </a:tc>
                <a:tc>
                  <a:txBody>
                    <a:bodyPr/>
                    <a:lstStyle/>
                    <a:p>
                      <a:r>
                        <a:rPr lang="en-US" dirty="0" smtClean="0"/>
                        <a:t>Number of logical</a:t>
                      </a:r>
                      <a:r>
                        <a:rPr lang="en-US" baseline="0" dirty="0" smtClean="0"/>
                        <a:t> observations in a subset</a:t>
                      </a:r>
                      <a:endParaRPr lang="en-US" dirty="0"/>
                    </a:p>
                  </a:txBody>
                  <a:tcPr/>
                </a:tc>
              </a:tr>
            </a:tbl>
          </a:graphicData>
        </a:graphic>
      </p:graphicFrame>
    </p:spTree>
    <p:extLst>
      <p:ext uri="{BB962C8B-B14F-4D97-AF65-F5344CB8AC3E}">
        <p14:creationId xmlns:p14="http://schemas.microsoft.com/office/powerpoint/2010/main" val="20589205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Functions (cont.)</a:t>
            </a:r>
            <a:endParaRPr lang="en-US" sz="2400" dirty="0"/>
          </a:p>
        </p:txBody>
      </p:sp>
      <p:sp>
        <p:nvSpPr>
          <p:cNvPr id="3" name="Content Placeholder 2"/>
          <p:cNvSpPr>
            <a:spLocks noGrp="1"/>
          </p:cNvSpPr>
          <p:nvPr>
            <p:ph idx="1"/>
          </p:nvPr>
        </p:nvSpPr>
        <p:spPr/>
        <p:txBody>
          <a:bodyPr>
            <a:normAutofit/>
          </a:bodyPr>
          <a:lstStyle/>
          <a:p>
            <a:r>
              <a:rPr lang="en-US" sz="2400" dirty="0" smtClean="0"/>
              <a:t>Now let’s put together a little macro function giving us the number of logical observations in a data set.</a:t>
            </a:r>
          </a:p>
          <a:p>
            <a:pPr marL="0" indent="0">
              <a:spcBef>
                <a:spcPts val="0"/>
              </a:spcBef>
              <a:spcAft>
                <a:spcPts val="0"/>
              </a:spcAft>
              <a:buNone/>
            </a:pPr>
            <a:r>
              <a:rPr lang="en-US" sz="2400" dirty="0"/>
              <a:t> </a:t>
            </a:r>
            <a:r>
              <a:rPr lang="en-US" sz="2400" dirty="0" smtClean="0"/>
              <a:t>      </a:t>
            </a:r>
            <a:r>
              <a:rPr lang="en-US" sz="2000" b="1" dirty="0" smtClean="0">
                <a:latin typeface="Courier New" panose="02070309020205020404" pitchFamily="49" charset="0"/>
                <a:cs typeface="Courier New" panose="02070309020205020404" pitchFamily="49" charset="0"/>
              </a:rPr>
              <a:t>%macro </a:t>
            </a:r>
            <a:r>
              <a:rPr lang="en-US" sz="2000" b="1" dirty="0" err="1" smtClean="0">
                <a:latin typeface="Courier New" panose="02070309020205020404" pitchFamily="49" charset="0"/>
                <a:cs typeface="Courier New" panose="02070309020205020404" pitchFamily="49" charset="0"/>
              </a:rPr>
              <a:t>numobs</a:t>
            </a:r>
            <a:r>
              <a:rPr lang="en-US" sz="2000" b="1" dirty="0" smtClean="0">
                <a:latin typeface="Courier New" panose="02070309020205020404" pitchFamily="49" charset="0"/>
                <a:cs typeface="Courier New" panose="02070309020205020404" pitchFamily="49" charset="0"/>
              </a:rPr>
              <a:t>(</a:t>
            </a:r>
            <a:r>
              <a:rPr lang="en-US" sz="2000" b="1" dirty="0" err="1" smtClean="0">
                <a:latin typeface="Courier New" panose="02070309020205020404" pitchFamily="49" charset="0"/>
                <a:cs typeface="Courier New" panose="02070309020205020404" pitchFamily="49" charset="0"/>
              </a:rPr>
              <a:t>dsn</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%local </a:t>
            </a:r>
            <a:r>
              <a:rPr lang="en-US" sz="2000" b="1" dirty="0" err="1" smtClean="0">
                <a:latin typeface="Courier New" panose="02070309020205020404" pitchFamily="49" charset="0"/>
                <a:cs typeface="Courier New" panose="02070309020205020404" pitchFamily="49" charset="0"/>
              </a:rPr>
              <a:t>dsid</a:t>
            </a: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rc</a:t>
            </a:r>
            <a:r>
              <a:rPr lang="en-US" sz="20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%let </a:t>
            </a:r>
            <a:r>
              <a:rPr lang="en-US" sz="2000" b="1" dirty="0" err="1" smtClean="0">
                <a:latin typeface="Courier New" panose="02070309020205020404" pitchFamily="49" charset="0"/>
                <a:cs typeface="Courier New" panose="02070309020205020404" pitchFamily="49" charset="0"/>
              </a:rPr>
              <a:t>dsid</a:t>
            </a:r>
            <a:r>
              <a:rPr lang="en-US" sz="2000" b="1" dirty="0" smtClean="0">
                <a:latin typeface="Courier New" panose="02070309020205020404" pitchFamily="49" charset="0"/>
                <a:cs typeface="Courier New" panose="02070309020205020404" pitchFamily="49" charset="0"/>
              </a:rPr>
              <a:t> = %</a:t>
            </a:r>
            <a:r>
              <a:rPr lang="en-US" sz="2000" b="1" dirty="0" err="1" smtClean="0">
                <a:latin typeface="Courier New" panose="02070309020205020404" pitchFamily="49" charset="0"/>
                <a:cs typeface="Courier New" panose="02070309020205020404" pitchFamily="49" charset="0"/>
              </a:rPr>
              <a:t>sysfunc</a:t>
            </a:r>
            <a:r>
              <a:rPr lang="en-US" sz="2000" b="1" dirty="0" smtClean="0">
                <a:latin typeface="Courier New" panose="02070309020205020404" pitchFamily="49" charset="0"/>
                <a:cs typeface="Courier New" panose="02070309020205020404" pitchFamily="49" charset="0"/>
              </a:rPr>
              <a:t>(open(&amp;</a:t>
            </a:r>
            <a:r>
              <a:rPr lang="en-US" sz="2000" b="1" dirty="0" err="1" smtClean="0">
                <a:latin typeface="Courier New" panose="02070309020205020404" pitchFamily="49" charset="0"/>
                <a:cs typeface="Courier New" panose="02070309020205020404" pitchFamily="49" charset="0"/>
              </a:rPr>
              <a:t>dsn</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%if &amp;</a:t>
            </a:r>
            <a:r>
              <a:rPr lang="en-US" sz="2000" b="1" dirty="0" err="1" smtClean="0">
                <a:latin typeface="Courier New" panose="02070309020205020404" pitchFamily="49" charset="0"/>
                <a:cs typeface="Courier New" panose="02070309020205020404" pitchFamily="49" charset="0"/>
              </a:rPr>
              <a:t>dsid</a:t>
            </a:r>
            <a:r>
              <a:rPr lang="en-US" sz="2000" b="1" dirty="0" smtClean="0">
                <a:latin typeface="Courier New" panose="02070309020205020404" pitchFamily="49" charset="0"/>
                <a:cs typeface="Courier New" panose="02070309020205020404" pitchFamily="49" charset="0"/>
              </a:rPr>
              <a:t>&gt;0 %then %do;</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a:t>
            </a:r>
            <a:r>
              <a:rPr lang="en-US" sz="2000" b="1" dirty="0" smtClean="0">
                <a:solidFill>
                  <a:srgbClr val="0070C0"/>
                </a:solidFill>
                <a:latin typeface="Courier New" panose="02070309020205020404" pitchFamily="49" charset="0"/>
                <a:cs typeface="Courier New" panose="02070309020205020404" pitchFamily="49" charset="0"/>
              </a:rPr>
              <a:t>%</a:t>
            </a:r>
            <a:r>
              <a:rPr lang="en-US" sz="2000" b="1" dirty="0" err="1" smtClean="0">
                <a:solidFill>
                  <a:srgbClr val="0070C0"/>
                </a:solidFill>
                <a:latin typeface="Courier New" panose="02070309020205020404" pitchFamily="49" charset="0"/>
                <a:cs typeface="Courier New" panose="02070309020205020404" pitchFamily="49" charset="0"/>
              </a:rPr>
              <a:t>sysfunc</a:t>
            </a:r>
            <a:r>
              <a:rPr lang="en-US" sz="2000" b="1" dirty="0" smtClean="0">
                <a:solidFill>
                  <a:srgbClr val="0070C0"/>
                </a:solidFill>
                <a:latin typeface="Courier New" panose="02070309020205020404" pitchFamily="49" charset="0"/>
                <a:cs typeface="Courier New" panose="02070309020205020404" pitchFamily="49" charset="0"/>
              </a:rPr>
              <a:t>(</a:t>
            </a:r>
            <a:r>
              <a:rPr lang="en-US" sz="2000" b="1" dirty="0" err="1" smtClean="0">
                <a:solidFill>
                  <a:srgbClr val="0070C0"/>
                </a:solidFill>
                <a:latin typeface="Courier New" panose="02070309020205020404" pitchFamily="49" charset="0"/>
                <a:cs typeface="Courier New" panose="02070309020205020404" pitchFamily="49" charset="0"/>
              </a:rPr>
              <a:t>attrn</a:t>
            </a:r>
            <a:r>
              <a:rPr lang="en-US" sz="2000" b="1" dirty="0" smtClean="0">
                <a:solidFill>
                  <a:srgbClr val="0070C0"/>
                </a:solidFill>
                <a:latin typeface="Courier New" panose="02070309020205020404" pitchFamily="49" charset="0"/>
                <a:cs typeface="Courier New" panose="02070309020205020404" pitchFamily="49" charset="0"/>
              </a:rPr>
              <a:t>(&amp;</a:t>
            </a:r>
            <a:r>
              <a:rPr lang="en-US" sz="2000" b="1" dirty="0" err="1" smtClean="0">
                <a:solidFill>
                  <a:srgbClr val="0070C0"/>
                </a:solidFill>
                <a:latin typeface="Courier New" panose="02070309020205020404" pitchFamily="49" charset="0"/>
                <a:cs typeface="Courier New" panose="02070309020205020404" pitchFamily="49" charset="0"/>
              </a:rPr>
              <a:t>dsid,nlobs</a:t>
            </a:r>
            <a:r>
              <a:rPr lang="en-US" sz="2000" b="1" dirty="0" smtClean="0">
                <a:solidFill>
                  <a:srgbClr val="0070C0"/>
                </a:solidFill>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%let </a:t>
            </a:r>
            <a:r>
              <a:rPr lang="en-US" sz="2000" b="1" dirty="0" err="1" smtClean="0">
                <a:latin typeface="Courier New" panose="02070309020205020404" pitchFamily="49" charset="0"/>
                <a:cs typeface="Courier New" panose="02070309020205020404" pitchFamily="49" charset="0"/>
              </a:rPr>
              <a:t>rc</a:t>
            </a:r>
            <a:r>
              <a:rPr lang="en-US" sz="2000" b="1" dirty="0" smtClean="0">
                <a:latin typeface="Courier New" panose="02070309020205020404" pitchFamily="49" charset="0"/>
                <a:cs typeface="Courier New" panose="02070309020205020404" pitchFamily="49" charset="0"/>
              </a:rPr>
              <a:t>=%</a:t>
            </a:r>
            <a:r>
              <a:rPr lang="en-US" sz="2000" b="1" dirty="0" err="1" smtClean="0">
                <a:latin typeface="Courier New" panose="02070309020205020404" pitchFamily="49" charset="0"/>
                <a:cs typeface="Courier New" panose="02070309020205020404" pitchFamily="49" charset="0"/>
              </a:rPr>
              <a:t>sysfunc</a:t>
            </a:r>
            <a:r>
              <a:rPr lang="en-US" sz="2000" b="1" dirty="0" smtClean="0">
                <a:latin typeface="Courier New" panose="02070309020205020404" pitchFamily="49" charset="0"/>
                <a:cs typeface="Courier New" panose="02070309020205020404" pitchFamily="49" charset="0"/>
              </a:rPr>
              <a:t>(close(&amp;</a:t>
            </a:r>
            <a:r>
              <a:rPr lang="en-US" sz="2000" b="1" dirty="0" err="1" smtClean="0">
                <a:latin typeface="Courier New" panose="02070309020205020404" pitchFamily="49" charset="0"/>
                <a:cs typeface="Courier New" panose="02070309020205020404" pitchFamily="49" charset="0"/>
              </a:rPr>
              <a:t>dsid</a:t>
            </a:r>
            <a:r>
              <a:rPr lang="en-US" sz="20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%end;</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%else %put ERROR: Could not open data             </a:t>
            </a:r>
          </a:p>
          <a:p>
            <a:pPr marL="0" indent="0">
              <a:spcBef>
                <a:spcPts val="0"/>
              </a:spcBef>
              <a:spcAft>
                <a:spcPts val="0"/>
              </a:spcAft>
              <a:buNone/>
            </a:pPr>
            <a:r>
              <a:rPr lang="en-US" sz="2000" b="1" dirty="0" smtClean="0">
                <a:latin typeface="Courier New" panose="02070309020205020404" pitchFamily="49" charset="0"/>
                <a:cs typeface="Courier New" panose="02070309020205020404" pitchFamily="49" charset="0"/>
              </a:rPr>
              <a:t>          set %</a:t>
            </a:r>
            <a:r>
              <a:rPr lang="en-US" sz="2000" b="1" dirty="0" err="1" smtClean="0">
                <a:latin typeface="Courier New" panose="02070309020205020404" pitchFamily="49" charset="0"/>
                <a:cs typeface="Courier New" panose="02070309020205020404" pitchFamily="49" charset="0"/>
              </a:rPr>
              <a:t>upcase</a:t>
            </a:r>
            <a:r>
              <a:rPr lang="en-US" sz="2000" b="1" dirty="0" smtClean="0">
                <a:latin typeface="Courier New" panose="02070309020205020404" pitchFamily="49" charset="0"/>
                <a:cs typeface="Courier New" panose="02070309020205020404" pitchFamily="49" charset="0"/>
              </a:rPr>
              <a:t>(&amp;</a:t>
            </a:r>
            <a:r>
              <a:rPr lang="en-US" sz="2000" b="1" dirty="0" err="1" smtClean="0">
                <a:latin typeface="Courier New" panose="02070309020205020404" pitchFamily="49" charset="0"/>
                <a:cs typeface="Courier New" panose="02070309020205020404" pitchFamily="49" charset="0"/>
              </a:rPr>
              <a:t>dsn</a:t>
            </a:r>
            <a:r>
              <a:rPr lang="en-US" sz="20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2000" b="1" dirty="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   %mend </a:t>
            </a:r>
            <a:r>
              <a:rPr lang="en-US" sz="2000" b="1" dirty="0" err="1" smtClean="0">
                <a:latin typeface="Courier New" panose="02070309020205020404" pitchFamily="49" charset="0"/>
                <a:cs typeface="Courier New" panose="02070309020205020404" pitchFamily="49" charset="0"/>
              </a:rPr>
              <a:t>numobs</a:t>
            </a:r>
            <a:r>
              <a:rPr lang="en-US" sz="2000" b="1" dirty="0" smtClean="0">
                <a:latin typeface="Courier New" panose="02070309020205020404" pitchFamily="49" charset="0"/>
                <a:cs typeface="Courier New" panose="02070309020205020404" pitchFamily="49" charset="0"/>
              </a:rPr>
              <a:t>(</a:t>
            </a:r>
            <a:r>
              <a:rPr lang="en-US" sz="2000" b="1" dirty="0" err="1" smtClean="0">
                <a:latin typeface="Courier New" panose="02070309020205020404" pitchFamily="49" charset="0"/>
                <a:cs typeface="Courier New" panose="02070309020205020404" pitchFamily="49" charset="0"/>
              </a:rPr>
              <a:t>dsn</a:t>
            </a:r>
            <a:r>
              <a:rPr lang="en-US" sz="2000" b="1" dirty="0" smtClean="0">
                <a:latin typeface="Courier New" panose="02070309020205020404" pitchFamily="49" charset="0"/>
                <a:cs typeface="Courier New" panose="02070309020205020404" pitchFamily="49" charset="0"/>
              </a:rPr>
              <a:t>);       </a:t>
            </a:r>
            <a:endParaRPr lang="en-US" sz="2400" b="1" dirty="0"/>
          </a:p>
        </p:txBody>
      </p:sp>
      <p:sp>
        <p:nvSpPr>
          <p:cNvPr id="5" name="Rectangle 4"/>
          <p:cNvSpPr/>
          <p:nvPr/>
        </p:nvSpPr>
        <p:spPr>
          <a:xfrm>
            <a:off x="5305331" y="5413972"/>
            <a:ext cx="2562130" cy="61563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This is what macro function returns </a:t>
            </a:r>
            <a:endParaRPr lang="en-US" dirty="0"/>
          </a:p>
        </p:txBody>
      </p:sp>
      <p:cxnSp>
        <p:nvCxnSpPr>
          <p:cNvPr id="7" name="Straight Arrow Connector 6"/>
          <p:cNvCxnSpPr/>
          <p:nvPr/>
        </p:nvCxnSpPr>
        <p:spPr>
          <a:xfrm flipH="1" flipV="1">
            <a:off x="4372824" y="3992578"/>
            <a:ext cx="1774479" cy="14213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51870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800" dirty="0" smtClean="0"/>
              <a:t>Assumptions</a:t>
            </a:r>
            <a:endParaRPr lang="en-US" sz="2800" dirty="0"/>
          </a:p>
        </p:txBody>
      </p:sp>
      <p:sp>
        <p:nvSpPr>
          <p:cNvPr id="8" name="Content Placeholder 7"/>
          <p:cNvSpPr>
            <a:spLocks noGrp="1"/>
          </p:cNvSpPr>
          <p:nvPr>
            <p:ph idx="1"/>
          </p:nvPr>
        </p:nvSpPr>
        <p:spPr>
          <a:xfrm>
            <a:off x="723900" y="2109457"/>
            <a:ext cx="7721600" cy="4029152"/>
          </a:xfrm>
        </p:spPr>
        <p:txBody>
          <a:bodyPr/>
          <a:lstStyle/>
          <a:p>
            <a:r>
              <a:rPr lang="en-US" dirty="0"/>
              <a:t>Y</a:t>
            </a:r>
            <a:r>
              <a:rPr lang="en-US" dirty="0" smtClean="0"/>
              <a:t>ou are familiar with term “SAS macro”.</a:t>
            </a:r>
          </a:p>
          <a:p>
            <a:r>
              <a:rPr lang="en-US" dirty="0"/>
              <a:t>Y</a:t>
            </a:r>
            <a:r>
              <a:rPr lang="en-US" dirty="0" smtClean="0"/>
              <a:t>ou wrote a couple of simple / intermediate SAS macros.</a:t>
            </a:r>
          </a:p>
          <a:p>
            <a:r>
              <a:rPr lang="en-US" dirty="0" smtClean="0"/>
              <a:t>You are familiar with the SAS language on the intermediate level.</a:t>
            </a:r>
          </a:p>
          <a:p>
            <a:r>
              <a:rPr lang="en-US" dirty="0"/>
              <a:t>Y</a:t>
            </a:r>
            <a:r>
              <a:rPr lang="en-US" dirty="0" smtClean="0"/>
              <a:t>ou understand an exotic accent of the presenter.</a:t>
            </a:r>
            <a:endParaRPr lang="en-US" dirty="0"/>
          </a:p>
        </p:txBody>
      </p:sp>
    </p:spTree>
    <p:extLst>
      <p:ext uri="{BB962C8B-B14F-4D97-AF65-F5344CB8AC3E}">
        <p14:creationId xmlns:p14="http://schemas.microsoft.com/office/powerpoint/2010/main" val="1130665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Functions (cont.)</a:t>
            </a:r>
            <a:endParaRPr lang="en-US" sz="2400" dirty="0"/>
          </a:p>
        </p:txBody>
      </p:sp>
      <p:sp>
        <p:nvSpPr>
          <p:cNvPr id="3" name="Content Placeholder 2"/>
          <p:cNvSpPr>
            <a:spLocks noGrp="1"/>
          </p:cNvSpPr>
          <p:nvPr>
            <p:ph idx="1"/>
          </p:nvPr>
        </p:nvSpPr>
        <p:spPr>
          <a:xfrm>
            <a:off x="723900" y="1536700"/>
            <a:ext cx="8112282" cy="4601909"/>
          </a:xfrm>
        </p:spPr>
        <p:txBody>
          <a:bodyPr>
            <a:normAutofit/>
          </a:bodyPr>
          <a:lstStyle/>
          <a:p>
            <a:r>
              <a:rPr lang="en-US" sz="2400" dirty="0" smtClean="0"/>
              <a:t>Using %</a:t>
            </a:r>
            <a:r>
              <a:rPr lang="en-US" sz="2400" dirty="0" err="1" smtClean="0"/>
              <a:t>numobs</a:t>
            </a:r>
            <a:r>
              <a:rPr lang="en-US" sz="2400" dirty="0" smtClean="0"/>
              <a:t> within a SAS statement:</a:t>
            </a:r>
          </a:p>
          <a:p>
            <a:pPr marL="0" indent="0">
              <a:spcBef>
                <a:spcPts val="0"/>
              </a:spcBef>
              <a:spcAft>
                <a:spcPts val="0"/>
              </a:spcAft>
              <a:buNone/>
            </a:pPr>
            <a:r>
              <a:rPr lang="en-US" sz="2400" dirty="0" smtClean="0"/>
              <a:t>      </a:t>
            </a:r>
            <a:r>
              <a:rPr lang="en-US" sz="1800" b="1" dirty="0" smtClean="0">
                <a:latin typeface="Courier New" panose="02070309020205020404" pitchFamily="49" charset="0"/>
                <a:cs typeface="Courier New" panose="02070309020205020404" pitchFamily="49" charset="0"/>
              </a:rPr>
              <a:t>%</a:t>
            </a:r>
            <a:r>
              <a:rPr lang="en-US" sz="1800" b="1" dirty="0">
                <a:latin typeface="Courier New" panose="02070309020205020404" pitchFamily="49" charset="0"/>
                <a:cs typeface="Courier New" panose="02070309020205020404" pitchFamily="49" charset="0"/>
              </a:rPr>
              <a:t>let </a:t>
            </a:r>
            <a:r>
              <a:rPr lang="en-US" sz="1800" b="1" dirty="0" err="1">
                <a:latin typeface="Courier New" panose="02070309020205020404" pitchFamily="49" charset="0"/>
                <a:cs typeface="Courier New" panose="02070309020205020404" pitchFamily="49" charset="0"/>
              </a:rPr>
              <a:t>dsn</a:t>
            </a:r>
            <a:r>
              <a:rPr lang="en-US" sz="1800" b="1" dirty="0">
                <a:latin typeface="Courier New" panose="02070309020205020404" pitchFamily="49" charset="0"/>
                <a:cs typeface="Courier New" panose="02070309020205020404" pitchFamily="49" charset="0"/>
              </a:rPr>
              <a:t> = </a:t>
            </a:r>
            <a:r>
              <a:rPr lang="en-US" sz="1800" b="1" dirty="0" err="1">
                <a:latin typeface="Courier New" panose="02070309020205020404" pitchFamily="49" charset="0"/>
                <a:cs typeface="Courier New" panose="02070309020205020404" pitchFamily="49" charset="0"/>
              </a:rPr>
              <a:t>mylib.opioids</a:t>
            </a:r>
            <a:r>
              <a:rPr lang="en-US" sz="1800" b="1" dirty="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a:t>
            </a:r>
            <a:r>
              <a:rPr lang="en-US" sz="1800" b="1" dirty="0" err="1" smtClean="0">
                <a:latin typeface="Courier New" panose="02070309020205020404" pitchFamily="49" charset="0"/>
                <a:cs typeface="Courier New" panose="02070309020205020404" pitchFamily="49" charset="0"/>
              </a:rPr>
              <a:t>proc</a:t>
            </a:r>
            <a:r>
              <a:rPr lang="en-US" sz="1800" b="1" dirty="0" smtClean="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print data = &amp;</a:t>
            </a:r>
            <a:r>
              <a:rPr lang="en-US" sz="1800" b="1" dirty="0" err="1">
                <a:latin typeface="Courier New" panose="02070309020205020404" pitchFamily="49" charset="0"/>
                <a:cs typeface="Courier New" panose="02070309020205020404" pitchFamily="49" charset="0"/>
              </a:rPr>
              <a:t>dsn</a:t>
            </a:r>
            <a:r>
              <a:rPr lang="en-US" sz="1800" b="1" dirty="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title </a:t>
            </a:r>
            <a:r>
              <a:rPr lang="en-US" sz="1800" b="1" dirty="0">
                <a:latin typeface="Courier New" panose="02070309020205020404" pitchFamily="49" charset="0"/>
                <a:cs typeface="Courier New" panose="02070309020205020404" pitchFamily="49" charset="0"/>
              </a:rPr>
              <a:t>“%</a:t>
            </a:r>
            <a:r>
              <a:rPr lang="en-US" sz="1800" b="1" dirty="0" err="1">
                <a:latin typeface="Courier New" panose="02070309020205020404" pitchFamily="49" charset="0"/>
                <a:cs typeface="Courier New" panose="02070309020205020404" pitchFamily="49" charset="0"/>
              </a:rPr>
              <a:t>upcase</a:t>
            </a:r>
            <a:r>
              <a:rPr lang="en-US" sz="1800" b="1" dirty="0">
                <a:latin typeface="Courier New" panose="02070309020205020404" pitchFamily="49" charset="0"/>
                <a:cs typeface="Courier New" panose="02070309020205020404" pitchFamily="49" charset="0"/>
              </a:rPr>
              <a:t> (&amp;</a:t>
            </a:r>
            <a:r>
              <a:rPr lang="en-US" sz="1800" b="1" dirty="0" err="1">
                <a:latin typeface="Courier New" panose="02070309020205020404" pitchFamily="49" charset="0"/>
                <a:cs typeface="Courier New" panose="02070309020205020404" pitchFamily="49" charset="0"/>
              </a:rPr>
              <a:t>dsn</a:t>
            </a:r>
            <a:r>
              <a:rPr lang="en-US" sz="1800" b="1" dirty="0">
                <a:latin typeface="Courier New" panose="02070309020205020404" pitchFamily="49" charset="0"/>
                <a:cs typeface="Courier New" panose="02070309020205020404" pitchFamily="49" charset="0"/>
              </a:rPr>
              <a:t>): %</a:t>
            </a:r>
            <a:r>
              <a:rPr lang="en-US" sz="1800" b="1" dirty="0" err="1">
                <a:latin typeface="Courier New" panose="02070309020205020404" pitchFamily="49" charset="0"/>
                <a:cs typeface="Courier New" panose="02070309020205020404" pitchFamily="49" charset="0"/>
              </a:rPr>
              <a:t>numobs</a:t>
            </a:r>
            <a:r>
              <a:rPr lang="en-US" sz="1800" b="1" dirty="0">
                <a:latin typeface="Courier New" panose="02070309020205020404" pitchFamily="49" charset="0"/>
                <a:cs typeface="Courier New" panose="02070309020205020404" pitchFamily="49" charset="0"/>
              </a:rPr>
              <a:t>(&amp;</a:t>
            </a:r>
            <a:r>
              <a:rPr lang="en-US" sz="1800" b="1" dirty="0" err="1" smtClean="0">
                <a:latin typeface="Courier New" panose="02070309020205020404" pitchFamily="49" charset="0"/>
                <a:cs typeface="Courier New" panose="02070309020205020404" pitchFamily="49" charset="0"/>
              </a:rPr>
              <a:t>dsn</a:t>
            </a:r>
            <a:r>
              <a:rPr lang="en-US" sz="1800" b="1" dirty="0" smtClean="0">
                <a:latin typeface="Courier New" panose="02070309020205020404" pitchFamily="49" charset="0"/>
                <a:cs typeface="Courier New" panose="02070309020205020404" pitchFamily="49" charset="0"/>
              </a:rPr>
              <a:t>)observations</a:t>
            </a:r>
            <a:r>
              <a:rPr lang="en-US" sz="1800" b="1" dirty="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run;</a:t>
            </a:r>
          </a:p>
          <a:p>
            <a:pPr marL="0" indent="0">
              <a:spcBef>
                <a:spcPts val="0"/>
              </a:spcBef>
              <a:spcAft>
                <a:spcPts val="0"/>
              </a:spcAft>
              <a:buNone/>
            </a:pPr>
            <a:endParaRPr lang="en-US" sz="1800" b="1" dirty="0" smtClean="0">
              <a:latin typeface="Courier New" panose="02070309020205020404" pitchFamily="49" charset="0"/>
              <a:cs typeface="Courier New" panose="02070309020205020404" pitchFamily="49" charset="0"/>
            </a:endParaRPr>
          </a:p>
          <a:p>
            <a:r>
              <a:rPr lang="en-US" sz="2400" dirty="0" smtClean="0"/>
              <a:t>Or in-line within a macro: </a:t>
            </a:r>
            <a:r>
              <a:rPr lang="en-US" sz="18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2400" b="1"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%if %</a:t>
            </a:r>
            <a:r>
              <a:rPr lang="en-US" sz="1800" b="1" dirty="0" err="1" smtClean="0">
                <a:latin typeface="Courier New" panose="02070309020205020404" pitchFamily="49" charset="0"/>
                <a:cs typeface="Courier New" panose="02070309020205020404" pitchFamily="49" charset="0"/>
              </a:rPr>
              <a:t>numobs</a:t>
            </a:r>
            <a:r>
              <a:rPr lang="en-US" sz="1800" b="1" dirty="0" smtClean="0">
                <a:latin typeface="Courier New" panose="02070309020205020404" pitchFamily="49" charset="0"/>
                <a:cs typeface="Courier New" panose="02070309020205020404" pitchFamily="49" charset="0"/>
              </a:rPr>
              <a:t>(</a:t>
            </a:r>
            <a:r>
              <a:rPr lang="en-US" sz="1800" b="1" dirty="0" err="1" smtClean="0">
                <a:latin typeface="Courier New" panose="02070309020205020404" pitchFamily="49" charset="0"/>
                <a:cs typeface="Courier New" panose="02070309020205020404" pitchFamily="49" charset="0"/>
              </a:rPr>
              <a:t>drugs.opioids</a:t>
            </a:r>
            <a:r>
              <a:rPr lang="en-US" sz="1800" b="1" dirty="0" smtClean="0">
                <a:latin typeface="Courier New" panose="02070309020205020404" pitchFamily="49" charset="0"/>
                <a:cs typeface="Courier New" panose="02070309020205020404" pitchFamily="49" charset="0"/>
              </a:rPr>
              <a:t>)&gt;100000000 %then %do;</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%let </a:t>
            </a:r>
            <a:r>
              <a:rPr lang="en-US" sz="1800" b="1" dirty="0" err="1" smtClean="0">
                <a:latin typeface="Courier New" panose="02070309020205020404" pitchFamily="49" charset="0"/>
                <a:cs typeface="Courier New" panose="02070309020205020404" pitchFamily="49" charset="0"/>
              </a:rPr>
              <a:t>ds_size</a:t>
            </a:r>
            <a:r>
              <a:rPr lang="en-US" sz="1800" b="1" dirty="0" smtClean="0">
                <a:latin typeface="Courier New" panose="02070309020205020404" pitchFamily="49" charset="0"/>
                <a:cs typeface="Courier New" panose="02070309020205020404" pitchFamily="49" charset="0"/>
              </a:rPr>
              <a:t> = BIG;</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%end; %else   </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%if %</a:t>
            </a:r>
            <a:r>
              <a:rPr lang="en-US" sz="1800" b="1" dirty="0" err="1" smtClean="0">
                <a:latin typeface="Courier New" panose="02070309020205020404" pitchFamily="49" charset="0"/>
                <a:cs typeface="Courier New" panose="02070309020205020404" pitchFamily="49" charset="0"/>
              </a:rPr>
              <a:t>numobs</a:t>
            </a:r>
            <a:r>
              <a:rPr lang="en-US" sz="1800" b="1" dirty="0" smtClean="0">
                <a:latin typeface="Courier New" panose="02070309020205020404" pitchFamily="49" charset="0"/>
                <a:cs typeface="Courier New" panose="02070309020205020404" pitchFamily="49" charset="0"/>
              </a:rPr>
              <a:t>(</a:t>
            </a:r>
            <a:r>
              <a:rPr lang="en-US" sz="1800" b="1" dirty="0" err="1" smtClean="0">
                <a:latin typeface="Courier New" panose="02070309020205020404" pitchFamily="49" charset="0"/>
                <a:cs typeface="Courier New" panose="02070309020205020404" pitchFamily="49" charset="0"/>
              </a:rPr>
              <a:t>drugs.opioids</a:t>
            </a:r>
            <a:r>
              <a:rPr lang="en-US" sz="1800" b="1" dirty="0" smtClean="0">
                <a:latin typeface="Courier New" panose="02070309020205020404" pitchFamily="49" charset="0"/>
                <a:cs typeface="Courier New" panose="02070309020205020404" pitchFamily="49" charset="0"/>
              </a:rPr>
              <a:t>)&lt;100000 </a:t>
            </a:r>
            <a:r>
              <a:rPr lang="en-US" sz="1800" b="1" dirty="0">
                <a:latin typeface="Courier New" panose="02070309020205020404" pitchFamily="49" charset="0"/>
                <a:cs typeface="Courier New" panose="02070309020205020404" pitchFamily="49" charset="0"/>
              </a:rPr>
              <a:t>%then %do;</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%let </a:t>
            </a:r>
            <a:r>
              <a:rPr lang="en-US" sz="1800" b="1" dirty="0" err="1" smtClean="0">
                <a:latin typeface="Courier New" panose="02070309020205020404" pitchFamily="49" charset="0"/>
                <a:cs typeface="Courier New" panose="02070309020205020404" pitchFamily="49" charset="0"/>
              </a:rPr>
              <a:t>ds_size</a:t>
            </a:r>
            <a:r>
              <a:rPr lang="en-US" sz="1800" b="1" dirty="0" smtClean="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SMALL;</a:t>
            </a:r>
          </a:p>
          <a:p>
            <a:pPr marL="0" indent="0">
              <a:spcBef>
                <a:spcPts val="0"/>
              </a:spcBef>
              <a:spcAft>
                <a:spcPts val="0"/>
              </a:spcAft>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%end;</a:t>
            </a:r>
            <a:endParaRPr lang="en-US" sz="1800" b="1" dirty="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8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4093757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Functions. Direct access.</a:t>
            </a:r>
            <a:endParaRPr lang="en-US" sz="2400" dirty="0"/>
          </a:p>
        </p:txBody>
      </p:sp>
      <p:sp>
        <p:nvSpPr>
          <p:cNvPr id="3" name="Content Placeholder 2"/>
          <p:cNvSpPr>
            <a:spLocks noGrp="1"/>
          </p:cNvSpPr>
          <p:nvPr>
            <p:ph idx="1"/>
          </p:nvPr>
        </p:nvSpPr>
        <p:spPr>
          <a:xfrm>
            <a:off x="723900" y="1536700"/>
            <a:ext cx="8184710" cy="4601909"/>
          </a:xfrm>
        </p:spPr>
        <p:txBody>
          <a:bodyPr>
            <a:normAutofit/>
          </a:bodyPr>
          <a:lstStyle/>
          <a:p>
            <a:r>
              <a:rPr lang="en-US" sz="2400" dirty="0" smtClean="0"/>
              <a:t>Example of call set routine:</a:t>
            </a:r>
          </a:p>
          <a:p>
            <a:pPr marL="0" indent="0">
              <a:spcBef>
                <a:spcPts val="0"/>
              </a:spcBef>
              <a:spcAft>
                <a:spcPts val="0"/>
              </a:spcAft>
              <a:buNone/>
            </a:pPr>
            <a:r>
              <a:rPr lang="en-US" sz="2400" dirty="0"/>
              <a:t>    </a:t>
            </a:r>
            <a:r>
              <a:rPr lang="en-US" sz="1600" b="1" dirty="0">
                <a:latin typeface="Courier New" panose="02070309020205020404" pitchFamily="49" charset="0"/>
                <a:cs typeface="Courier New" panose="02070309020205020404" pitchFamily="49" charset="0"/>
              </a:rPr>
              <a:t>%macro </a:t>
            </a:r>
            <a:r>
              <a:rPr lang="en-US" sz="1600" b="1" dirty="0" err="1" smtClean="0">
                <a:latin typeface="Courier New" panose="02070309020205020404" pitchFamily="49" charset="0"/>
                <a:cs typeface="Courier New" panose="02070309020205020404" pitchFamily="49" charset="0"/>
              </a:rPr>
              <a:t>var_to_global</a:t>
            </a:r>
            <a:r>
              <a:rPr lang="en-US" sz="16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a:t>
            </a:r>
            <a:r>
              <a:rPr lang="en-US" sz="1600" b="1" dirty="0" err="1" smtClean="0">
                <a:latin typeface="Courier New" panose="02070309020205020404" pitchFamily="49" charset="0"/>
                <a:cs typeface="Courier New" panose="02070309020205020404" pitchFamily="49" charset="0"/>
              </a:rPr>
              <a:t>sysfunc</a:t>
            </a:r>
            <a:r>
              <a:rPr lang="en-US" sz="1600" b="1" dirty="0" smtClean="0">
                <a:latin typeface="Courier New" panose="02070309020205020404" pitchFamily="49" charset="0"/>
                <a:cs typeface="Courier New" panose="02070309020205020404" pitchFamily="49" charset="0"/>
              </a:rPr>
              <a:t>(open(</a:t>
            </a:r>
            <a:r>
              <a:rPr lang="en-US" sz="1600" b="1" dirty="0" err="1" smtClean="0">
                <a:latin typeface="Courier New" panose="02070309020205020404" pitchFamily="49" charset="0"/>
                <a:cs typeface="Courier New" panose="02070309020205020404" pitchFamily="49" charset="0"/>
              </a:rPr>
              <a:t>mylib.HCP,i</a:t>
            </a:r>
            <a:r>
              <a:rPr lang="en-US" sz="16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syscall</a:t>
            </a:r>
            <a:r>
              <a:rPr lang="en-US" sz="1600" b="1" dirty="0">
                <a:latin typeface="Courier New" panose="02070309020205020404" pitchFamily="49" charset="0"/>
                <a:cs typeface="Courier New" panose="02070309020205020404" pitchFamily="49" charset="0"/>
              </a:rPr>
              <a:t> set(</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 </a:t>
            </a:r>
            <a:endParaRPr lang="en-US" sz="16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a:t>
            </a:r>
            <a:r>
              <a:rPr lang="en-US" sz="1600" b="1" dirty="0" err="1">
                <a:latin typeface="Courier New" panose="02070309020205020404" pitchFamily="49" charset="0"/>
                <a:cs typeface="Courier New" panose="02070309020205020404" pitchFamily="49" charset="0"/>
              </a:rPr>
              <a:t>rc</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fetchobs</a:t>
            </a:r>
            <a:r>
              <a:rPr lang="en-US" sz="1600" b="1" dirty="0">
                <a:latin typeface="Courier New" panose="02070309020205020404" pitchFamily="49" charset="0"/>
                <a:cs typeface="Courier New" panose="02070309020205020404" pitchFamily="49" charset="0"/>
              </a:rPr>
              <a:t>(&amp;dsid,10)); </a:t>
            </a:r>
            <a:endParaRPr lang="en-US" sz="16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a:t>
            </a:r>
            <a:r>
              <a:rPr lang="en-US" sz="1600" b="1" dirty="0" err="1">
                <a:latin typeface="Courier New" panose="02070309020205020404" pitchFamily="49" charset="0"/>
                <a:cs typeface="Courier New" panose="02070309020205020404" pitchFamily="49" charset="0"/>
              </a:rPr>
              <a:t>rc</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(close(&amp;</a:t>
            </a:r>
            <a:r>
              <a:rPr lang="en-US" sz="1600" b="1" dirty="0" err="1">
                <a:latin typeface="Courier New" panose="02070309020205020404" pitchFamily="49" charset="0"/>
                <a:cs typeface="Courier New" panose="02070309020205020404" pitchFamily="49" charset="0"/>
              </a:rPr>
              <a:t>dsid</a:t>
            </a:r>
            <a:r>
              <a:rPr lang="en-US" sz="16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mend </a:t>
            </a:r>
            <a:r>
              <a:rPr lang="en-US" sz="1600" b="1" dirty="0" err="1">
                <a:latin typeface="Courier New" panose="02070309020205020404" pitchFamily="49" charset="0"/>
                <a:cs typeface="Courier New" panose="02070309020205020404" pitchFamily="49" charset="0"/>
              </a:rPr>
              <a:t>var_to_global</a:t>
            </a: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global </a:t>
            </a:r>
            <a:r>
              <a:rPr lang="en-US" sz="1600" b="1" dirty="0" smtClean="0">
                <a:latin typeface="Courier New" panose="02070309020205020404" pitchFamily="49" charset="0"/>
                <a:cs typeface="Courier New" panose="02070309020205020404" pitchFamily="49" charset="0"/>
              </a:rPr>
              <a:t>BMI </a:t>
            </a:r>
            <a:r>
              <a:rPr lang="en-US" sz="1600" b="1" dirty="0" err="1" smtClean="0">
                <a:latin typeface="Courier New" panose="02070309020205020404" pitchFamily="49" charset="0"/>
                <a:cs typeface="Courier New" panose="02070309020205020404" pitchFamily="49" charset="0"/>
              </a:rPr>
              <a:t>vaccination_status</a:t>
            </a: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err="1" smtClean="0">
                <a:latin typeface="Courier New" panose="02070309020205020404" pitchFamily="49" charset="0"/>
                <a:cs typeface="Courier New" panose="02070309020205020404" pitchFamily="49" charset="0"/>
              </a:rPr>
              <a:t>var_to_global</a:t>
            </a:r>
            <a:r>
              <a:rPr lang="en-US" sz="16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%put </a:t>
            </a:r>
            <a:r>
              <a:rPr lang="en-US" sz="1600" b="1" dirty="0">
                <a:latin typeface="Courier New" panose="02070309020205020404" pitchFamily="49" charset="0"/>
                <a:cs typeface="Courier New" panose="02070309020205020404" pitchFamily="49" charset="0"/>
              </a:rPr>
              <a:t>_global</a:t>
            </a:r>
            <a:r>
              <a:rPr lang="en-US" sz="1600" b="1" dirty="0" smtClean="0">
                <a:latin typeface="Courier New" panose="02070309020205020404" pitchFamily="49" charset="0"/>
                <a:cs typeface="Courier New" panose="02070309020205020404" pitchFamily="49" charset="0"/>
              </a:rPr>
              <a:t>_;</a:t>
            </a:r>
          </a:p>
          <a:p>
            <a:pPr marL="0" indent="0">
              <a:spcBef>
                <a:spcPts val="0"/>
              </a:spcBef>
              <a:spcAft>
                <a:spcPts val="0"/>
              </a:spcAft>
              <a:buNone/>
            </a:pPr>
            <a:endParaRPr lang="en-US" sz="16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GLOBAL </a:t>
            </a:r>
            <a:r>
              <a:rPr lang="en-US" sz="1600" b="1" dirty="0" smtClean="0">
                <a:latin typeface="Courier New" panose="02070309020205020404" pitchFamily="49" charset="0"/>
                <a:cs typeface="Courier New" panose="02070309020205020404" pitchFamily="49" charset="0"/>
              </a:rPr>
              <a:t>BMI 27 </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GLOBAL VACCINATION_STATUS VACCINATED</a:t>
            </a:r>
            <a:endParaRPr lang="en-US" sz="1600" b="1" dirty="0">
              <a:latin typeface="Courier New" panose="02070309020205020404" pitchFamily="49" charset="0"/>
              <a:cs typeface="Courier New" panose="02070309020205020404" pitchFamily="49" charset="0"/>
            </a:endParaRPr>
          </a:p>
        </p:txBody>
      </p:sp>
      <p:sp>
        <p:nvSpPr>
          <p:cNvPr id="4" name="Rounded Rectangle 3"/>
          <p:cNvSpPr/>
          <p:nvPr/>
        </p:nvSpPr>
        <p:spPr>
          <a:xfrm>
            <a:off x="6056768" y="2254312"/>
            <a:ext cx="2607398" cy="330451"/>
          </a:xfrm>
          <a:prstGeom prst="roundRect">
            <a:avLst>
              <a:gd name="adj" fmla="val 156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Open data set in direct access mode</a:t>
            </a:r>
            <a:endParaRPr lang="en-US" sz="1200" dirty="0"/>
          </a:p>
        </p:txBody>
      </p:sp>
      <p:cxnSp>
        <p:nvCxnSpPr>
          <p:cNvPr id="6" name="Straight Arrow Connector 5"/>
          <p:cNvCxnSpPr/>
          <p:nvPr/>
        </p:nvCxnSpPr>
        <p:spPr>
          <a:xfrm flipH="1">
            <a:off x="5667469" y="2419537"/>
            <a:ext cx="389299" cy="3146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Rounded Rectangle 6"/>
          <p:cNvSpPr/>
          <p:nvPr/>
        </p:nvSpPr>
        <p:spPr>
          <a:xfrm>
            <a:off x="5993393" y="2851842"/>
            <a:ext cx="2824681" cy="38024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Prepares to map variables to global macro variables, macro version of call set</a:t>
            </a:r>
            <a:endParaRPr lang="en-US" sz="1200" dirty="0"/>
          </a:p>
        </p:txBody>
      </p:sp>
      <p:cxnSp>
        <p:nvCxnSpPr>
          <p:cNvPr id="9" name="Straight Arrow Connector 8"/>
          <p:cNvCxnSpPr>
            <a:stCxn id="7" idx="1"/>
          </p:cNvCxnSpPr>
          <p:nvPr/>
        </p:nvCxnSpPr>
        <p:spPr>
          <a:xfrm flipH="1" flipV="1">
            <a:off x="3757188" y="3041964"/>
            <a:ext cx="2236205"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rot="10800000" flipV="1">
            <a:off x="5993393" y="3358836"/>
            <a:ext cx="2607398" cy="84197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Reads a specified observation from a SAS data set into the Data Set Data Vector (DDV). Maps </a:t>
            </a:r>
            <a:r>
              <a:rPr lang="en-US" sz="1200" dirty="0" smtClean="0"/>
              <a:t>specifically variables from10</a:t>
            </a:r>
            <a:r>
              <a:rPr lang="en-US" sz="1200" baseline="30000" dirty="0" smtClean="0"/>
              <a:t>th </a:t>
            </a:r>
            <a:r>
              <a:rPr lang="en-US" sz="1200" dirty="0" smtClean="0"/>
              <a:t> observation</a:t>
            </a:r>
            <a:endParaRPr lang="en-US" sz="1200" dirty="0"/>
          </a:p>
        </p:txBody>
      </p:sp>
      <p:cxnSp>
        <p:nvCxnSpPr>
          <p:cNvPr id="12" name="Straight Arrow Connector 11"/>
          <p:cNvCxnSpPr/>
          <p:nvPr/>
        </p:nvCxnSpPr>
        <p:spPr>
          <a:xfrm flipH="1" flipV="1">
            <a:off x="5531667" y="3358837"/>
            <a:ext cx="461725" cy="26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22473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Reading SAS Data. SAS I/O Functions. Direct access.</a:t>
            </a:r>
            <a:endParaRPr lang="en-US" sz="2400" dirty="0"/>
          </a:p>
        </p:txBody>
      </p:sp>
      <p:sp>
        <p:nvSpPr>
          <p:cNvPr id="3" name="Content Placeholder 2"/>
          <p:cNvSpPr>
            <a:spLocks noGrp="1"/>
          </p:cNvSpPr>
          <p:nvPr>
            <p:ph idx="1"/>
          </p:nvPr>
        </p:nvSpPr>
        <p:spPr/>
        <p:txBody>
          <a:bodyPr>
            <a:normAutofit lnSpcReduction="10000"/>
          </a:bodyPr>
          <a:lstStyle/>
          <a:p>
            <a:r>
              <a:rPr lang="en-US" sz="2000" dirty="0" smtClean="0"/>
              <a:t>How it looks in a SAS data step</a:t>
            </a:r>
            <a:r>
              <a:rPr lang="en-US" sz="2400" dirty="0" smtClean="0"/>
              <a:t>:</a:t>
            </a:r>
          </a:p>
          <a:p>
            <a:pPr marL="0" indent="0">
              <a:spcBef>
                <a:spcPts val="0"/>
              </a:spcBef>
              <a:spcAft>
                <a:spcPts val="0"/>
              </a:spcAft>
              <a:buNone/>
            </a:pPr>
            <a:r>
              <a:rPr lang="en-US" sz="1400" dirty="0"/>
              <a:t>     </a:t>
            </a:r>
            <a:r>
              <a:rPr lang="en-US" sz="1400" b="1" dirty="0">
                <a:latin typeface="Courier New" panose="02070309020205020404" pitchFamily="49" charset="0"/>
                <a:cs typeface="Courier New" panose="02070309020205020404" pitchFamily="49" charset="0"/>
              </a:rPr>
              <a:t>data </a:t>
            </a:r>
            <a:r>
              <a:rPr lang="en-US" sz="1400" b="1" dirty="0" err="1">
                <a:latin typeface="Courier New" panose="02070309020205020404" pitchFamily="49" charset="0"/>
                <a:cs typeface="Courier New" panose="02070309020205020404" pitchFamily="49" charset="0"/>
              </a:rPr>
              <a:t>mydata</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  length </a:t>
            </a:r>
            <a:r>
              <a:rPr lang="en-US" sz="1400" b="1" dirty="0" err="1" smtClean="0">
                <a:latin typeface="Courier New" panose="02070309020205020404" pitchFamily="49" charset="0"/>
                <a:cs typeface="Courier New" panose="02070309020205020404" pitchFamily="49" charset="0"/>
              </a:rPr>
              <a:t>personid</a:t>
            </a:r>
            <a:r>
              <a:rPr lang="en-US" sz="1400" b="1" dirty="0" smtClean="0">
                <a:latin typeface="Courier New" panose="02070309020205020404" pitchFamily="49" charset="0"/>
                <a:cs typeface="Courier New" panose="02070309020205020404" pitchFamily="49" charset="0"/>
              </a:rPr>
              <a:t> BMI 8 </a:t>
            </a:r>
            <a:r>
              <a:rPr lang="en-US" sz="1400" b="1" dirty="0" err="1" smtClean="0">
                <a:latin typeface="Courier New" panose="02070309020205020404" pitchFamily="49" charset="0"/>
                <a:cs typeface="Courier New" panose="02070309020205020404" pitchFamily="49" charset="0"/>
              </a:rPr>
              <a:t>vaccination_status</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1;        </a:t>
            </a:r>
          </a:p>
          <a:p>
            <a:pPr marL="0" indent="0">
              <a:spcBef>
                <a:spcPts val="0"/>
              </a:spcBef>
              <a:spcAft>
                <a:spcPts val="0"/>
              </a:spcAft>
              <a:buNone/>
            </a:pP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   drop </a:t>
            </a:r>
            <a:r>
              <a:rPr lang="en-US" sz="1400" b="1" dirty="0" err="1">
                <a:latin typeface="Courier New" panose="02070309020205020404" pitchFamily="49" charset="0"/>
                <a:cs typeface="Courier New" panose="02070309020205020404" pitchFamily="49" charset="0"/>
              </a:rPr>
              <a:t>rc</a:t>
            </a:r>
            <a:r>
              <a:rPr lang="en-US" sz="1400" b="1" dirty="0">
                <a:latin typeface="Courier New" panose="02070309020205020404" pitchFamily="49" charset="0"/>
                <a:cs typeface="Courier New" panose="02070309020205020404" pitchFamily="49" charset="0"/>
              </a:rPr>
              <a:t> </a:t>
            </a:r>
            <a:r>
              <a:rPr lang="en-US" sz="1400" b="1" dirty="0" err="1">
                <a:latin typeface="Courier New" panose="02070309020205020404" pitchFamily="49" charset="0"/>
                <a:cs typeface="Courier New" panose="02070309020205020404" pitchFamily="49" charset="0"/>
              </a:rPr>
              <a:t>dsid</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   </a:t>
            </a:r>
            <a:r>
              <a:rPr lang="en-US" sz="1400" b="1" dirty="0" err="1" smtClean="0">
                <a:latin typeface="Courier New" panose="02070309020205020404" pitchFamily="49" charset="0"/>
                <a:cs typeface="Courier New" panose="02070309020205020404" pitchFamily="49" charset="0"/>
              </a:rPr>
              <a:t>dsid</a:t>
            </a:r>
            <a:r>
              <a:rPr lang="en-US" sz="1400" b="1" dirty="0" smtClean="0">
                <a:latin typeface="Courier New" panose="02070309020205020404" pitchFamily="49" charset="0"/>
                <a:cs typeface="Courier New" panose="02070309020205020404" pitchFamily="49" charset="0"/>
              </a:rPr>
              <a:t>=open(“mylib.</a:t>
            </a:r>
            <a:r>
              <a:rPr lang="en-US" sz="1400" b="1" dirty="0" err="1" smtClean="0">
                <a:latin typeface="Courier New" panose="02070309020205020404" pitchFamily="49" charset="0"/>
                <a:cs typeface="Courier New" panose="02070309020205020404" pitchFamily="49" charset="0"/>
              </a:rPr>
              <a:t>hcp</a:t>
            </a:r>
            <a:r>
              <a:rPr lang="en-US" sz="1400" b="1" dirty="0" smtClean="0">
                <a:latin typeface="Courier New" panose="02070309020205020404" pitchFamily="49" charset="0"/>
                <a:cs typeface="Courier New" panose="02070309020205020404" pitchFamily="49" charset="0"/>
              </a:rPr>
              <a:t>","</a:t>
            </a:r>
            <a:r>
              <a:rPr lang="en-US" sz="1400" b="1" dirty="0" err="1">
                <a:latin typeface="Courier New" panose="02070309020205020404" pitchFamily="49" charset="0"/>
                <a:cs typeface="Courier New" panose="02070309020205020404" pitchFamily="49" charset="0"/>
              </a:rPr>
              <a:t>i</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call </a:t>
            </a:r>
            <a:r>
              <a:rPr lang="en-US" sz="1400" b="1" dirty="0">
                <a:solidFill>
                  <a:srgbClr val="0070C0"/>
                </a:solidFill>
                <a:latin typeface="Courier New" panose="02070309020205020404" pitchFamily="49" charset="0"/>
                <a:cs typeface="Courier New" panose="02070309020205020404" pitchFamily="49" charset="0"/>
              </a:rPr>
              <a:t>set (</a:t>
            </a:r>
            <a:r>
              <a:rPr lang="en-US" sz="1400" b="1" dirty="0" err="1">
                <a:solidFill>
                  <a:srgbClr val="0070C0"/>
                </a:solidFill>
                <a:latin typeface="Courier New" panose="02070309020205020404" pitchFamily="49" charset="0"/>
                <a:cs typeface="Courier New" panose="02070309020205020404" pitchFamily="49" charset="0"/>
              </a:rPr>
              <a:t>dsid</a:t>
            </a:r>
            <a:r>
              <a:rPr lang="en-US" sz="1400" b="1" dirty="0">
                <a:solidFill>
                  <a:srgbClr val="0070C0"/>
                </a:solidFill>
                <a:latin typeface="Courier New" panose="02070309020205020404" pitchFamily="49" charset="0"/>
                <a:cs typeface="Courier New" panose="02070309020205020404" pitchFamily="49" charset="0"/>
              </a:rPr>
              <a:t>); </a:t>
            </a:r>
            <a:endParaRPr lang="en-US" sz="1400" b="1" dirty="0" smtClean="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do </a:t>
            </a:r>
            <a:r>
              <a:rPr lang="en-US" sz="1400" b="1" dirty="0" err="1">
                <a:latin typeface="Courier New" panose="02070309020205020404" pitchFamily="49" charset="0"/>
                <a:cs typeface="Courier New" panose="02070309020205020404" pitchFamily="49" charset="0"/>
              </a:rPr>
              <a:t>i</a:t>
            </a:r>
            <a:r>
              <a:rPr lang="en-US" sz="1400" b="1" dirty="0">
                <a:latin typeface="Courier New" panose="02070309020205020404" pitchFamily="49" charset="0"/>
                <a:cs typeface="Courier New" panose="02070309020205020404" pitchFamily="49" charset="0"/>
              </a:rPr>
              <a:t>=1 to 10;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a:t>
            </a:r>
            <a:r>
              <a:rPr lang="en-US" sz="1400" b="1" dirty="0" err="1" smtClean="0">
                <a:latin typeface="Courier New" panose="02070309020205020404" pitchFamily="49" charset="0"/>
                <a:cs typeface="Courier New" panose="02070309020205020404" pitchFamily="49" charset="0"/>
              </a:rPr>
              <a:t>rc</a:t>
            </a:r>
            <a:r>
              <a:rPr lang="en-US" sz="1400" b="1" dirty="0" smtClean="0">
                <a:latin typeface="Courier New" panose="02070309020205020404" pitchFamily="49" charset="0"/>
                <a:cs typeface="Courier New" panose="02070309020205020404" pitchFamily="49" charset="0"/>
              </a:rPr>
              <a:t>=</a:t>
            </a:r>
            <a:r>
              <a:rPr lang="en-US" sz="1400" b="1" dirty="0" err="1" smtClean="0">
                <a:latin typeface="Courier New" panose="02070309020205020404" pitchFamily="49" charset="0"/>
                <a:cs typeface="Courier New" panose="02070309020205020404" pitchFamily="49" charset="0"/>
              </a:rPr>
              <a:t>fetchobs</a:t>
            </a:r>
            <a:r>
              <a:rPr lang="en-US" sz="1400" b="1" dirty="0" smtClean="0">
                <a:latin typeface="Courier New" panose="02070309020205020404" pitchFamily="49" charset="0"/>
                <a:cs typeface="Courier New" panose="02070309020205020404" pitchFamily="49" charset="0"/>
              </a:rPr>
              <a:t>(</a:t>
            </a:r>
            <a:r>
              <a:rPr lang="en-US" sz="1400" b="1" dirty="0" err="1" smtClean="0">
                <a:latin typeface="Courier New" panose="02070309020205020404" pitchFamily="49" charset="0"/>
                <a:cs typeface="Courier New" panose="02070309020205020404" pitchFamily="49" charset="0"/>
              </a:rPr>
              <a:t>dsid,i</a:t>
            </a:r>
            <a:r>
              <a:rPr lang="en-US" sz="1400" b="1" dirty="0">
                <a:latin typeface="Courier New" panose="02070309020205020404" pitchFamily="49" charset="0"/>
                <a:cs typeface="Courier New" panose="02070309020205020404" pitchFamily="49" charset="0"/>
              </a:rPr>
              <a:t>); output;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end</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run;</a:t>
            </a:r>
          </a:p>
          <a:p>
            <a:pPr marL="0" indent="0">
              <a:spcBef>
                <a:spcPts val="0"/>
              </a:spcBef>
              <a:spcAft>
                <a:spcPts val="0"/>
              </a:spcAft>
              <a:buNone/>
            </a:pPr>
            <a:endParaRPr lang="en-US" sz="1400" b="1" dirty="0">
              <a:latin typeface="Courier New" panose="02070309020205020404" pitchFamily="49" charset="0"/>
              <a:cs typeface="Courier New" panose="02070309020205020404" pitchFamily="49" charset="0"/>
            </a:endParaRPr>
          </a:p>
          <a:p>
            <a:pPr>
              <a:spcBef>
                <a:spcPts val="0"/>
              </a:spcBef>
              <a:spcAft>
                <a:spcPts val="0"/>
              </a:spcAft>
              <a:buFont typeface="Wingdings" panose="05000000000000000000" pitchFamily="2" charset="2"/>
              <a:buChar char="§"/>
            </a:pPr>
            <a:r>
              <a:rPr lang="en-US" sz="2000" dirty="0" smtClean="0">
                <a:latin typeface="Arial" panose="020B0604020202020204" pitchFamily="34" charset="0"/>
                <a:cs typeface="Arial" panose="020B0604020202020204" pitchFamily="34" charset="0"/>
              </a:rPr>
              <a:t>When the number of observations is very large and you need to operate only with a subset of the observations, the direct access to observations can make difference in terms of efficiency. </a:t>
            </a:r>
            <a:endParaRPr lang="en-US" sz="2000" dirty="0">
              <a:latin typeface="Arial" panose="020B0604020202020204" pitchFamily="34" charset="0"/>
              <a:cs typeface="Arial" panose="020B0604020202020204" pitchFamily="34" charset="0"/>
            </a:endParaRPr>
          </a:p>
        </p:txBody>
      </p:sp>
      <p:sp>
        <p:nvSpPr>
          <p:cNvPr id="4" name="Rounded Rectangle 3"/>
          <p:cNvSpPr/>
          <p:nvPr/>
        </p:nvSpPr>
        <p:spPr>
          <a:xfrm>
            <a:off x="5893806" y="1874067"/>
            <a:ext cx="2498756" cy="47983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Prepare variables for call set</a:t>
            </a:r>
            <a:endParaRPr lang="en-US" sz="1200" dirty="0"/>
          </a:p>
        </p:txBody>
      </p:sp>
      <p:cxnSp>
        <p:nvCxnSpPr>
          <p:cNvPr id="6" name="Straight Arrow Connector 5"/>
          <p:cNvCxnSpPr>
            <a:stCxn id="4" idx="1"/>
          </p:cNvCxnSpPr>
          <p:nvPr/>
        </p:nvCxnSpPr>
        <p:spPr>
          <a:xfrm flipH="1">
            <a:off x="3666653" y="2113984"/>
            <a:ext cx="2227153" cy="34855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Rounded Rectangle 6"/>
          <p:cNvSpPr/>
          <p:nvPr/>
        </p:nvSpPr>
        <p:spPr>
          <a:xfrm>
            <a:off x="4970352" y="3177766"/>
            <a:ext cx="2498757" cy="36213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This is how it looks  for non-macro version</a:t>
            </a:r>
            <a:endParaRPr lang="en-US" sz="1200" dirty="0"/>
          </a:p>
        </p:txBody>
      </p:sp>
      <p:cxnSp>
        <p:nvCxnSpPr>
          <p:cNvPr id="9" name="Straight Arrow Connector 8"/>
          <p:cNvCxnSpPr/>
          <p:nvPr/>
        </p:nvCxnSpPr>
        <p:spPr>
          <a:xfrm flipH="1">
            <a:off x="2969537" y="3358835"/>
            <a:ext cx="2000815" cy="8148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9124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Parameter validation</a:t>
            </a:r>
            <a:endParaRPr lang="en-US" sz="2400" b="1" dirty="0"/>
          </a:p>
        </p:txBody>
      </p:sp>
      <p:sp>
        <p:nvSpPr>
          <p:cNvPr id="3" name="Content Placeholder 2"/>
          <p:cNvSpPr>
            <a:spLocks noGrp="1"/>
          </p:cNvSpPr>
          <p:nvPr>
            <p:ph idx="1"/>
          </p:nvPr>
        </p:nvSpPr>
        <p:spPr/>
        <p:txBody>
          <a:bodyPr>
            <a:normAutofit/>
          </a:bodyPr>
          <a:lstStyle/>
          <a:p>
            <a:r>
              <a:rPr lang="en-US" sz="2400" dirty="0" smtClean="0"/>
              <a:t>In one of the projects, we received XML data from 80 sites. </a:t>
            </a:r>
          </a:p>
          <a:p>
            <a:r>
              <a:rPr lang="en-US" sz="2400" dirty="0" smtClean="0"/>
              <a:t>Using VB macro XML data for every site is converted to MS Access relational database.</a:t>
            </a:r>
          </a:p>
          <a:p>
            <a:r>
              <a:rPr lang="en-US" sz="2400" dirty="0" smtClean="0"/>
              <a:t>Schema of XML data varies from site to site, so MS Access data bases may have different number of tables for different sites.</a:t>
            </a:r>
          </a:p>
          <a:p>
            <a:r>
              <a:rPr lang="en-US" sz="2400" dirty="0" smtClean="0"/>
              <a:t>Moreover, the tables with the same name may have a different set of variables for different sites.  </a:t>
            </a:r>
            <a:endParaRPr lang="en-US" sz="2400" dirty="0"/>
          </a:p>
        </p:txBody>
      </p:sp>
    </p:spTree>
    <p:extLst>
      <p:ext uri="{BB962C8B-B14F-4D97-AF65-F5344CB8AC3E}">
        <p14:creationId xmlns:p14="http://schemas.microsoft.com/office/powerpoint/2010/main" val="42099342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a:t>
            </a:r>
            <a:r>
              <a:rPr lang="en-US" sz="2400" b="1" dirty="0" smtClean="0"/>
              <a:t>validation (cont.)</a:t>
            </a:r>
            <a:endParaRPr lang="en-US" sz="2400" dirty="0"/>
          </a:p>
        </p:txBody>
      </p:sp>
      <p:sp>
        <p:nvSpPr>
          <p:cNvPr id="3" name="Content Placeholder 2"/>
          <p:cNvSpPr>
            <a:spLocks noGrp="1"/>
          </p:cNvSpPr>
          <p:nvPr>
            <p:ph idx="1"/>
          </p:nvPr>
        </p:nvSpPr>
        <p:spPr>
          <a:xfrm>
            <a:off x="678633" y="1980319"/>
            <a:ext cx="7721600" cy="4601909"/>
          </a:xfrm>
        </p:spPr>
        <p:txBody>
          <a:bodyPr>
            <a:normAutofit/>
          </a:bodyPr>
          <a:lstStyle/>
          <a:p>
            <a:r>
              <a:rPr lang="en-US" sz="2400" dirty="0" smtClean="0"/>
              <a:t>The goal was to validate the existence of the </a:t>
            </a:r>
            <a:r>
              <a:rPr lang="en-US" sz="2400" dirty="0"/>
              <a:t>tables </a:t>
            </a:r>
            <a:r>
              <a:rPr lang="en-US" sz="2400" dirty="0" smtClean="0"/>
              <a:t>for every site.</a:t>
            </a:r>
          </a:p>
          <a:p>
            <a:r>
              <a:rPr lang="en-US" sz="2400" dirty="0" smtClean="0"/>
              <a:t> For every “site - existing table” to validate availability of the variables of interest.</a:t>
            </a:r>
          </a:p>
          <a:p>
            <a:r>
              <a:rPr lang="en-US" sz="2400" dirty="0" smtClean="0"/>
              <a:t>The process of validation starts with the importing MS Assess tables to SAS.</a:t>
            </a:r>
          </a:p>
          <a:p>
            <a:r>
              <a:rPr lang="en-US" sz="2400" dirty="0" smtClean="0"/>
              <a:t>Further development could be validating directly from XML data, dropping MS Access step entirely.  </a:t>
            </a:r>
            <a:endParaRPr lang="en-US" sz="2400" dirty="0"/>
          </a:p>
        </p:txBody>
      </p:sp>
    </p:spTree>
    <p:extLst>
      <p:ext uri="{BB962C8B-B14F-4D97-AF65-F5344CB8AC3E}">
        <p14:creationId xmlns:p14="http://schemas.microsoft.com/office/powerpoint/2010/main" val="24049042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p:txBody>
          <a:bodyPr>
            <a:normAutofit lnSpcReduction="10000"/>
          </a:bodyPr>
          <a:lstStyle/>
          <a:p>
            <a:r>
              <a:rPr lang="en-US" sz="2200" dirty="0" smtClean="0"/>
              <a:t>So, we start with importing Access tables to SAS for each site.</a:t>
            </a:r>
          </a:p>
          <a:p>
            <a:pPr marL="0" indent="0">
              <a:buNone/>
            </a:pPr>
            <a:r>
              <a:rPr lang="en-US" sz="2200" dirty="0"/>
              <a:t> </a:t>
            </a:r>
            <a:r>
              <a:rPr lang="en-US" sz="2200" dirty="0" smtClean="0"/>
              <a:t>    We could start directly with PROC IMPORT:</a:t>
            </a:r>
            <a:endParaRPr lang="en-US" sz="2200" dirty="0"/>
          </a:p>
          <a:p>
            <a:pPr marL="0" indent="0">
              <a:spcBef>
                <a:spcPts val="0"/>
              </a:spcBef>
              <a:spcAft>
                <a:spcPts val="0"/>
              </a:spcAft>
              <a:buNone/>
            </a:pPr>
            <a:r>
              <a:rPr lang="en-US" sz="2400" dirty="0" smtClean="0">
                <a:latin typeface="Courier New" panose="02070309020205020404" pitchFamily="49" charset="0"/>
                <a:cs typeface="Courier New" panose="02070309020205020404" pitchFamily="49" charset="0"/>
              </a:rPr>
              <a:t>  </a:t>
            </a:r>
            <a:r>
              <a:rPr lang="en-US" sz="1900" b="1" dirty="0" err="1" smtClean="0">
                <a:latin typeface="Courier New" panose="02070309020205020404" pitchFamily="49" charset="0"/>
                <a:cs typeface="Courier New" panose="02070309020205020404" pitchFamily="49" charset="0"/>
              </a:rPr>
              <a:t>proc</a:t>
            </a:r>
            <a:r>
              <a:rPr lang="en-US" sz="1900" b="1" dirty="0" smtClean="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import </a:t>
            </a:r>
            <a:r>
              <a:rPr lang="en-US" sz="1900" b="1" dirty="0" smtClean="0">
                <a:latin typeface="Courier New" panose="02070309020205020404" pitchFamily="49" charset="0"/>
                <a:cs typeface="Courier New" panose="02070309020205020404" pitchFamily="49" charset="0"/>
              </a:rPr>
              <a:t>out=Clinic</a:t>
            </a:r>
            <a:endParaRPr lang="en-US" sz="19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900" b="1" dirty="0">
                <a:latin typeface="Courier New" panose="02070309020205020404" pitchFamily="49" charset="0"/>
                <a:cs typeface="Courier New" panose="02070309020205020404" pitchFamily="49" charset="0"/>
              </a:rPr>
              <a:t>      </a:t>
            </a:r>
            <a:r>
              <a:rPr lang="en-US" sz="1900" b="1" dirty="0" err="1" smtClean="0">
                <a:latin typeface="Courier New" panose="02070309020205020404" pitchFamily="49" charset="0"/>
                <a:cs typeface="Courier New" panose="02070309020205020404" pitchFamily="49" charset="0"/>
              </a:rPr>
              <a:t>Datatable</a:t>
            </a:r>
            <a:r>
              <a:rPr lang="en-US" sz="1900" b="1" dirty="0" smtClean="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 "</a:t>
            </a:r>
            <a:r>
              <a:rPr lang="en-US" sz="1900" b="1" dirty="0" smtClean="0">
                <a:latin typeface="Courier New" panose="02070309020205020404" pitchFamily="49" charset="0"/>
                <a:cs typeface="Courier New" panose="02070309020205020404" pitchFamily="49" charset="0"/>
              </a:rPr>
              <a:t>Clinic"</a:t>
            </a:r>
            <a:endParaRPr lang="en-US" sz="19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900" b="1" dirty="0">
                <a:latin typeface="Courier New" panose="02070309020205020404" pitchFamily="49" charset="0"/>
                <a:cs typeface="Courier New" panose="02070309020205020404" pitchFamily="49" charset="0"/>
              </a:rPr>
              <a:t>      </a:t>
            </a:r>
            <a:r>
              <a:rPr lang="en-US" sz="1900" b="1" dirty="0" smtClean="0">
                <a:latin typeface="Courier New" panose="02070309020205020404" pitchFamily="49" charset="0"/>
                <a:cs typeface="Courier New" panose="02070309020205020404" pitchFamily="49" charset="0"/>
              </a:rPr>
              <a:t>DBMS </a:t>
            </a:r>
            <a:r>
              <a:rPr lang="en-US" sz="1900" b="1" dirty="0">
                <a:latin typeface="Courier New" panose="02070309020205020404" pitchFamily="49" charset="0"/>
                <a:cs typeface="Courier New" panose="02070309020205020404" pitchFamily="49" charset="0"/>
              </a:rPr>
              <a:t>= ACCESSCS REPLACE;</a:t>
            </a:r>
          </a:p>
          <a:p>
            <a:pPr marL="0" indent="0">
              <a:spcBef>
                <a:spcPts val="0"/>
              </a:spcBef>
              <a:spcAft>
                <a:spcPts val="0"/>
              </a:spcAft>
              <a:buNone/>
            </a:pPr>
            <a:r>
              <a:rPr lang="en-US" sz="1900" b="1" dirty="0">
                <a:latin typeface="Courier New" panose="02070309020205020404" pitchFamily="49" charset="0"/>
                <a:cs typeface="Courier New" panose="02070309020205020404" pitchFamily="49" charset="0"/>
              </a:rPr>
              <a:t>      </a:t>
            </a:r>
            <a:r>
              <a:rPr lang="en-US" sz="1900" b="1" dirty="0" smtClean="0">
                <a:latin typeface="Courier New" panose="02070309020205020404" pitchFamily="49" charset="0"/>
                <a:cs typeface="Courier New" panose="02070309020205020404" pitchFamily="49" charset="0"/>
              </a:rPr>
              <a:t>DATABASE    </a:t>
            </a:r>
          </a:p>
          <a:p>
            <a:pPr marL="0" indent="0">
              <a:spcBef>
                <a:spcPts val="0"/>
              </a:spcBef>
              <a:spcAft>
                <a:spcPts val="0"/>
              </a:spcAft>
              <a:buNone/>
            </a:pPr>
            <a:r>
              <a:rPr lang="en-US" sz="1900" b="1" dirty="0" smtClean="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S:\</a:t>
            </a:r>
            <a:r>
              <a:rPr lang="en-US" sz="1900" b="1" dirty="0" smtClean="0">
                <a:latin typeface="Courier New" panose="02070309020205020404" pitchFamily="49" charset="0"/>
                <a:cs typeface="Courier New" panose="02070309020205020404" pitchFamily="49" charset="0"/>
              </a:rPr>
              <a:t>projects\</a:t>
            </a:r>
            <a:r>
              <a:rPr lang="en-US" sz="1900" b="1" dirty="0" err="1" smtClean="0">
                <a:latin typeface="Courier New" panose="02070309020205020404" pitchFamily="49" charset="0"/>
                <a:cs typeface="Courier New" panose="02070309020205020404" pitchFamily="49" charset="0"/>
              </a:rPr>
              <a:t>bigproject</a:t>
            </a:r>
            <a:r>
              <a:rPr lang="en-US" sz="1900" b="1" dirty="0">
                <a:latin typeface="Courier New" panose="02070309020205020404" pitchFamily="49" charset="0"/>
                <a:cs typeface="Courier New" panose="02070309020205020404" pitchFamily="49" charset="0"/>
              </a:rPr>
              <a:t>\&amp;site..</a:t>
            </a:r>
            <a:r>
              <a:rPr lang="en-US" sz="1900" b="1" dirty="0" err="1">
                <a:latin typeface="Courier New" panose="02070309020205020404" pitchFamily="49" charset="0"/>
                <a:cs typeface="Courier New" panose="02070309020205020404" pitchFamily="49" charset="0"/>
              </a:rPr>
              <a:t>accdb</a:t>
            </a:r>
            <a:r>
              <a:rPr lang="en-US" sz="19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900" b="1" dirty="0" smtClean="0">
                <a:latin typeface="Courier New" panose="02070309020205020404" pitchFamily="49" charset="0"/>
                <a:cs typeface="Courier New" panose="02070309020205020404" pitchFamily="49" charset="0"/>
              </a:rPr>
              <a:t>      USEDATE=YES;</a:t>
            </a:r>
          </a:p>
          <a:p>
            <a:pPr marL="0" indent="0">
              <a:spcBef>
                <a:spcPts val="0"/>
              </a:spcBef>
              <a:spcAft>
                <a:spcPts val="0"/>
              </a:spcAft>
              <a:buNone/>
            </a:pPr>
            <a:r>
              <a:rPr lang="en-US" sz="1900" b="1" dirty="0" smtClean="0">
                <a:latin typeface="Courier New" panose="02070309020205020404" pitchFamily="49" charset="0"/>
                <a:cs typeface="Courier New" panose="02070309020205020404" pitchFamily="49" charset="0"/>
              </a:rPr>
              <a:t>      SCANTIME </a:t>
            </a:r>
            <a:r>
              <a:rPr lang="en-US" sz="1900" b="1" dirty="0">
                <a:latin typeface="Courier New" panose="02070309020205020404" pitchFamily="49" charset="0"/>
                <a:cs typeface="Courier New" panose="02070309020205020404" pitchFamily="49" charset="0"/>
              </a:rPr>
              <a:t>= YES</a:t>
            </a:r>
            <a:r>
              <a:rPr lang="en-US" sz="19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900" b="1" dirty="0" smtClean="0">
                <a:latin typeface="Courier New" panose="02070309020205020404" pitchFamily="49" charset="0"/>
                <a:cs typeface="Courier New" panose="02070309020205020404" pitchFamily="49" charset="0"/>
              </a:rPr>
              <a:t>   run; </a:t>
            </a:r>
          </a:p>
          <a:p>
            <a:pPr marL="0" indent="0">
              <a:spcBef>
                <a:spcPts val="0"/>
              </a:spcBef>
              <a:spcAft>
                <a:spcPts val="0"/>
              </a:spcAft>
              <a:buNone/>
            </a:pPr>
            <a:endParaRPr lang="en-US" sz="1900" b="1" dirty="0" smtClean="0">
              <a:latin typeface="Courier New" panose="02070309020205020404" pitchFamily="49" charset="0"/>
              <a:cs typeface="Courier New" panose="02070309020205020404" pitchFamily="49" charset="0"/>
            </a:endParaRPr>
          </a:p>
          <a:p>
            <a:pPr>
              <a:spcBef>
                <a:spcPts val="0"/>
              </a:spcBef>
              <a:spcAft>
                <a:spcPts val="0"/>
              </a:spcAft>
              <a:buFont typeface="Wingdings" panose="05000000000000000000" pitchFamily="2" charset="2"/>
              <a:buChar char="§"/>
            </a:pPr>
            <a:r>
              <a:rPr lang="en-US" sz="2200" dirty="0" smtClean="0">
                <a:latin typeface="Arial" panose="020B0604020202020204" pitchFamily="34" charset="0"/>
                <a:cs typeface="Arial" panose="020B0604020202020204" pitchFamily="34" charset="0"/>
              </a:rPr>
              <a:t>If Clinic table does not exist for a site the procedure will result in Error, but not fatal.  </a:t>
            </a:r>
          </a:p>
          <a:p>
            <a:pPr marL="0" indent="0">
              <a:buNone/>
            </a:pPr>
            <a:endParaRPr lang="en-US" sz="2400" dirty="0" smtClean="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8185335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p:txBody>
          <a:bodyPr>
            <a:normAutofit/>
          </a:bodyPr>
          <a:lstStyle/>
          <a:p>
            <a:r>
              <a:rPr lang="en-US" sz="2400" dirty="0" smtClean="0"/>
              <a:t>The good practice would be to validate the existence of the table directly in the MS Access.    </a:t>
            </a:r>
            <a:endParaRPr lang="en-US" sz="2400" dirty="0"/>
          </a:p>
          <a:p>
            <a:pPr marL="0" indent="0">
              <a:buNone/>
            </a:pPr>
            <a:r>
              <a:rPr lang="en-US" sz="1600" b="1" dirty="0">
                <a:latin typeface="Courier New" panose="02070309020205020404" pitchFamily="49" charset="0"/>
                <a:cs typeface="Courier New" panose="02070309020205020404" pitchFamily="49" charset="0"/>
              </a:rPr>
              <a:t>libname </a:t>
            </a:r>
            <a:r>
              <a:rPr lang="en-US" sz="1600" b="1" dirty="0" err="1">
                <a:latin typeface="Courier New" panose="02070309020205020404" pitchFamily="49" charset="0"/>
                <a:cs typeface="Courier New" panose="02070309020205020404" pitchFamily="49" charset="0"/>
              </a:rPr>
              <a:t>accdata</a:t>
            </a:r>
            <a:r>
              <a:rPr lang="en-US" sz="1600" b="1" dirty="0">
                <a:latin typeface="Courier New" panose="02070309020205020404" pitchFamily="49" charset="0"/>
                <a:cs typeface="Courier New" panose="02070309020205020404" pitchFamily="49" charset="0"/>
              </a:rPr>
              <a:t> "S:\</a:t>
            </a:r>
            <a:r>
              <a:rPr lang="en-US" sz="1600" b="1" dirty="0" smtClean="0">
                <a:latin typeface="Courier New" panose="02070309020205020404" pitchFamily="49" charset="0"/>
                <a:cs typeface="Courier New" panose="02070309020205020404" pitchFamily="49" charset="0"/>
              </a:rPr>
              <a:t>projects\bigproject\&amp;</a:t>
            </a:r>
            <a:r>
              <a:rPr lang="en-US" sz="1600" b="1" dirty="0">
                <a:latin typeface="Courier New" panose="02070309020205020404" pitchFamily="49" charset="0"/>
                <a:cs typeface="Courier New" panose="02070309020205020404" pitchFamily="49" charset="0"/>
              </a:rPr>
              <a:t>site..accdb</a:t>
            </a:r>
            <a:r>
              <a:rPr lang="en-US" sz="1600" b="1" dirty="0" smtClean="0">
                <a:latin typeface="Courier New" panose="02070309020205020404" pitchFamily="49" charset="0"/>
                <a:cs typeface="Courier New" panose="02070309020205020404" pitchFamily="49" charset="0"/>
              </a:rPr>
              <a:t>";</a:t>
            </a:r>
          </a:p>
          <a:p>
            <a:pPr marL="0" indent="0">
              <a:buNone/>
            </a:pPr>
            <a:r>
              <a:rPr lang="en-US" sz="1600" b="1" dirty="0">
                <a:latin typeface="Courier New" panose="02070309020205020404" pitchFamily="49" charset="0"/>
                <a:cs typeface="Courier New" panose="02070309020205020404" pitchFamily="49" charset="0"/>
              </a:rPr>
              <a:t>l</a:t>
            </a:r>
            <a:r>
              <a:rPr lang="en-US" sz="1600" b="1" dirty="0" smtClean="0">
                <a:latin typeface="Courier New" panose="02070309020205020404" pitchFamily="49" charset="0"/>
                <a:cs typeface="Courier New" panose="02070309020205020404" pitchFamily="49" charset="0"/>
              </a:rPr>
              <a:t>ibname </a:t>
            </a:r>
            <a:r>
              <a:rPr lang="en-US" sz="1600" b="1" dirty="0" err="1" smtClean="0">
                <a:latin typeface="Courier New" panose="02070309020205020404" pitchFamily="49" charset="0"/>
                <a:cs typeface="Courier New" panose="02070309020205020404" pitchFamily="49" charset="0"/>
              </a:rPr>
              <a:t>sasdata</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"S:\</a:t>
            </a:r>
            <a:r>
              <a:rPr lang="en-US" sz="1600" b="1" dirty="0" smtClean="0">
                <a:latin typeface="Courier New" panose="02070309020205020404" pitchFamily="49" charset="0"/>
                <a:cs typeface="Courier New" panose="02070309020205020404" pitchFamily="49" charset="0"/>
              </a:rPr>
              <a:t>projects\bigproject\data";</a:t>
            </a:r>
            <a:endParaRPr lang="en-US" sz="16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%if %</a:t>
            </a:r>
            <a:r>
              <a:rPr lang="en-US" sz="1600" b="1" dirty="0" err="1" smtClean="0">
                <a:latin typeface="Courier New" panose="02070309020205020404" pitchFamily="49" charset="0"/>
                <a:cs typeface="Courier New" panose="02070309020205020404" pitchFamily="49" charset="0"/>
              </a:rPr>
              <a:t>sysfunc</a:t>
            </a:r>
            <a:r>
              <a:rPr lang="en-US" sz="1600" b="1" dirty="0" smtClean="0">
                <a:latin typeface="Courier New" panose="02070309020205020404" pitchFamily="49" charset="0"/>
                <a:cs typeface="Courier New" panose="02070309020205020404" pitchFamily="49" charset="0"/>
              </a:rPr>
              <a:t>(</a:t>
            </a:r>
            <a:r>
              <a:rPr lang="en-US" sz="1600" b="1" dirty="0" smtClean="0">
                <a:solidFill>
                  <a:srgbClr val="0070C0"/>
                </a:solidFill>
                <a:latin typeface="Courier New" panose="02070309020205020404" pitchFamily="49" charset="0"/>
                <a:cs typeface="Courier New" panose="02070309020205020404" pitchFamily="49" charset="0"/>
              </a:rPr>
              <a:t>exist</a:t>
            </a:r>
            <a:r>
              <a:rPr lang="en-US" sz="1600" b="1" dirty="0" smtClean="0">
                <a:latin typeface="Courier New" panose="02070309020205020404" pitchFamily="49" charset="0"/>
                <a:cs typeface="Courier New" panose="02070309020205020404" pitchFamily="49" charset="0"/>
              </a:rPr>
              <a:t>(</a:t>
            </a:r>
            <a:r>
              <a:rPr lang="en-US" sz="1600" b="1" dirty="0" err="1" smtClean="0">
                <a:latin typeface="Courier New" panose="02070309020205020404" pitchFamily="49" charset="0"/>
                <a:cs typeface="Courier New" panose="02070309020205020404" pitchFamily="49" charset="0"/>
              </a:rPr>
              <a:t>accdata.Clinic</a:t>
            </a: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%then</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%do</a:t>
            </a:r>
            <a:r>
              <a:rPr lang="en-US" sz="1600" b="1" dirty="0" smtClean="0">
                <a:latin typeface="Courier New" panose="02070309020205020404" pitchFamily="49" charset="0"/>
                <a:cs typeface="Courier New" panose="02070309020205020404" pitchFamily="49" charset="0"/>
              </a:rPr>
              <a:t>;</a:t>
            </a:r>
            <a:endParaRPr lang="en-US" sz="16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data </a:t>
            </a:r>
            <a:r>
              <a:rPr lang="en-US" sz="1600" b="1" dirty="0" err="1" smtClean="0">
                <a:latin typeface="Courier New" panose="02070309020205020404" pitchFamily="49" charset="0"/>
                <a:cs typeface="Courier New" panose="02070309020205020404" pitchFamily="49" charset="0"/>
              </a:rPr>
              <a:t>sasdata.clinic</a:t>
            </a:r>
            <a:r>
              <a:rPr lang="en-US" sz="16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set  </a:t>
            </a:r>
            <a:r>
              <a:rPr lang="en-US" sz="1600" b="1" dirty="0" err="1" smtClean="0">
                <a:latin typeface="Courier New" panose="02070309020205020404" pitchFamily="49" charset="0"/>
                <a:cs typeface="Courier New" panose="02070309020205020404" pitchFamily="49" charset="0"/>
              </a:rPr>
              <a:t>accdata.clinic</a:t>
            </a:r>
            <a:r>
              <a:rPr lang="en-US" sz="16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    </a:t>
            </a: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end</a:t>
            </a:r>
            <a:r>
              <a:rPr lang="en-US" sz="1600" b="1" dirty="0" smtClean="0">
                <a:latin typeface="Courier New" panose="02070309020205020404" pitchFamily="49" charset="0"/>
                <a:cs typeface="Courier New" panose="02070309020205020404" pitchFamily="49" charset="0"/>
              </a:rPr>
              <a:t>; %else %do;</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%put Site &amp;site doesn’t have Clinic table;</a:t>
            </a:r>
          </a:p>
          <a:p>
            <a:pPr marL="0" indent="0">
              <a:spcBef>
                <a:spcPts val="0"/>
              </a:spcBef>
              <a:spcAft>
                <a:spcPts val="0"/>
              </a:spcAft>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%end; </a:t>
            </a:r>
          </a:p>
          <a:p>
            <a:pPr marL="0" indent="0">
              <a:spcBef>
                <a:spcPts val="0"/>
              </a:spcBef>
              <a:spcAft>
                <a:spcPts val="0"/>
              </a:spcAft>
              <a:buNone/>
            </a:pPr>
            <a:endParaRPr lang="en-US" sz="16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600" b="1" dirty="0" smtClean="0">
                <a:latin typeface="Courier New" panose="02070309020205020404" pitchFamily="49" charset="0"/>
                <a:cs typeface="Courier New" panose="02070309020205020404" pitchFamily="49" charset="0"/>
              </a:rPr>
              <a:t>  </a:t>
            </a:r>
            <a:r>
              <a:rPr lang="en-US" sz="2400" dirty="0" smtClean="0">
                <a:latin typeface="Arial" panose="020B0604020202020204" pitchFamily="34" charset="0"/>
                <a:cs typeface="Arial" panose="020B0604020202020204" pitchFamily="34" charset="0"/>
              </a:rPr>
              <a:t>Note: data set can exist but have 0 observations.        </a:t>
            </a:r>
            <a:endParaRPr lang="en-US" sz="2400" dirty="0">
              <a:latin typeface="Arial" panose="020B0604020202020204" pitchFamily="34" charset="0"/>
              <a:cs typeface="Arial" panose="020B0604020202020204" pitchFamily="34" charset="0"/>
            </a:endParaRPr>
          </a:p>
        </p:txBody>
      </p:sp>
      <p:sp>
        <p:nvSpPr>
          <p:cNvPr id="4" name="Rounded Rectangle 3"/>
          <p:cNvSpPr/>
          <p:nvPr/>
        </p:nvSpPr>
        <p:spPr>
          <a:xfrm>
            <a:off x="5196689" y="3621386"/>
            <a:ext cx="2661719" cy="715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i="1" dirty="0" smtClean="0"/>
              <a:t>exist</a:t>
            </a:r>
            <a:r>
              <a:rPr lang="en-US" sz="1400" dirty="0" smtClean="0"/>
              <a:t> function checks  if the file  in parenthesis exists</a:t>
            </a:r>
            <a:endParaRPr lang="en-US" sz="1400" dirty="0"/>
          </a:p>
        </p:txBody>
      </p:sp>
      <p:cxnSp>
        <p:nvCxnSpPr>
          <p:cNvPr id="6" name="Straight Arrow Connector 5"/>
          <p:cNvCxnSpPr>
            <a:stCxn id="4" idx="1"/>
          </p:cNvCxnSpPr>
          <p:nvPr/>
        </p:nvCxnSpPr>
        <p:spPr>
          <a:xfrm flipH="1" flipV="1">
            <a:off x="3060071" y="3503691"/>
            <a:ext cx="2136618" cy="4753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50158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a:xfrm>
            <a:off x="723899" y="1536700"/>
            <a:ext cx="8175657" cy="4601909"/>
          </a:xfrm>
        </p:spPr>
        <p:txBody>
          <a:bodyPr>
            <a:normAutofit fontScale="70000" lnSpcReduction="20000"/>
          </a:bodyPr>
          <a:lstStyle/>
          <a:p>
            <a:endParaRPr lang="en-US" sz="3100" dirty="0" smtClean="0"/>
          </a:p>
          <a:p>
            <a:r>
              <a:rPr lang="en-US" sz="3100" dirty="0" smtClean="0"/>
              <a:t>This macro validates one site – one table.</a:t>
            </a:r>
          </a:p>
          <a:p>
            <a:r>
              <a:rPr lang="en-US" sz="3100" dirty="0" smtClean="0"/>
              <a:t>Generalize this macro for 80 sites having in mind that the maximum number of tables is 6 and the names of the tables are: </a:t>
            </a:r>
            <a:r>
              <a:rPr lang="en-US" sz="3100" i="1" dirty="0" smtClean="0"/>
              <a:t>clinic, labs, demo, visits, profile, status.</a:t>
            </a:r>
          </a:p>
          <a:p>
            <a:r>
              <a:rPr lang="en-US" sz="3100" dirty="0" smtClean="0"/>
              <a:t>Suppose we have the data set (</a:t>
            </a:r>
            <a:r>
              <a:rPr lang="en-US" sz="3100" i="1" dirty="0" smtClean="0"/>
              <a:t>site</a:t>
            </a:r>
            <a:r>
              <a:rPr lang="en-US" sz="3100" dirty="0" smtClean="0"/>
              <a:t>) with the variable </a:t>
            </a:r>
            <a:r>
              <a:rPr lang="en-US" sz="3100" i="1" dirty="0" smtClean="0"/>
              <a:t>site</a:t>
            </a:r>
            <a:r>
              <a:rPr lang="en-US" sz="3100" dirty="0" smtClean="0"/>
              <a:t>.</a:t>
            </a:r>
          </a:p>
          <a:p>
            <a:r>
              <a:rPr lang="en-US" sz="3100" dirty="0" smtClean="0"/>
              <a:t>Validation of the variables is done separately from the validation of the tables.</a:t>
            </a:r>
          </a:p>
          <a:p>
            <a:pPr marL="0" indent="0">
              <a:buNone/>
            </a:pPr>
            <a:r>
              <a:rPr lang="en-US" sz="2400" i="1" dirty="0"/>
              <a:t> </a:t>
            </a:r>
            <a:r>
              <a:rPr lang="en-US" sz="2400" i="1" dirty="0" smtClean="0"/>
              <a:t>   </a:t>
            </a:r>
          </a:p>
          <a:p>
            <a:pPr marL="0" indent="0">
              <a:buNone/>
            </a:pPr>
            <a:r>
              <a:rPr lang="en-US" sz="2400" dirty="0"/>
              <a:t> </a:t>
            </a:r>
            <a:r>
              <a:rPr lang="en-US" sz="2400" dirty="0" smtClean="0"/>
              <a:t>   </a:t>
            </a:r>
            <a:endParaRPr lang="en-US" sz="2400" i="1" dirty="0" smtClean="0"/>
          </a:p>
          <a:p>
            <a:pPr marL="0" indent="0">
              <a:buNone/>
            </a:pPr>
            <a:r>
              <a:rPr lang="en-US" sz="2400" dirty="0"/>
              <a:t> </a:t>
            </a:r>
            <a:r>
              <a:rPr lang="en-US" sz="2400" dirty="0" smtClean="0"/>
              <a:t>    </a:t>
            </a:r>
            <a:endParaRPr lang="en-US" sz="2400" dirty="0"/>
          </a:p>
        </p:txBody>
      </p:sp>
    </p:spTree>
    <p:extLst>
      <p:ext uri="{BB962C8B-B14F-4D97-AF65-F5344CB8AC3E}">
        <p14:creationId xmlns:p14="http://schemas.microsoft.com/office/powerpoint/2010/main" val="40466148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a:xfrm>
            <a:off x="723899" y="1358020"/>
            <a:ext cx="8329565" cy="4780589"/>
          </a:xfrm>
        </p:spPr>
        <p:txBody>
          <a:bodyPr>
            <a:noAutofit/>
          </a:bodyPr>
          <a:lstStyle/>
          <a:p>
            <a:pPr marL="0" indent="0">
              <a:buNone/>
            </a:pPr>
            <a:r>
              <a:rPr lang="en-US" sz="1200" b="1" dirty="0" smtClean="0">
                <a:latin typeface="Courier New" panose="02070309020205020404" pitchFamily="49" charset="0"/>
                <a:cs typeface="Courier New" panose="02070309020205020404" pitchFamily="49" charset="0"/>
              </a:rPr>
              <a:t>%macro </a:t>
            </a:r>
            <a:r>
              <a:rPr lang="en-US" sz="1200" b="1" dirty="0" err="1" smtClean="0">
                <a:latin typeface="Courier New" panose="02070309020205020404" pitchFamily="49" charset="0"/>
                <a:cs typeface="Courier New" panose="02070309020205020404" pitchFamily="49" charset="0"/>
              </a:rPr>
              <a:t>validate_tables</a:t>
            </a:r>
            <a:r>
              <a:rPr lang="en-US" sz="12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libname data "S:\projects\bigproject\data";</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  </a:t>
            </a:r>
            <a:r>
              <a:rPr lang="en-US" sz="1200" b="1" dirty="0" err="1" smtClean="0">
                <a:latin typeface="Courier New" panose="02070309020205020404" pitchFamily="49" charset="0"/>
                <a:cs typeface="Courier New" panose="02070309020205020404" pitchFamily="49" charset="0"/>
              </a:rPr>
              <a:t>proc</a:t>
            </a:r>
            <a:r>
              <a:rPr lang="en-US" sz="1200" b="1" dirty="0" smtClean="0">
                <a:latin typeface="Courier New" panose="02070309020205020404" pitchFamily="49" charset="0"/>
                <a:cs typeface="Courier New" panose="02070309020205020404" pitchFamily="49" charset="0"/>
              </a:rPr>
              <a:t> </a:t>
            </a:r>
            <a:r>
              <a:rPr lang="en-US" sz="1200" b="1" dirty="0" err="1" smtClean="0">
                <a:latin typeface="Courier New" panose="02070309020205020404" pitchFamily="49" charset="0"/>
                <a:cs typeface="Courier New" panose="02070309020205020404" pitchFamily="49" charset="0"/>
              </a:rPr>
              <a:t>sql</a:t>
            </a:r>
            <a:r>
              <a:rPr lang="en-US" sz="1200" b="1" dirty="0" smtClean="0">
                <a:latin typeface="Courier New" panose="02070309020205020404" pitchFamily="49" charset="0"/>
                <a:cs typeface="Courier New" panose="02070309020205020404" pitchFamily="49" charset="0"/>
              </a:rPr>
              <a:t> </a:t>
            </a:r>
            <a:r>
              <a:rPr lang="en-US" sz="1200" b="1" dirty="0" err="1" smtClean="0">
                <a:latin typeface="Courier New" panose="02070309020205020404" pitchFamily="49" charset="0"/>
                <a:cs typeface="Courier New" panose="02070309020205020404" pitchFamily="49" charset="0"/>
              </a:rPr>
              <a:t>noprint</a:t>
            </a:r>
            <a:r>
              <a:rPr lang="en-US" sz="12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a:t>
            </a:r>
            <a:r>
              <a:rPr lang="en-US" sz="1200" b="1" dirty="0" smtClean="0">
                <a:solidFill>
                  <a:srgbClr val="0070C0"/>
                </a:solidFill>
                <a:latin typeface="Courier New" panose="02070309020205020404" pitchFamily="49" charset="0"/>
                <a:cs typeface="Courier New" panose="02070309020205020404" pitchFamily="49" charset="0"/>
              </a:rPr>
              <a:t>select distinct site into :</a:t>
            </a:r>
            <a:r>
              <a:rPr lang="en-US" sz="1200" b="1" dirty="0" err="1" smtClean="0">
                <a:solidFill>
                  <a:srgbClr val="0070C0"/>
                </a:solidFill>
                <a:latin typeface="Courier New" panose="02070309020205020404" pitchFamily="49" charset="0"/>
                <a:cs typeface="Courier New" panose="02070309020205020404" pitchFamily="49" charset="0"/>
              </a:rPr>
              <a:t>sitelist</a:t>
            </a:r>
            <a:r>
              <a:rPr lang="en-US" sz="1200" b="1" dirty="0" smtClean="0">
                <a:solidFill>
                  <a:srgbClr val="0070C0"/>
                </a:solidFill>
                <a:latin typeface="Courier New" panose="02070309020205020404" pitchFamily="49" charset="0"/>
                <a:cs typeface="Courier New" panose="02070309020205020404" pitchFamily="49" charset="0"/>
              </a:rPr>
              <a:t> separated by “ “ from site; </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quit;</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%let </a:t>
            </a:r>
            <a:r>
              <a:rPr lang="en-US" sz="1200" b="1" dirty="0" err="1" smtClean="0">
                <a:latin typeface="Courier New" panose="02070309020205020404" pitchFamily="49" charset="0"/>
                <a:cs typeface="Courier New" panose="02070309020205020404" pitchFamily="49" charset="0"/>
              </a:rPr>
              <a:t>tablelist</a:t>
            </a:r>
            <a:r>
              <a:rPr lang="en-US" sz="1200" b="1" dirty="0" smtClean="0">
                <a:latin typeface="Courier New" panose="02070309020205020404" pitchFamily="49" charset="0"/>
                <a:cs typeface="Courier New" panose="02070309020205020404" pitchFamily="49" charset="0"/>
              </a:rPr>
              <a:t> = clinic labs demo visits profile status;</a:t>
            </a:r>
          </a:p>
          <a:p>
            <a:pPr marL="0" indent="0">
              <a:spcBef>
                <a:spcPts val="0"/>
              </a:spcBef>
              <a:spcAft>
                <a:spcPts val="0"/>
              </a:spcAft>
              <a:buNone/>
            </a:pPr>
            <a:endParaRPr lang="en-US" sz="12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%do s = 1 %to 80;                             %*&lt;-macro loop by site;          </a:t>
            </a:r>
            <a:endParaRPr lang="en-US" sz="12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%let site = %scan(&amp;</a:t>
            </a:r>
            <a:r>
              <a:rPr lang="en-US" sz="1200" b="1" dirty="0" err="1" smtClean="0">
                <a:latin typeface="Courier New" panose="02070309020205020404" pitchFamily="49" charset="0"/>
                <a:cs typeface="Courier New" panose="02070309020205020404" pitchFamily="49" charset="0"/>
              </a:rPr>
              <a:t>sitelist</a:t>
            </a:r>
            <a:r>
              <a:rPr lang="en-US" sz="1200" b="1" dirty="0" smtClean="0">
                <a:latin typeface="Courier New" panose="02070309020205020404" pitchFamily="49" charset="0"/>
                <a:cs typeface="Courier New" panose="02070309020205020404" pitchFamily="49" charset="0"/>
              </a:rPr>
              <a:t>,&amp;s, %</a:t>
            </a:r>
            <a:r>
              <a:rPr lang="en-US" sz="1200" b="1" dirty="0" err="1" smtClean="0">
                <a:latin typeface="Courier New" panose="02070309020205020404" pitchFamily="49" charset="0"/>
                <a:cs typeface="Courier New" panose="02070309020205020404" pitchFamily="49" charset="0"/>
              </a:rPr>
              <a:t>str</a:t>
            </a:r>
            <a:r>
              <a:rPr lang="en-US" sz="1200" b="1" dirty="0" smtClean="0">
                <a:latin typeface="Courier New" panose="02070309020205020404" pitchFamily="49" charset="0"/>
                <a:cs typeface="Courier New" panose="02070309020205020404" pitchFamily="49" charset="0"/>
              </a:rPr>
              <a:t>( ));</a:t>
            </a:r>
            <a:endParaRPr lang="en-US" sz="1200" b="1" dirty="0"/>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libname </a:t>
            </a:r>
            <a:r>
              <a:rPr lang="en-US" sz="1200" b="1" dirty="0" err="1">
                <a:latin typeface="Courier New" panose="02070309020205020404" pitchFamily="49" charset="0"/>
                <a:cs typeface="Courier New" panose="02070309020205020404" pitchFamily="49" charset="0"/>
              </a:rPr>
              <a:t>accdata</a:t>
            </a:r>
            <a:r>
              <a:rPr lang="en-US" sz="1200" b="1" dirty="0">
                <a:latin typeface="Courier New" panose="02070309020205020404" pitchFamily="49" charset="0"/>
                <a:cs typeface="Courier New" panose="02070309020205020404" pitchFamily="49" charset="0"/>
              </a:rPr>
              <a:t> "S:\projects\bigproject\&amp;site..accdb</a:t>
            </a:r>
            <a:r>
              <a:rPr lang="en-US" sz="12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%do t=1 %to 6;                                %*&lt;-</a:t>
            </a:r>
            <a:r>
              <a:rPr lang="en-US" sz="1200" b="1" dirty="0">
                <a:latin typeface="Courier New" panose="02070309020205020404" pitchFamily="49" charset="0"/>
                <a:cs typeface="Courier New" panose="02070309020205020404" pitchFamily="49" charset="0"/>
              </a:rPr>
              <a:t>macro loop by </a:t>
            </a:r>
            <a:r>
              <a:rPr lang="en-US" sz="1200" b="1" dirty="0" smtClean="0">
                <a:latin typeface="Courier New" panose="02070309020205020404" pitchFamily="49" charset="0"/>
                <a:cs typeface="Courier New" panose="02070309020205020404" pitchFamily="49" charset="0"/>
              </a:rPr>
              <a:t>table;</a:t>
            </a:r>
          </a:p>
          <a:p>
            <a:pPr marL="0" indent="0">
              <a:buNone/>
            </a:pP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  </a:t>
            </a:r>
            <a:r>
              <a:rPr lang="en-US" sz="1200" b="1" dirty="0">
                <a:latin typeface="Courier New" panose="02070309020205020404" pitchFamily="49" charset="0"/>
                <a:cs typeface="Courier New" panose="02070309020205020404" pitchFamily="49" charset="0"/>
              </a:rPr>
              <a:t>%let </a:t>
            </a:r>
            <a:r>
              <a:rPr lang="en-US" sz="1200" b="1" dirty="0" smtClean="0">
                <a:latin typeface="Courier New" panose="02070309020205020404" pitchFamily="49" charset="0"/>
                <a:cs typeface="Courier New" panose="02070309020205020404" pitchFamily="49" charset="0"/>
              </a:rPr>
              <a:t>table </a:t>
            </a:r>
            <a:r>
              <a:rPr lang="en-US" sz="1200" b="1" dirty="0">
                <a:latin typeface="Courier New" panose="02070309020205020404" pitchFamily="49" charset="0"/>
                <a:cs typeface="Courier New" panose="02070309020205020404" pitchFamily="49" charset="0"/>
              </a:rPr>
              <a:t>= %scan</a:t>
            </a:r>
            <a:r>
              <a:rPr lang="en-US" sz="1200" b="1" dirty="0" smtClean="0">
                <a:latin typeface="Courier New" panose="02070309020205020404" pitchFamily="49" charset="0"/>
                <a:cs typeface="Courier New" panose="02070309020205020404" pitchFamily="49" charset="0"/>
              </a:rPr>
              <a:t>(&amp;</a:t>
            </a:r>
            <a:r>
              <a:rPr lang="en-US" sz="1200" b="1" dirty="0" err="1" smtClean="0">
                <a:latin typeface="Courier New" panose="02070309020205020404" pitchFamily="49" charset="0"/>
                <a:cs typeface="Courier New" panose="02070309020205020404" pitchFamily="49" charset="0"/>
              </a:rPr>
              <a:t>tablelist</a:t>
            </a:r>
            <a:r>
              <a:rPr lang="en-US" sz="1200" b="1" dirty="0" smtClean="0">
                <a:latin typeface="Courier New" panose="02070309020205020404" pitchFamily="49" charset="0"/>
                <a:cs typeface="Courier New" panose="02070309020205020404" pitchFamily="49" charset="0"/>
              </a:rPr>
              <a:t>,&amp;t, </a:t>
            </a:r>
            <a:r>
              <a:rPr lang="en-US" sz="1200" b="1" dirty="0">
                <a:latin typeface="Courier New" panose="02070309020205020404" pitchFamily="49" charset="0"/>
                <a:cs typeface="Courier New" panose="02070309020205020404" pitchFamily="49" charset="0"/>
              </a:rPr>
              <a:t>%</a:t>
            </a:r>
            <a:r>
              <a:rPr lang="en-US" sz="1200" b="1" dirty="0" err="1">
                <a:latin typeface="Courier New" panose="02070309020205020404" pitchFamily="49" charset="0"/>
                <a:cs typeface="Courier New" panose="02070309020205020404" pitchFamily="49" charset="0"/>
              </a:rPr>
              <a:t>str</a:t>
            </a: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));%*&lt;-retrieve table from &amp;</a:t>
            </a:r>
            <a:r>
              <a:rPr lang="en-US" sz="1200" b="1" dirty="0" err="1" smtClean="0">
                <a:latin typeface="Courier New" panose="02070309020205020404" pitchFamily="49" charset="0"/>
                <a:cs typeface="Courier New" panose="02070309020205020404" pitchFamily="49" charset="0"/>
              </a:rPr>
              <a:t>tablelist</a:t>
            </a:r>
            <a:r>
              <a:rPr lang="en-US" sz="12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a:t>
            </a:r>
            <a:r>
              <a:rPr lang="en-US" sz="1200" b="1" dirty="0">
                <a:latin typeface="Courier New" panose="02070309020205020404" pitchFamily="49" charset="0"/>
                <a:cs typeface="Courier New" panose="02070309020205020404" pitchFamily="49" charset="0"/>
              </a:rPr>
              <a:t>if %</a:t>
            </a:r>
            <a:r>
              <a:rPr lang="en-US" sz="1200" b="1" dirty="0" err="1" smtClean="0">
                <a:latin typeface="Courier New" panose="02070309020205020404" pitchFamily="49" charset="0"/>
                <a:cs typeface="Courier New" panose="02070309020205020404" pitchFamily="49" charset="0"/>
              </a:rPr>
              <a:t>sysfunc</a:t>
            </a:r>
            <a:r>
              <a:rPr lang="en-US" sz="1200" b="1" dirty="0" smtClean="0">
                <a:latin typeface="Courier New" panose="02070309020205020404" pitchFamily="49" charset="0"/>
                <a:cs typeface="Courier New" panose="02070309020205020404" pitchFamily="49" charset="0"/>
              </a:rPr>
              <a:t>(</a:t>
            </a:r>
            <a:r>
              <a:rPr lang="en-US" sz="1200" b="1" dirty="0" smtClean="0">
                <a:solidFill>
                  <a:srgbClr val="0070C0"/>
                </a:solidFill>
                <a:latin typeface="Courier New" panose="02070309020205020404" pitchFamily="49" charset="0"/>
                <a:cs typeface="Courier New" panose="02070309020205020404" pitchFamily="49" charset="0"/>
              </a:rPr>
              <a:t>exist</a:t>
            </a:r>
            <a:r>
              <a:rPr lang="en-US" sz="1200" b="1" dirty="0" smtClean="0">
                <a:latin typeface="Courier New" panose="02070309020205020404" pitchFamily="49" charset="0"/>
                <a:cs typeface="Courier New" panose="02070309020205020404" pitchFamily="49" charset="0"/>
              </a:rPr>
              <a:t>(</a:t>
            </a:r>
            <a:r>
              <a:rPr lang="en-US" sz="1200" b="1" dirty="0" err="1" smtClean="0">
                <a:latin typeface="Courier New" panose="02070309020205020404" pitchFamily="49" charset="0"/>
                <a:cs typeface="Courier New" panose="02070309020205020404" pitchFamily="49" charset="0"/>
              </a:rPr>
              <a:t>accdata</a:t>
            </a:r>
            <a:r>
              <a:rPr lang="en-US" sz="1200" b="1" dirty="0" smtClean="0">
                <a:latin typeface="Courier New" panose="02070309020205020404" pitchFamily="49" charset="0"/>
                <a:cs typeface="Courier New" panose="02070309020205020404" pitchFamily="49" charset="0"/>
              </a:rPr>
              <a:t>.&amp;table)) </a:t>
            </a:r>
            <a:r>
              <a:rPr lang="en-US" sz="1200" b="1" dirty="0">
                <a:latin typeface="Courier New" panose="02070309020205020404" pitchFamily="49" charset="0"/>
                <a:cs typeface="Courier New" panose="02070309020205020404" pitchFamily="49" charset="0"/>
              </a:rPr>
              <a:t>%then</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%do;</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data </a:t>
            </a:r>
            <a:r>
              <a:rPr lang="en-US" sz="1200" b="1" dirty="0" err="1" smtClean="0">
                <a:latin typeface="Courier New" panose="02070309020205020404" pitchFamily="49" charset="0"/>
                <a:cs typeface="Courier New" panose="02070309020205020404" pitchFamily="49" charset="0"/>
              </a:rPr>
              <a:t>data.&amp;site._&amp;table</a:t>
            </a:r>
            <a:r>
              <a:rPr lang="en-US" sz="1200" b="1" dirty="0" smtClean="0">
                <a:latin typeface="Courier New" panose="02070309020205020404" pitchFamily="49" charset="0"/>
                <a:cs typeface="Courier New" panose="02070309020205020404" pitchFamily="49" charset="0"/>
              </a:rPr>
              <a:t>;</a:t>
            </a:r>
            <a:endParaRPr lang="en-US" sz="12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set  </a:t>
            </a:r>
            <a:r>
              <a:rPr lang="en-US" sz="1200" b="1" dirty="0" err="1">
                <a:latin typeface="Courier New" panose="02070309020205020404" pitchFamily="49" charset="0"/>
                <a:cs typeface="Courier New" panose="02070309020205020404" pitchFamily="49" charset="0"/>
              </a:rPr>
              <a:t>accdata.clinic</a:t>
            </a:r>
            <a:r>
              <a:rPr lang="en-US" sz="12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 </a:t>
            </a:r>
            <a:endParaRPr lang="en-US" sz="12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%end; %else %do;</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%put Site &amp;site doesn’t have </a:t>
            </a:r>
            <a:r>
              <a:rPr lang="en-US" sz="1200" b="1" dirty="0" smtClean="0">
                <a:latin typeface="Courier New" panose="02070309020205020404" pitchFamily="49" charset="0"/>
                <a:cs typeface="Courier New" panose="02070309020205020404" pitchFamily="49" charset="0"/>
              </a:rPr>
              <a:t>&amp;table </a:t>
            </a:r>
            <a:r>
              <a:rPr lang="en-US" sz="1200" b="1" dirty="0">
                <a:latin typeface="Courier New" panose="02070309020205020404" pitchFamily="49" charset="0"/>
                <a:cs typeface="Courier New" panose="02070309020205020404" pitchFamily="49" charset="0"/>
              </a:rPr>
              <a:t>table;</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%end;        </a:t>
            </a:r>
            <a:endParaRPr lang="en-US" sz="1200" dirty="0" smtClean="0"/>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%end;</a:t>
            </a:r>
          </a:p>
          <a:p>
            <a:pPr marL="0" indent="0">
              <a:spcBef>
                <a:spcPts val="0"/>
              </a:spcBef>
              <a:spcAft>
                <a:spcPts val="0"/>
              </a:spcAft>
              <a:buNone/>
            </a:pPr>
            <a:r>
              <a:rPr lang="en-US" sz="1200" b="1" dirty="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%end;</a:t>
            </a:r>
          </a:p>
          <a:p>
            <a:pPr marL="0" indent="0">
              <a:spcBef>
                <a:spcPts val="0"/>
              </a:spcBef>
              <a:spcAft>
                <a:spcPts val="0"/>
              </a:spcAft>
              <a:buNone/>
            </a:pPr>
            <a:r>
              <a:rPr lang="en-US" sz="1200" b="1" dirty="0" smtClean="0">
                <a:latin typeface="Courier New" panose="02070309020205020404" pitchFamily="49" charset="0"/>
                <a:cs typeface="Courier New" panose="02070309020205020404" pitchFamily="49" charset="0"/>
              </a:rPr>
              <a:t>%mend </a:t>
            </a:r>
            <a:r>
              <a:rPr lang="en-US" sz="1200" b="1" dirty="0" err="1">
                <a:latin typeface="Courier New" panose="02070309020205020404" pitchFamily="49" charset="0"/>
                <a:cs typeface="Courier New" panose="02070309020205020404" pitchFamily="49" charset="0"/>
              </a:rPr>
              <a:t>validate_tables</a:t>
            </a:r>
            <a:r>
              <a:rPr lang="en-US" sz="1200" b="1" dirty="0">
                <a:latin typeface="Courier New" panose="02070309020205020404" pitchFamily="49" charset="0"/>
                <a:cs typeface="Courier New" panose="02070309020205020404" pitchFamily="49" charset="0"/>
              </a:rPr>
              <a:t>;</a:t>
            </a:r>
          </a:p>
        </p:txBody>
      </p:sp>
      <p:sp>
        <p:nvSpPr>
          <p:cNvPr id="4" name="Rounded Rectangle 3"/>
          <p:cNvSpPr/>
          <p:nvPr/>
        </p:nvSpPr>
        <p:spPr>
          <a:xfrm>
            <a:off x="7333307" y="2534970"/>
            <a:ext cx="1720158" cy="120411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Distinct sites divided by blank are placed into string macro </a:t>
            </a:r>
            <a:r>
              <a:rPr lang="en-US" sz="1400" dirty="0" err="1" smtClean="0"/>
              <a:t>var</a:t>
            </a:r>
            <a:endParaRPr lang="en-US" sz="1400" dirty="0"/>
          </a:p>
        </p:txBody>
      </p:sp>
      <p:cxnSp>
        <p:nvCxnSpPr>
          <p:cNvPr id="6" name="Straight Arrow Connector 5"/>
          <p:cNvCxnSpPr/>
          <p:nvPr/>
        </p:nvCxnSpPr>
        <p:spPr>
          <a:xfrm flipH="1" flipV="1">
            <a:off x="6654297" y="2399168"/>
            <a:ext cx="679010" cy="2897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Rounded Rectangle 6"/>
          <p:cNvSpPr/>
          <p:nvPr/>
        </p:nvSpPr>
        <p:spPr>
          <a:xfrm>
            <a:off x="5368705" y="4381877"/>
            <a:ext cx="3195873" cy="115884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If table </a:t>
            </a:r>
          </a:p>
          <a:p>
            <a:pPr algn="ctr"/>
            <a:r>
              <a:rPr lang="en-US" sz="1400" dirty="0" smtClean="0"/>
              <a:t>exists for a given site create SAS data set with name </a:t>
            </a:r>
            <a:r>
              <a:rPr lang="en-US" sz="1400" dirty="0" err="1" smtClean="0"/>
              <a:t>site_table</a:t>
            </a:r>
            <a:r>
              <a:rPr lang="en-US" sz="1400" dirty="0" smtClean="0"/>
              <a:t>,  </a:t>
            </a:r>
          </a:p>
          <a:p>
            <a:pPr algn="ctr"/>
            <a:r>
              <a:rPr lang="en-US" sz="1400" dirty="0" smtClean="0"/>
              <a:t>otherwise output message to LOG</a:t>
            </a:r>
          </a:p>
          <a:p>
            <a:pPr algn="ctr"/>
            <a:r>
              <a:rPr lang="en-US" sz="1400" dirty="0" smtClean="0"/>
              <a:t>that the table does not exist </a:t>
            </a:r>
            <a:endParaRPr lang="en-US" sz="1400" dirty="0"/>
          </a:p>
        </p:txBody>
      </p:sp>
      <p:cxnSp>
        <p:nvCxnSpPr>
          <p:cNvPr id="9" name="Straight Arrow Connector 8"/>
          <p:cNvCxnSpPr/>
          <p:nvPr/>
        </p:nvCxnSpPr>
        <p:spPr>
          <a:xfrm flipH="1" flipV="1">
            <a:off x="3856776" y="4544840"/>
            <a:ext cx="1511929" cy="633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5024673" y="5142368"/>
            <a:ext cx="344032" cy="7242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34639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p:txBody>
          <a:bodyPr>
            <a:normAutofit/>
          </a:bodyPr>
          <a:lstStyle/>
          <a:p>
            <a:r>
              <a:rPr lang="en-US" sz="2600" dirty="0" smtClean="0"/>
              <a:t>For variable validation we need to define SAS I/O functions to access variable properties:</a:t>
            </a:r>
          </a:p>
          <a:p>
            <a:pPr lvl="1"/>
            <a:r>
              <a:rPr lang="en-US" sz="2000" dirty="0" smtClean="0"/>
              <a:t>VARNUM             returns a variable’s position number</a:t>
            </a:r>
          </a:p>
          <a:p>
            <a:pPr lvl="1"/>
            <a:r>
              <a:rPr lang="en-US" sz="2000" dirty="0" smtClean="0"/>
              <a:t>VARTYPE            returns a variable’s data type</a:t>
            </a:r>
          </a:p>
          <a:p>
            <a:pPr lvl="1"/>
            <a:r>
              <a:rPr lang="en-US" sz="2000" dirty="0" smtClean="0"/>
              <a:t>VARLABEL           returns a variable’s label</a:t>
            </a:r>
          </a:p>
          <a:p>
            <a:pPr lvl="1"/>
            <a:r>
              <a:rPr lang="en-US" sz="2000" dirty="0" smtClean="0"/>
              <a:t>VARNAME            returns a variable’s name</a:t>
            </a:r>
          </a:p>
          <a:p>
            <a:pPr marL="514350" indent="-457200"/>
            <a:r>
              <a:rPr lang="en-US" sz="2600" dirty="0" smtClean="0"/>
              <a:t>These functions require a data set identifier returned by the OPEN function.</a:t>
            </a:r>
            <a:endParaRPr lang="en-US" sz="2600" dirty="0"/>
          </a:p>
        </p:txBody>
      </p:sp>
    </p:spTree>
    <p:extLst>
      <p:ext uri="{BB962C8B-B14F-4D97-AF65-F5344CB8AC3E}">
        <p14:creationId xmlns:p14="http://schemas.microsoft.com/office/powerpoint/2010/main" val="41903541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What </a:t>
            </a:r>
            <a:r>
              <a:rPr lang="en-US" sz="2400" dirty="0" smtClean="0"/>
              <a:t>we will be doing today</a:t>
            </a:r>
            <a:endParaRPr lang="en-US" sz="2400" dirty="0"/>
          </a:p>
        </p:txBody>
      </p:sp>
      <p:sp>
        <p:nvSpPr>
          <p:cNvPr id="3" name="Content Placeholder 2"/>
          <p:cNvSpPr>
            <a:spLocks noGrp="1"/>
          </p:cNvSpPr>
          <p:nvPr>
            <p:ph idx="1"/>
          </p:nvPr>
        </p:nvSpPr>
        <p:spPr>
          <a:xfrm>
            <a:off x="696739" y="1853571"/>
            <a:ext cx="7721600" cy="4601909"/>
          </a:xfrm>
        </p:spPr>
        <p:txBody>
          <a:bodyPr/>
          <a:lstStyle/>
          <a:p>
            <a:r>
              <a:rPr lang="en-US" dirty="0" smtClean="0"/>
              <a:t>Little warm-up – trivial macros.</a:t>
            </a:r>
          </a:p>
          <a:p>
            <a:r>
              <a:rPr lang="en-US" dirty="0"/>
              <a:t> </a:t>
            </a:r>
            <a:r>
              <a:rPr lang="en-US" dirty="0" smtClean="0"/>
              <a:t>Importing external files into SAS format and fix their “bad” names.</a:t>
            </a:r>
          </a:p>
          <a:p>
            <a:r>
              <a:rPr lang="en-US" dirty="0"/>
              <a:t>D</a:t>
            </a:r>
            <a:r>
              <a:rPr lang="en-US" dirty="0" smtClean="0"/>
              <a:t>irectly reading SAS data sets and learn SAS I/O functions.</a:t>
            </a:r>
          </a:p>
          <a:p>
            <a:r>
              <a:rPr lang="en-US" dirty="0"/>
              <a:t>L</a:t>
            </a:r>
            <a:r>
              <a:rPr lang="en-US" dirty="0" smtClean="0"/>
              <a:t>earn how to use advance macro technique in a validation process.  </a:t>
            </a:r>
            <a:endParaRPr lang="en-US" dirty="0"/>
          </a:p>
        </p:txBody>
      </p:sp>
    </p:spTree>
    <p:extLst>
      <p:ext uri="{BB962C8B-B14F-4D97-AF65-F5344CB8AC3E}">
        <p14:creationId xmlns:p14="http://schemas.microsoft.com/office/powerpoint/2010/main" val="38840900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p:txBody>
          <a:bodyPr>
            <a:normAutofit/>
          </a:bodyPr>
          <a:lstStyle/>
          <a:p>
            <a:r>
              <a:rPr lang="en-US" sz="2400" dirty="0" smtClean="0"/>
              <a:t>How it works, for example:     </a:t>
            </a:r>
          </a:p>
          <a:p>
            <a:pPr marL="0" indent="0">
              <a:buNone/>
            </a:pPr>
            <a:endParaRPr lang="en-US" sz="2400" dirty="0" smtClean="0"/>
          </a:p>
          <a:p>
            <a:pPr marL="0" indent="0">
              <a:buNone/>
            </a:pPr>
            <a:r>
              <a:rPr lang="en-US" sz="1600" b="1" dirty="0">
                <a:latin typeface="Courier New" panose="02070309020205020404" pitchFamily="49" charset="0"/>
                <a:cs typeface="Courier New" panose="02070309020205020404" pitchFamily="49" charset="0"/>
              </a:rPr>
              <a:t>     %let </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  = %</a:t>
            </a:r>
            <a:r>
              <a:rPr lang="en-US" sz="1600" b="1" dirty="0" err="1" smtClean="0">
                <a:latin typeface="Courier New" panose="02070309020205020404" pitchFamily="49" charset="0"/>
                <a:cs typeface="Courier New" panose="02070309020205020404" pitchFamily="49" charset="0"/>
              </a:rPr>
              <a:t>sysfunc</a:t>
            </a:r>
            <a:r>
              <a:rPr lang="en-US" sz="1600" b="1" dirty="0" smtClean="0">
                <a:latin typeface="Courier New" panose="02070309020205020404" pitchFamily="49" charset="0"/>
                <a:cs typeface="Courier New" panose="02070309020205020404" pitchFamily="49" charset="0"/>
              </a:rPr>
              <a:t>(open(</a:t>
            </a:r>
            <a:r>
              <a:rPr lang="en-US" sz="1600" b="1" dirty="0" err="1" smtClean="0">
                <a:latin typeface="Courier New" panose="02070309020205020404" pitchFamily="49" charset="0"/>
                <a:cs typeface="Courier New" panose="02070309020205020404" pitchFamily="49" charset="0"/>
              </a:rPr>
              <a:t>mylib.hcp</a:t>
            </a:r>
            <a:r>
              <a:rPr lang="en-US" sz="1600" b="1" dirty="0" smtClean="0">
                <a:latin typeface="Courier New" panose="02070309020205020404" pitchFamily="49" charset="0"/>
                <a:cs typeface="Courier New" panose="02070309020205020404" pitchFamily="49" charset="0"/>
              </a:rPr>
              <a:t>));</a:t>
            </a:r>
            <a:endParaRPr lang="en-US" sz="1600" b="1" dirty="0">
              <a:latin typeface="Courier New" panose="02070309020205020404" pitchFamily="49" charset="0"/>
              <a:cs typeface="Courier New" panose="02070309020205020404" pitchFamily="49" charset="0"/>
            </a:endParaRPr>
          </a:p>
          <a:p>
            <a:pPr marL="0" indent="0">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position = %</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varnum</a:t>
            </a:r>
            <a:r>
              <a:rPr lang="en-US" sz="1600" b="1" dirty="0">
                <a:solidFill>
                  <a:srgbClr val="0070C0"/>
                </a:solidFill>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(&amp;</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 </a:t>
            </a:r>
            <a:r>
              <a:rPr lang="en-US" sz="1600" b="1" dirty="0" err="1" smtClean="0">
                <a:latin typeface="Courier New" panose="02070309020205020404" pitchFamily="49" charset="0"/>
                <a:cs typeface="Courier New" panose="02070309020205020404" pitchFamily="49" charset="0"/>
              </a:rPr>
              <a:t>final_wgt</a:t>
            </a:r>
            <a:r>
              <a:rPr lang="en-US" sz="1600" b="1" dirty="0" smtClean="0">
                <a:latin typeface="Courier New" panose="02070309020205020404" pitchFamily="49" charset="0"/>
                <a:cs typeface="Courier New" panose="02070309020205020404" pitchFamily="49" charset="0"/>
              </a:rPr>
              <a:t>));</a:t>
            </a:r>
            <a:endParaRPr lang="en-US" sz="1600" b="1" dirty="0">
              <a:latin typeface="Courier New" panose="02070309020205020404" pitchFamily="49" charset="0"/>
              <a:cs typeface="Courier New" panose="02070309020205020404" pitchFamily="49" charset="0"/>
            </a:endParaRPr>
          </a:p>
          <a:p>
            <a:pPr marL="0" indent="0">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type     = %</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vartype</a:t>
            </a:r>
            <a:r>
              <a:rPr lang="en-US" sz="1600" b="1" dirty="0">
                <a:solidFill>
                  <a:srgbClr val="0070C0"/>
                </a:solidFill>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(&amp;</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,&amp;position));</a:t>
            </a:r>
          </a:p>
          <a:p>
            <a:pPr marL="0" indent="0">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label    = %</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varlabel</a:t>
            </a:r>
            <a:r>
              <a:rPr lang="en-US" sz="1600" b="1" dirty="0">
                <a:latin typeface="Courier New" panose="02070309020205020404" pitchFamily="49" charset="0"/>
                <a:cs typeface="Courier New" panose="02070309020205020404" pitchFamily="49" charset="0"/>
              </a:rPr>
              <a:t> (&amp;</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,&amp;position));</a:t>
            </a:r>
          </a:p>
          <a:p>
            <a:pPr marL="0" indent="0">
              <a:buNone/>
            </a:pPr>
            <a:r>
              <a:rPr lang="en-US" sz="1600" b="1"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let </a:t>
            </a:r>
            <a:r>
              <a:rPr lang="en-US" sz="1600" b="1" dirty="0" err="1">
                <a:latin typeface="Courier New" panose="02070309020205020404" pitchFamily="49" charset="0"/>
                <a:cs typeface="Courier New" panose="02070309020205020404" pitchFamily="49" charset="0"/>
              </a:rPr>
              <a:t>dsid</a:t>
            </a:r>
            <a:r>
              <a:rPr lang="en-US" sz="1600" b="1" dirty="0">
                <a:latin typeface="Courier New" panose="02070309020205020404" pitchFamily="49" charset="0"/>
                <a:cs typeface="Courier New" panose="02070309020205020404" pitchFamily="49" charset="0"/>
              </a:rPr>
              <a:t>    = %</a:t>
            </a:r>
            <a:r>
              <a:rPr lang="en-US" sz="1600" b="1" dirty="0" err="1">
                <a:latin typeface="Courier New" panose="02070309020205020404" pitchFamily="49" charset="0"/>
                <a:cs typeface="Courier New" panose="02070309020205020404" pitchFamily="49" charset="0"/>
              </a:rPr>
              <a:t>sysfunc</a:t>
            </a:r>
            <a:r>
              <a:rPr lang="en-US" sz="1600" b="1" dirty="0">
                <a:latin typeface="Courier New" panose="02070309020205020404" pitchFamily="49" charset="0"/>
                <a:cs typeface="Courier New" panose="02070309020205020404" pitchFamily="49" charset="0"/>
              </a:rPr>
              <a:t> (close (&amp;</a:t>
            </a:r>
            <a:r>
              <a:rPr lang="en-US" sz="1600" b="1" dirty="0" err="1">
                <a:latin typeface="Courier New" panose="02070309020205020404" pitchFamily="49" charset="0"/>
                <a:cs typeface="Courier New" panose="02070309020205020404" pitchFamily="49" charset="0"/>
              </a:rPr>
              <a:t>dsid</a:t>
            </a:r>
            <a:r>
              <a:rPr lang="en-US" sz="1600" b="1" dirty="0" smtClean="0">
                <a:latin typeface="Courier New" panose="02070309020205020404" pitchFamily="49" charset="0"/>
                <a:cs typeface="Courier New" panose="02070309020205020404" pitchFamily="49" charset="0"/>
              </a:rPr>
              <a:t>));</a:t>
            </a:r>
            <a:endParaRPr lang="en-US" sz="1600" b="1" dirty="0">
              <a:latin typeface="Courier New" panose="02070309020205020404" pitchFamily="49" charset="0"/>
              <a:cs typeface="Courier New" panose="02070309020205020404" pitchFamily="49" charset="0"/>
            </a:endParaRPr>
          </a:p>
          <a:p>
            <a:pPr marL="0" indent="0">
              <a:buNone/>
            </a:pPr>
            <a:r>
              <a:rPr lang="en-US" sz="1600" b="1" dirty="0" smtClean="0">
                <a:latin typeface="Courier New" panose="02070309020205020404" pitchFamily="49" charset="0"/>
                <a:cs typeface="Courier New" panose="02070309020205020404" pitchFamily="49" charset="0"/>
              </a:rPr>
              <a:t>     </a:t>
            </a:r>
            <a:r>
              <a:rPr lang="en-US" sz="1600" b="1" dirty="0" smtClean="0">
                <a:solidFill>
                  <a:srgbClr val="0070C0"/>
                </a:solidFill>
                <a:latin typeface="Courier New" panose="02070309020205020404" pitchFamily="49" charset="0"/>
                <a:cs typeface="Courier New" panose="02070309020205020404" pitchFamily="49" charset="0"/>
              </a:rPr>
              <a:t>%</a:t>
            </a:r>
            <a:r>
              <a:rPr lang="en-US" sz="1600" b="1" dirty="0">
                <a:solidFill>
                  <a:srgbClr val="0070C0"/>
                </a:solidFill>
                <a:latin typeface="Courier New" panose="02070309020205020404" pitchFamily="49" charset="0"/>
                <a:cs typeface="Courier New" panose="02070309020205020404" pitchFamily="49" charset="0"/>
              </a:rPr>
              <a:t>put  &amp;=position &amp;=type &amp;=</a:t>
            </a:r>
            <a:r>
              <a:rPr lang="en-US" sz="1600" b="1" dirty="0" smtClean="0">
                <a:solidFill>
                  <a:srgbClr val="0070C0"/>
                </a:solidFill>
                <a:latin typeface="Courier New" panose="02070309020205020404" pitchFamily="49" charset="0"/>
                <a:cs typeface="Courier New" panose="02070309020205020404" pitchFamily="49" charset="0"/>
              </a:rPr>
              <a:t>label</a:t>
            </a:r>
            <a:r>
              <a:rPr lang="en-US" sz="1600" dirty="0" smtClean="0">
                <a:solidFill>
                  <a:srgbClr val="0070C0"/>
                </a:solidFill>
                <a:latin typeface="Courier New" panose="02070309020205020404" pitchFamily="49" charset="0"/>
                <a:cs typeface="Courier New" panose="02070309020205020404" pitchFamily="49" charset="0"/>
              </a:rPr>
              <a:t>;</a:t>
            </a:r>
            <a:r>
              <a:rPr lang="en-US" sz="2400" dirty="0" smtClean="0">
                <a:solidFill>
                  <a:srgbClr val="0070C0"/>
                </a:solidFill>
              </a:rPr>
              <a:t>                         </a:t>
            </a:r>
          </a:p>
          <a:p>
            <a:pPr marL="0" indent="0">
              <a:buNone/>
            </a:pPr>
            <a:r>
              <a:rPr lang="en-US" sz="2400" dirty="0"/>
              <a:t> </a:t>
            </a:r>
            <a:r>
              <a:rPr lang="en-US" sz="2400" dirty="0" smtClean="0"/>
              <a:t>   </a:t>
            </a:r>
            <a:r>
              <a:rPr lang="en-US" sz="1600" b="1" dirty="0" smtClean="0">
                <a:latin typeface="Courier New" panose="02070309020205020404" pitchFamily="49" charset="0"/>
                <a:cs typeface="Courier New" panose="02070309020205020404" pitchFamily="49" charset="0"/>
              </a:rPr>
              <a:t>POSITION=128 TYPE=N LABEL=Final person weight                                                                                                                                                                                                                                                                                                                                                                                                                                                                                                                                                                                                                                                                                                                                                                                                                                                                                                                                                                                                       </a:t>
            </a:r>
            <a:endParaRPr lang="en-US" sz="16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686938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p:txBody>
          <a:bodyPr>
            <a:normAutofit/>
          </a:bodyPr>
          <a:lstStyle/>
          <a:p>
            <a:r>
              <a:rPr lang="en-US" sz="2400" dirty="0" smtClean="0"/>
              <a:t>Recall that we already validated the existence of the tables and wrote the existing tables into a special directory with names &amp;</a:t>
            </a:r>
            <a:r>
              <a:rPr lang="en-US" sz="2400" dirty="0" err="1" smtClean="0"/>
              <a:t>site._&amp;table</a:t>
            </a:r>
            <a:r>
              <a:rPr lang="en-US" sz="2400" dirty="0" smtClean="0"/>
              <a:t>.</a:t>
            </a:r>
          </a:p>
          <a:p>
            <a:r>
              <a:rPr lang="en-US" sz="2400" dirty="0" smtClean="0"/>
              <a:t>Now we need to check if a set of essential variables exists in each existing data set. </a:t>
            </a:r>
          </a:p>
          <a:p>
            <a:r>
              <a:rPr lang="en-US" sz="2400" dirty="0" smtClean="0"/>
              <a:t>First we need to create a list of essential variables for each table. We will set it as a macro function.</a:t>
            </a:r>
          </a:p>
          <a:p>
            <a:r>
              <a:rPr lang="en-US" sz="2400" dirty="0" smtClean="0"/>
              <a:t>We will use the learned technique to put all SAS data sets names in a folder into macro variables.</a:t>
            </a:r>
            <a:endParaRPr lang="en-US" sz="2400" dirty="0"/>
          </a:p>
        </p:txBody>
      </p:sp>
    </p:spTree>
    <p:extLst>
      <p:ext uri="{BB962C8B-B14F-4D97-AF65-F5344CB8AC3E}">
        <p14:creationId xmlns:p14="http://schemas.microsoft.com/office/powerpoint/2010/main" val="29862670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a:xfrm>
            <a:off x="678633" y="1446166"/>
            <a:ext cx="7721600" cy="4601909"/>
          </a:xfrm>
        </p:spPr>
        <p:txBody>
          <a:bodyPr>
            <a:noAutofit/>
          </a:bodyPr>
          <a:lstStyle/>
          <a:p>
            <a:pPr marL="0" indent="0">
              <a:spcBef>
                <a:spcPts val="300"/>
              </a:spcBef>
              <a:spcAft>
                <a:spcPts val="300"/>
              </a:spcAft>
              <a:buNone/>
            </a:pPr>
            <a:r>
              <a:rPr lang="en-US" sz="1000" b="1" dirty="0">
                <a:latin typeface="Courier New" panose="02070309020205020404" pitchFamily="49" charset="0"/>
                <a:cs typeface="Courier New" panose="02070309020205020404" pitchFamily="49" charset="0"/>
              </a:rPr>
              <a:t> </a:t>
            </a:r>
            <a:r>
              <a:rPr lang="en-US" sz="1000" b="1"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macro </a:t>
            </a:r>
            <a:r>
              <a:rPr lang="en-US" sz="1400" b="1" dirty="0" err="1">
                <a:latin typeface="Courier New" panose="02070309020205020404" pitchFamily="49" charset="0"/>
                <a:cs typeface="Courier New" panose="02070309020205020404" pitchFamily="49" charset="0"/>
              </a:rPr>
              <a:t>varlist</a:t>
            </a:r>
            <a:r>
              <a:rPr lang="en-US" sz="1400" b="1" dirty="0" smtClean="0">
                <a:latin typeface="Courier New" panose="02070309020205020404" pitchFamily="49" charset="0"/>
                <a:cs typeface="Courier New" panose="02070309020205020404" pitchFamily="49" charset="0"/>
              </a:rPr>
              <a:t>;</a:t>
            </a:r>
          </a:p>
          <a:p>
            <a:pPr marL="0" indent="0" algn="ctr">
              <a:spcBef>
                <a:spcPts val="300"/>
              </a:spcBef>
              <a:spcAft>
                <a:spcPts val="300"/>
              </a:spcAft>
              <a:buNone/>
            </a:pPr>
            <a:endParaRPr lang="en-US" sz="1400" b="1" dirty="0">
              <a:latin typeface="Courier New" panose="02070309020205020404" pitchFamily="49" charset="0"/>
              <a:cs typeface="Courier New" panose="02070309020205020404" pitchFamily="49" charset="0"/>
            </a:endParaRP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smtClean="0">
                <a:latin typeface="Courier New" panose="02070309020205020404" pitchFamily="49" charset="0"/>
                <a:cs typeface="Courier New" panose="02070309020205020404" pitchFamily="49" charset="0"/>
              </a:rPr>
              <a:t>%</a:t>
            </a:r>
            <a:r>
              <a:rPr lang="en-US" sz="1400" b="1" dirty="0" err="1" smtClean="0">
                <a:latin typeface="Courier New" panose="02070309020205020404" pitchFamily="49" charset="0"/>
                <a:cs typeface="Courier New" panose="02070309020205020404" pitchFamily="49" charset="0"/>
              </a:rPr>
              <a:t>upcase</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CLINIC </a:t>
            </a:r>
            <a:r>
              <a:rPr lang="en-US" sz="1400" b="1" dirty="0">
                <a:latin typeface="Courier New" panose="02070309020205020404" pitchFamily="49" charset="0"/>
                <a:cs typeface="Courier New" panose="02070309020205020404" pitchFamily="49" charset="0"/>
              </a:rPr>
              <a:t>%then %do; </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VISIT_DATE </a:t>
            </a:r>
            <a:r>
              <a:rPr lang="en-US" sz="1400" b="1" dirty="0">
                <a:solidFill>
                  <a:srgbClr val="0070C0"/>
                </a:solidFill>
                <a:latin typeface="Courier New" panose="02070309020205020404" pitchFamily="49" charset="0"/>
                <a:cs typeface="Courier New" panose="02070309020205020404" pitchFamily="49" charset="0"/>
              </a:rPr>
              <a:t>BP </a:t>
            </a:r>
            <a:r>
              <a:rPr lang="en-US" sz="1400" b="1" dirty="0">
                <a:latin typeface="Courier New" panose="02070309020205020404" pitchFamily="49" charset="0"/>
                <a:cs typeface="Courier New" panose="02070309020205020404" pitchFamily="49" charset="0"/>
              </a:rPr>
              <a:t>; %end; %else</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LABS </a:t>
            </a:r>
            <a:r>
              <a:rPr lang="en-US" sz="1400" b="1" dirty="0">
                <a:latin typeface="Courier New" panose="02070309020205020404" pitchFamily="49" charset="0"/>
                <a:cs typeface="Courier New" panose="02070309020205020404" pitchFamily="49" charset="0"/>
              </a:rPr>
              <a:t>%then %do;</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LAB_DATE HGB WBC</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%else</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DEMO </a:t>
            </a:r>
            <a:r>
              <a:rPr lang="en-US" sz="1400" b="1" dirty="0">
                <a:latin typeface="Courier New" panose="02070309020205020404" pitchFamily="49" charset="0"/>
                <a:cs typeface="Courier New" panose="02070309020205020404" pitchFamily="49" charset="0"/>
              </a:rPr>
              <a:t>%then %do;</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SEX RACE AGE</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%else</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VISITS </a:t>
            </a:r>
            <a:r>
              <a:rPr lang="en-US" sz="1400" b="1" dirty="0">
                <a:latin typeface="Courier New" panose="02070309020205020404" pitchFamily="49" charset="0"/>
                <a:cs typeface="Courier New" panose="02070309020205020404" pitchFamily="49" charset="0"/>
              </a:rPr>
              <a:t>%then %do;</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VISIT_DATE VISIT_PURPOSE</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%else</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PROFILE </a:t>
            </a:r>
            <a:r>
              <a:rPr lang="en-US" sz="1400" b="1" dirty="0">
                <a:latin typeface="Courier New" panose="02070309020205020404" pitchFamily="49" charset="0"/>
                <a:cs typeface="Courier New" panose="02070309020205020404" pitchFamily="49" charset="0"/>
              </a:rPr>
              <a:t>%then %do;</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DOCTOR_ID NUM_PATIENTS LOCATION</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%else</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if %</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t>
            </a:r>
            <a:r>
              <a:rPr lang="en-US" sz="1400" b="1" dirty="0" smtClean="0">
                <a:latin typeface="Courier New" panose="02070309020205020404" pitchFamily="49" charset="0"/>
                <a:cs typeface="Courier New" panose="02070309020205020404" pitchFamily="49" charset="0"/>
              </a:rPr>
              <a:t>&amp;table) </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VISITS </a:t>
            </a:r>
            <a:r>
              <a:rPr lang="en-US" sz="1400" b="1" dirty="0">
                <a:latin typeface="Courier New" panose="02070309020205020404" pitchFamily="49" charset="0"/>
                <a:cs typeface="Courier New" panose="02070309020205020404" pitchFamily="49" charset="0"/>
              </a:rPr>
              <a:t>%then %do;</a:t>
            </a: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smtClean="0">
                <a:solidFill>
                  <a:srgbClr val="0070C0"/>
                </a:solidFill>
                <a:latin typeface="Courier New" panose="02070309020205020404" pitchFamily="49" charset="0"/>
                <a:cs typeface="Courier New" panose="02070309020205020404" pitchFamily="49" charset="0"/>
              </a:rPr>
              <a:t>PREVIOUS_STATUS CURRENT_STATUS</a:t>
            </a: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a:t>
            </a:r>
          </a:p>
          <a:p>
            <a:pPr marL="0" indent="0">
              <a:spcBef>
                <a:spcPts val="300"/>
              </a:spcBef>
              <a:spcAft>
                <a:spcPts val="300"/>
              </a:spcAft>
              <a:buNone/>
            </a:pPr>
            <a:endParaRPr lang="en-US" sz="1400" b="1" dirty="0" smtClean="0">
              <a:latin typeface="Courier New" panose="02070309020205020404" pitchFamily="49" charset="0"/>
              <a:cs typeface="Courier New" panose="02070309020205020404" pitchFamily="49" charset="0"/>
            </a:endParaRPr>
          </a:p>
          <a:p>
            <a:pPr marL="0" indent="0">
              <a:spcBef>
                <a:spcPts val="300"/>
              </a:spcBef>
              <a:spcAft>
                <a:spcPts val="30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mend </a:t>
            </a:r>
            <a:r>
              <a:rPr lang="en-US" sz="1400" b="1" dirty="0" err="1">
                <a:latin typeface="Courier New" panose="02070309020205020404" pitchFamily="49" charset="0"/>
                <a:cs typeface="Courier New" panose="02070309020205020404" pitchFamily="49" charset="0"/>
              </a:rPr>
              <a:t>varlist</a:t>
            </a:r>
            <a:r>
              <a:rPr lang="en-US" sz="1400" b="1" dirty="0">
                <a:latin typeface="Courier New" panose="02070309020205020404" pitchFamily="49" charset="0"/>
                <a:cs typeface="Courier New" panose="02070309020205020404" pitchFamily="49" charset="0"/>
              </a:rPr>
              <a:t>;</a:t>
            </a:r>
          </a:p>
        </p:txBody>
      </p:sp>
      <p:sp>
        <p:nvSpPr>
          <p:cNvPr id="4" name="Rounded Rectangle 3"/>
          <p:cNvSpPr/>
          <p:nvPr/>
        </p:nvSpPr>
        <p:spPr>
          <a:xfrm>
            <a:off x="6307014" y="2790092"/>
            <a:ext cx="1969477" cy="10902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Macro function </a:t>
            </a:r>
            <a:r>
              <a:rPr lang="en-US" sz="1400" dirty="0" err="1" smtClean="0"/>
              <a:t>varlist</a:t>
            </a:r>
            <a:r>
              <a:rPr lang="en-US" sz="1400" dirty="0" smtClean="0"/>
              <a:t> returns one of these strings</a:t>
            </a:r>
            <a:endParaRPr lang="en-US" sz="1400" dirty="0"/>
          </a:p>
        </p:txBody>
      </p:sp>
      <p:cxnSp>
        <p:nvCxnSpPr>
          <p:cNvPr id="6" name="Straight Arrow Connector 5"/>
          <p:cNvCxnSpPr/>
          <p:nvPr/>
        </p:nvCxnSpPr>
        <p:spPr>
          <a:xfrm flipH="1" flipV="1">
            <a:off x="2907323" y="2555631"/>
            <a:ext cx="3399691" cy="77958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a:stCxn id="4" idx="1"/>
          </p:cNvCxnSpPr>
          <p:nvPr/>
        </p:nvCxnSpPr>
        <p:spPr>
          <a:xfrm flipH="1" flipV="1">
            <a:off x="3200400" y="3106615"/>
            <a:ext cx="3106614"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4" idx="1"/>
          </p:cNvCxnSpPr>
          <p:nvPr/>
        </p:nvCxnSpPr>
        <p:spPr>
          <a:xfrm flipH="1">
            <a:off x="2801815" y="3335215"/>
            <a:ext cx="3505199" cy="2637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4" idx="1"/>
          </p:cNvCxnSpPr>
          <p:nvPr/>
        </p:nvCxnSpPr>
        <p:spPr>
          <a:xfrm flipH="1">
            <a:off x="3434862" y="3335215"/>
            <a:ext cx="2872152" cy="8147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4" idx="1"/>
          </p:cNvCxnSpPr>
          <p:nvPr/>
        </p:nvCxnSpPr>
        <p:spPr>
          <a:xfrm flipH="1">
            <a:off x="3434862" y="3335215"/>
            <a:ext cx="2872152" cy="13774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4" idx="1"/>
          </p:cNvCxnSpPr>
          <p:nvPr/>
        </p:nvCxnSpPr>
        <p:spPr>
          <a:xfrm flipH="1">
            <a:off x="3915508" y="3335215"/>
            <a:ext cx="2391506" cy="19870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1746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Parameter validation (cont.)</a:t>
            </a:r>
            <a:endParaRPr lang="en-US" sz="2400" dirty="0"/>
          </a:p>
        </p:txBody>
      </p:sp>
      <p:sp>
        <p:nvSpPr>
          <p:cNvPr id="3" name="Content Placeholder 2"/>
          <p:cNvSpPr>
            <a:spLocks noGrp="1"/>
          </p:cNvSpPr>
          <p:nvPr>
            <p:ph idx="1"/>
          </p:nvPr>
        </p:nvSpPr>
        <p:spPr>
          <a:xfrm>
            <a:off x="1177956" y="1519607"/>
            <a:ext cx="7721600" cy="4601909"/>
          </a:xfrm>
        </p:spPr>
        <p:txBody>
          <a:bodyPr>
            <a:normAutofit fontScale="92500" lnSpcReduction="10000"/>
          </a:bodyPr>
          <a:lstStyle/>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%macro </a:t>
            </a:r>
            <a:r>
              <a:rPr lang="en-US" sz="1400" b="1" dirty="0" err="1" smtClean="0">
                <a:latin typeface="Courier New" panose="02070309020205020404" pitchFamily="49" charset="0"/>
                <a:cs typeface="Courier New" panose="02070309020205020404" pitchFamily="49" charset="0"/>
              </a:rPr>
              <a:t>valid_var</a:t>
            </a:r>
            <a:r>
              <a:rPr lang="en-US" sz="1400" b="1" dirty="0" smtClean="0">
                <a:latin typeface="Courier New" panose="02070309020205020404" pitchFamily="49" charset="0"/>
                <a:cs typeface="Courier New" panose="02070309020205020404" pitchFamily="49" charset="0"/>
              </a:rPr>
              <a:t>(libname</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    %local </a:t>
            </a:r>
            <a:r>
              <a:rPr lang="en-US" sz="1400" b="1" dirty="0" err="1" smtClean="0">
                <a:latin typeface="Courier New" panose="02070309020205020404" pitchFamily="49" charset="0"/>
                <a:cs typeface="Courier New" panose="02070309020205020404" pitchFamily="49" charset="0"/>
              </a:rPr>
              <a:t>n_vars</a:t>
            </a:r>
            <a:r>
              <a:rPr lang="en-US" sz="1400" b="1" dirty="0" smtClean="0">
                <a:latin typeface="Courier New" panose="02070309020205020404" pitchFamily="49" charset="0"/>
                <a:cs typeface="Courier New" panose="02070309020205020404" pitchFamily="49" charset="0"/>
              </a:rPr>
              <a:t> </a:t>
            </a:r>
            <a:r>
              <a:rPr lang="en-US" sz="1400" b="1" dirty="0" err="1" smtClean="0">
                <a:latin typeface="Courier New" panose="02070309020205020404" pitchFamily="49" charset="0"/>
                <a:cs typeface="Courier New" panose="02070309020205020404" pitchFamily="49" charset="0"/>
              </a:rPr>
              <a:t>i</a:t>
            </a:r>
            <a:r>
              <a:rPr lang="en-US" sz="1400" b="1" dirty="0" smtClean="0">
                <a:latin typeface="Courier New" panose="02070309020205020404" pitchFamily="49" charset="0"/>
                <a:cs typeface="Courier New" panose="02070309020205020404" pitchFamily="49" charset="0"/>
              </a:rPr>
              <a:t> j;</a:t>
            </a:r>
            <a:endParaRPr lang="en-US" sz="14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a:t>
            </a:r>
            <a:r>
              <a:rPr lang="en-US" sz="1400" b="1" dirty="0" err="1" smtClean="0">
                <a:latin typeface="Courier New" panose="02070309020205020404" pitchFamily="49" charset="0"/>
                <a:cs typeface="Courier New" panose="02070309020205020404" pitchFamily="49" charset="0"/>
              </a:rPr>
              <a:t>proc</a:t>
            </a:r>
            <a:r>
              <a:rPr lang="en-US" sz="1400" b="1" dirty="0" smtClean="0">
                <a:latin typeface="Courier New" panose="02070309020205020404" pitchFamily="49" charset="0"/>
                <a:cs typeface="Courier New" panose="02070309020205020404" pitchFamily="49" charset="0"/>
              </a:rPr>
              <a:t> </a:t>
            </a:r>
            <a:r>
              <a:rPr lang="en-US" sz="1400" b="1" dirty="0" err="1">
                <a:latin typeface="Courier New" panose="02070309020205020404" pitchFamily="49" charset="0"/>
                <a:cs typeface="Courier New" panose="02070309020205020404" pitchFamily="49" charset="0"/>
              </a:rPr>
              <a:t>sql</a:t>
            </a:r>
            <a:r>
              <a:rPr lang="en-US" sz="1400" b="1" dirty="0">
                <a:latin typeface="Courier New" panose="02070309020205020404" pitchFamily="49" charset="0"/>
                <a:cs typeface="Courier New" panose="02070309020205020404" pitchFamily="49" charset="0"/>
              </a:rPr>
              <a:t> </a:t>
            </a:r>
            <a:r>
              <a:rPr lang="en-US" sz="1400" b="1" dirty="0" err="1">
                <a:latin typeface="Courier New" panose="02070309020205020404" pitchFamily="49" charset="0"/>
                <a:cs typeface="Courier New" panose="02070309020205020404" pitchFamily="49" charset="0"/>
              </a:rPr>
              <a:t>noprint</a:t>
            </a:r>
            <a:r>
              <a:rPr lang="en-US" sz="1400" b="1" dirty="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select </a:t>
            </a:r>
            <a:r>
              <a:rPr lang="en-US" sz="1400" b="1" dirty="0">
                <a:latin typeface="Courier New" panose="02070309020205020404" pitchFamily="49" charset="0"/>
                <a:cs typeface="Courier New" panose="02070309020205020404" pitchFamily="49" charset="0"/>
              </a:rPr>
              <a:t>"&amp;libname.." || </a:t>
            </a:r>
            <a:r>
              <a:rPr lang="en-US" sz="1400" b="1" dirty="0" err="1">
                <a:latin typeface="Courier New" panose="02070309020205020404" pitchFamily="49" charset="0"/>
                <a:cs typeface="Courier New" panose="02070309020205020404" pitchFamily="49" charset="0"/>
              </a:rPr>
              <a:t>memname</a:t>
            </a:r>
            <a:r>
              <a:rPr lang="en-US" sz="1400" b="1" dirty="0">
                <a:latin typeface="Courier New" panose="02070309020205020404" pitchFamily="49" charset="0"/>
                <a:cs typeface="Courier New" panose="02070309020205020404" pitchFamily="49" charset="0"/>
              </a:rPr>
              <a:t> into :dsn1-:</a:t>
            </a:r>
            <a:r>
              <a:rPr lang="en-US" sz="1400" b="1" dirty="0" smtClean="0">
                <a:latin typeface="Courier New" panose="02070309020205020404" pitchFamily="49" charset="0"/>
                <a:cs typeface="Courier New" panose="02070309020205020404" pitchFamily="49" charset="0"/>
              </a:rPr>
              <a:t>dsn500 </a:t>
            </a:r>
            <a:endParaRPr lang="en-US" sz="14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from </a:t>
            </a:r>
            <a:r>
              <a:rPr lang="en-US" sz="1400" b="1" dirty="0" err="1">
                <a:latin typeface="Courier New" panose="02070309020205020404" pitchFamily="49" charset="0"/>
                <a:cs typeface="Courier New" panose="02070309020205020404" pitchFamily="49" charset="0"/>
              </a:rPr>
              <a:t>dictionary.tables</a:t>
            </a:r>
            <a:r>
              <a:rPr lang="en-US" sz="1400" b="1" dirty="0">
                <a:latin typeface="Courier New" panose="02070309020205020404" pitchFamily="49" charset="0"/>
                <a:cs typeface="Courier New" panose="02070309020205020404" pitchFamily="49" charset="0"/>
              </a:rPr>
              <a:t>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where </a:t>
            </a:r>
            <a:r>
              <a:rPr lang="en-US" sz="1400" b="1" dirty="0">
                <a:latin typeface="Courier New" panose="02070309020205020404" pitchFamily="49" charset="0"/>
                <a:cs typeface="Courier New" panose="02070309020205020404" pitchFamily="49" charset="0"/>
              </a:rPr>
              <a:t>libname="%</a:t>
            </a:r>
            <a:r>
              <a:rPr lang="en-US" sz="1400" b="1" dirty="0" err="1">
                <a:latin typeface="Courier New" panose="02070309020205020404" pitchFamily="49" charset="0"/>
                <a:cs typeface="Courier New" panose="02070309020205020404" pitchFamily="49" charset="0"/>
              </a:rPr>
              <a:t>upcase</a:t>
            </a:r>
            <a:r>
              <a:rPr lang="en-US" sz="1400" b="1" dirty="0">
                <a:latin typeface="Courier New" panose="02070309020205020404" pitchFamily="49" charset="0"/>
                <a:cs typeface="Courier New" panose="02070309020205020404" pitchFamily="49" charset="0"/>
              </a:rPr>
              <a:t>(&amp;libname)";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quit;</a:t>
            </a: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a:t>
            </a:r>
            <a:r>
              <a:rPr lang="en-US" sz="1500" b="1" dirty="0">
                <a:latin typeface="Courier New" panose="02070309020205020404" pitchFamily="49" charset="0"/>
                <a:cs typeface="Courier New" panose="02070309020205020404" pitchFamily="49" charset="0"/>
              </a:rPr>
              <a:t>do </a:t>
            </a:r>
            <a:r>
              <a:rPr lang="en-US" sz="1500" b="1" dirty="0" err="1">
                <a:latin typeface="Courier New" panose="02070309020205020404" pitchFamily="49" charset="0"/>
                <a:cs typeface="Courier New" panose="02070309020205020404" pitchFamily="49" charset="0"/>
              </a:rPr>
              <a:t>i</a:t>
            </a:r>
            <a:r>
              <a:rPr lang="en-US" sz="1500" b="1" dirty="0">
                <a:latin typeface="Courier New" panose="02070309020205020404" pitchFamily="49" charset="0"/>
                <a:cs typeface="Courier New" panose="02070309020205020404" pitchFamily="49" charset="0"/>
              </a:rPr>
              <a:t>=1 %to &amp;</a:t>
            </a:r>
            <a:r>
              <a:rPr lang="en-US" sz="1500" b="1" dirty="0" err="1">
                <a:latin typeface="Courier New" panose="02070309020205020404" pitchFamily="49" charset="0"/>
                <a:cs typeface="Courier New" panose="02070309020205020404" pitchFamily="49" charset="0"/>
              </a:rPr>
              <a:t>sqlobs</a:t>
            </a:r>
            <a:r>
              <a:rPr lang="en-US" sz="1500" b="1" dirty="0" smtClean="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%let site = %scan(%scan(&amp;&amp;dsn&amp;i,2,.),1,_);</a:t>
            </a:r>
          </a:p>
          <a:p>
            <a:pPr marL="0" indent="0">
              <a:spcBef>
                <a:spcPts val="0"/>
              </a:spcBef>
              <a:spcAft>
                <a:spcPts val="0"/>
              </a:spcAft>
              <a:buNone/>
            </a:pPr>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table = </a:t>
            </a:r>
            <a:r>
              <a:rPr lang="en-US" sz="1500" b="1" dirty="0">
                <a:solidFill>
                  <a:srgbClr val="0070C0"/>
                </a:solidFill>
                <a:latin typeface="Courier New" panose="02070309020205020404" pitchFamily="49" charset="0"/>
                <a:cs typeface="Courier New" panose="02070309020205020404" pitchFamily="49" charset="0"/>
              </a:rPr>
              <a:t>%scan(%scan(&amp;&amp;dsn&amp;i,2</a:t>
            </a:r>
            <a:r>
              <a:rPr lang="en-US" sz="1500" b="1" dirty="0" smtClean="0">
                <a:solidFill>
                  <a:srgbClr val="0070C0"/>
                </a:solidFill>
                <a:latin typeface="Courier New" panose="02070309020205020404" pitchFamily="49" charset="0"/>
                <a:cs typeface="Courier New" panose="02070309020205020404" pitchFamily="49" charset="0"/>
              </a:rPr>
              <a:t>,.),2,_);</a:t>
            </a:r>
          </a:p>
          <a:p>
            <a:pPr marL="0" indent="0">
              <a:spcBef>
                <a:spcPts val="0"/>
              </a:spcBef>
              <a:spcAft>
                <a:spcPts val="0"/>
              </a:spcAft>
              <a:buNone/>
            </a:pPr>
            <a:r>
              <a:rPr lang="en-US" sz="1500" b="1" dirty="0">
                <a:solidFill>
                  <a:srgbClr val="0070C0"/>
                </a:solidFill>
                <a:latin typeface="Courier New" panose="02070309020205020404" pitchFamily="49" charset="0"/>
                <a:cs typeface="Courier New" panose="02070309020205020404" pitchFamily="49" charset="0"/>
              </a:rPr>
              <a:t> </a:t>
            </a:r>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dsid</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(open(</a:t>
            </a:r>
            <a:r>
              <a:rPr lang="en-US" sz="1500" b="1" dirty="0">
                <a:solidFill>
                  <a:srgbClr val="0070C0"/>
                </a:solidFill>
                <a:latin typeface="Courier New" panose="02070309020205020404" pitchFamily="49" charset="0"/>
                <a:cs typeface="Courier New" panose="02070309020205020404" pitchFamily="49" charset="0"/>
              </a:rPr>
              <a:t>(&amp;&amp;</a:t>
            </a:r>
            <a:r>
              <a:rPr lang="en-US" sz="1500" b="1" dirty="0" err="1" smtClean="0">
                <a:solidFill>
                  <a:srgbClr val="0070C0"/>
                </a:solidFill>
                <a:latin typeface="Courier New" panose="02070309020205020404" pitchFamily="49" charset="0"/>
                <a:cs typeface="Courier New" panose="02070309020205020404" pitchFamily="49" charset="0"/>
              </a:rPr>
              <a:t>dsn&amp;i</a:t>
            </a:r>
            <a:r>
              <a:rPr lang="en-US" sz="1500" b="1" dirty="0" smtClean="0">
                <a:solidFill>
                  <a:srgbClr val="0070C0"/>
                </a:solidFill>
                <a:latin typeface="Courier New" panose="02070309020205020404" pitchFamily="49" charset="0"/>
                <a:cs typeface="Courier New" panose="02070309020205020404" pitchFamily="49" charset="0"/>
              </a:rPr>
              <a:t>));</a:t>
            </a:r>
            <a:endParaRPr lang="en-US" sz="1500" b="1" dirty="0">
              <a:solidFill>
                <a:srgbClr val="0070C0"/>
              </a:solidFill>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500" b="1" dirty="0" smtClean="0">
                <a:solidFill>
                  <a:srgbClr val="0070C0"/>
                </a:solidFill>
                <a:latin typeface="Courier New" panose="02070309020205020404" pitchFamily="49" charset="0"/>
                <a:cs typeface="Courier New" panose="02070309020205020404" pitchFamily="49" charset="0"/>
              </a:rPr>
              <a:t>     %let </a:t>
            </a:r>
            <a:r>
              <a:rPr lang="en-US" sz="1500" b="1" dirty="0" err="1" smtClean="0">
                <a:solidFill>
                  <a:srgbClr val="0070C0"/>
                </a:solidFill>
                <a:latin typeface="Courier New" panose="02070309020205020404" pitchFamily="49" charset="0"/>
                <a:cs typeface="Courier New" panose="02070309020205020404" pitchFamily="49" charset="0"/>
              </a:rPr>
              <a:t>n_vars</a:t>
            </a:r>
            <a:r>
              <a:rPr lang="en-US" sz="1500" b="1" dirty="0" smtClean="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countw</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varlist</a:t>
            </a:r>
            <a:r>
              <a:rPr lang="en-US" sz="1500" b="1" dirty="0" smtClean="0">
                <a:solidFill>
                  <a:srgbClr val="0070C0"/>
                </a:solidFill>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str</a:t>
            </a:r>
            <a:r>
              <a:rPr lang="en-US" sz="1500" b="1" dirty="0" smtClean="0">
                <a:solidFill>
                  <a:srgbClr val="0070C0"/>
                </a:solidFill>
                <a:latin typeface="Courier New" panose="02070309020205020404" pitchFamily="49" charset="0"/>
                <a:cs typeface="Courier New" panose="02070309020205020404" pitchFamily="49" charset="0"/>
              </a:rPr>
              <a:t>( )));   </a:t>
            </a:r>
          </a:p>
          <a:p>
            <a:pPr marL="0" indent="0">
              <a:spcBef>
                <a:spcPts val="0"/>
              </a:spcBef>
              <a:spcAft>
                <a:spcPts val="0"/>
              </a:spcAft>
              <a:buNone/>
            </a:pPr>
            <a:r>
              <a:rPr lang="en-US" sz="1500" b="1" dirty="0" smtClean="0">
                <a:latin typeface="Courier New" panose="02070309020205020404" pitchFamily="49" charset="0"/>
                <a:cs typeface="Courier New" panose="02070309020205020404" pitchFamily="49" charset="0"/>
              </a:rPr>
              <a:t>       %do j=1 %to &amp;</a:t>
            </a:r>
            <a:r>
              <a:rPr lang="en-US" sz="1500" b="1" dirty="0" err="1" smtClean="0">
                <a:latin typeface="Courier New" panose="02070309020205020404" pitchFamily="49" charset="0"/>
                <a:cs typeface="Courier New" panose="02070309020205020404" pitchFamily="49" charset="0"/>
              </a:rPr>
              <a:t>n_vars</a:t>
            </a:r>
            <a:r>
              <a:rPr lang="en-US" sz="15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500" b="1" dirty="0" smtClean="0">
                <a:latin typeface="Courier New" panose="02070309020205020404" pitchFamily="49" charset="0"/>
                <a:cs typeface="Courier New" panose="02070309020205020404" pitchFamily="49" charset="0"/>
              </a:rPr>
              <a:t>         %let </a:t>
            </a:r>
            <a:r>
              <a:rPr lang="en-US" sz="1500" b="1" dirty="0" err="1" smtClean="0">
                <a:latin typeface="Courier New" panose="02070309020205020404" pitchFamily="49" charset="0"/>
                <a:cs typeface="Courier New" panose="02070309020205020404" pitchFamily="49" charset="0"/>
              </a:rPr>
              <a:t>var</a:t>
            </a:r>
            <a:r>
              <a:rPr lang="en-US" sz="1500" b="1" dirty="0" smtClean="0">
                <a:latin typeface="Courier New" panose="02070309020205020404" pitchFamily="49" charset="0"/>
                <a:cs typeface="Courier New" panose="02070309020205020404" pitchFamily="49" charset="0"/>
              </a:rPr>
              <a:t> = %scan(%</a:t>
            </a:r>
            <a:r>
              <a:rPr lang="en-US" sz="1500" b="1" dirty="0" err="1" smtClean="0">
                <a:latin typeface="Courier New" panose="02070309020205020404" pitchFamily="49" charset="0"/>
                <a:cs typeface="Courier New" panose="02070309020205020404" pitchFamily="49" charset="0"/>
              </a:rPr>
              <a:t>varlist</a:t>
            </a:r>
            <a:r>
              <a:rPr lang="en-US" sz="1500" b="1" dirty="0" smtClean="0">
                <a:latin typeface="Courier New" panose="02070309020205020404" pitchFamily="49" charset="0"/>
                <a:cs typeface="Courier New" panose="02070309020205020404" pitchFamily="49" charset="0"/>
              </a:rPr>
              <a:t>,&amp;j,%</a:t>
            </a:r>
            <a:r>
              <a:rPr lang="en-US" sz="1500" b="1" dirty="0" err="1" smtClean="0">
                <a:latin typeface="Courier New" panose="02070309020205020404" pitchFamily="49" charset="0"/>
                <a:cs typeface="Courier New" panose="02070309020205020404" pitchFamily="49" charset="0"/>
              </a:rPr>
              <a:t>str</a:t>
            </a:r>
            <a:r>
              <a:rPr lang="en-US" sz="1500" b="1" dirty="0" smtClean="0">
                <a:latin typeface="Courier New" panose="02070309020205020404" pitchFamily="49" charset="0"/>
                <a:cs typeface="Courier New" panose="02070309020205020404" pitchFamily="49" charset="0"/>
              </a:rPr>
              <a:t>( ));</a:t>
            </a:r>
          </a:p>
          <a:p>
            <a:pPr marL="0" indent="0">
              <a:spcBef>
                <a:spcPts val="0"/>
              </a:spcBef>
              <a:spcAft>
                <a:spcPts val="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%if %</a:t>
            </a:r>
            <a:r>
              <a:rPr lang="en-US" sz="1500" b="1" dirty="0" err="1" smtClean="0">
                <a:latin typeface="Courier New" panose="02070309020205020404" pitchFamily="49" charset="0"/>
                <a:cs typeface="Courier New" panose="02070309020205020404" pitchFamily="49" charset="0"/>
              </a:rPr>
              <a:t>sysfunc</a:t>
            </a:r>
            <a:r>
              <a:rPr lang="en-US" sz="1500" b="1" dirty="0" smtClean="0">
                <a:latin typeface="Courier New" panose="02070309020205020404" pitchFamily="49" charset="0"/>
                <a:cs typeface="Courier New" panose="02070309020205020404" pitchFamily="49" charset="0"/>
              </a:rPr>
              <a:t>(</a:t>
            </a:r>
            <a:r>
              <a:rPr lang="en-US" sz="1500" b="1" dirty="0" err="1" smtClean="0">
                <a:solidFill>
                  <a:srgbClr val="0070C0"/>
                </a:solidFill>
                <a:latin typeface="Courier New" panose="02070309020205020404" pitchFamily="49" charset="0"/>
                <a:cs typeface="Courier New" panose="02070309020205020404" pitchFamily="49" charset="0"/>
              </a:rPr>
              <a:t>varnum</a:t>
            </a:r>
            <a:r>
              <a:rPr lang="en-US" sz="1500" b="1" dirty="0" smtClean="0">
                <a:latin typeface="Courier New" panose="02070309020205020404" pitchFamily="49" charset="0"/>
                <a:cs typeface="Courier New" panose="02070309020205020404" pitchFamily="49" charset="0"/>
              </a:rPr>
              <a:t>(&amp;</a:t>
            </a:r>
            <a:r>
              <a:rPr lang="en-US" sz="1500" b="1" dirty="0" err="1" smtClean="0">
                <a:latin typeface="Courier New" panose="02070309020205020404" pitchFamily="49" charset="0"/>
                <a:cs typeface="Courier New" panose="02070309020205020404" pitchFamily="49" charset="0"/>
              </a:rPr>
              <a:t>dsid</a:t>
            </a:r>
            <a:r>
              <a:rPr lang="en-US" sz="1500" b="1" dirty="0" smtClean="0">
                <a:latin typeface="Courier New" panose="02070309020205020404" pitchFamily="49" charset="0"/>
                <a:cs typeface="Courier New" panose="02070309020205020404" pitchFamily="49" charset="0"/>
              </a:rPr>
              <a:t>,&amp;</a:t>
            </a:r>
            <a:r>
              <a:rPr lang="en-US" sz="1500" b="1" dirty="0" err="1" smtClean="0">
                <a:latin typeface="Courier New" panose="02070309020205020404" pitchFamily="49" charset="0"/>
                <a:cs typeface="Courier New" panose="02070309020205020404" pitchFamily="49" charset="0"/>
              </a:rPr>
              <a:t>var</a:t>
            </a:r>
            <a:r>
              <a:rPr lang="en-US" sz="1500" b="1" dirty="0" smtClean="0">
                <a:latin typeface="Courier New" panose="02070309020205020404" pitchFamily="49" charset="0"/>
                <a:cs typeface="Courier New" panose="02070309020205020404" pitchFamily="49" charset="0"/>
              </a:rPr>
              <a:t>)) =0 %then %do;</a:t>
            </a:r>
          </a:p>
          <a:p>
            <a:pPr marL="0" indent="0">
              <a:spcBef>
                <a:spcPts val="0"/>
              </a:spcBef>
              <a:spcAft>
                <a:spcPts val="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%put Site: &amp;site Table: &amp;table Variable: &amp;</a:t>
            </a:r>
            <a:r>
              <a:rPr lang="en-US" sz="1500" b="1" dirty="0" err="1" smtClean="0">
                <a:latin typeface="Courier New" panose="02070309020205020404" pitchFamily="49" charset="0"/>
                <a:cs typeface="Courier New" panose="02070309020205020404" pitchFamily="49" charset="0"/>
              </a:rPr>
              <a:t>var</a:t>
            </a:r>
            <a:r>
              <a:rPr lang="en-US" sz="1500" b="1" dirty="0" smtClean="0">
                <a:latin typeface="Courier New" panose="02070309020205020404" pitchFamily="49" charset="0"/>
                <a:cs typeface="Courier New" panose="02070309020205020404" pitchFamily="49" charset="0"/>
              </a:rPr>
              <a:t> does not exist;       </a:t>
            </a:r>
          </a:p>
          <a:p>
            <a:pPr marL="0" indent="0">
              <a:spcBef>
                <a:spcPts val="0"/>
              </a:spcBef>
              <a:spcAft>
                <a:spcPts val="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%end;      </a:t>
            </a:r>
          </a:p>
          <a:p>
            <a:pPr marL="0" indent="0">
              <a:spcBef>
                <a:spcPts val="0"/>
              </a:spcBef>
              <a:spcAft>
                <a:spcPts val="0"/>
              </a:spcAft>
              <a:buNone/>
            </a:pPr>
            <a:r>
              <a:rPr lang="en-US" sz="1500" b="1"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      </a:t>
            </a:r>
            <a:r>
              <a:rPr lang="en-US" sz="1500" b="1" dirty="0">
                <a:solidFill>
                  <a:srgbClr val="0070C0"/>
                </a:solidFill>
                <a:latin typeface="Courier New" panose="02070309020205020404" pitchFamily="49" charset="0"/>
                <a:cs typeface="Courier New" panose="02070309020205020404" pitchFamily="49" charset="0"/>
              </a:rPr>
              <a:t>%let </a:t>
            </a:r>
            <a:r>
              <a:rPr lang="en-US" sz="1500" b="1" dirty="0" err="1">
                <a:solidFill>
                  <a:srgbClr val="0070C0"/>
                </a:solidFill>
                <a:latin typeface="Courier New" panose="02070309020205020404" pitchFamily="49" charset="0"/>
                <a:cs typeface="Courier New" panose="02070309020205020404" pitchFamily="49" charset="0"/>
              </a:rPr>
              <a:t>dsid</a:t>
            </a:r>
            <a:r>
              <a:rPr lang="en-US" sz="1500" b="1" dirty="0">
                <a:solidFill>
                  <a:srgbClr val="0070C0"/>
                </a:solidFill>
                <a:latin typeface="Courier New" panose="02070309020205020404" pitchFamily="49" charset="0"/>
                <a:cs typeface="Courier New" panose="02070309020205020404" pitchFamily="49" charset="0"/>
              </a:rPr>
              <a:t> = %</a:t>
            </a:r>
            <a:r>
              <a:rPr lang="en-US" sz="1500" b="1" dirty="0" err="1" smtClean="0">
                <a:solidFill>
                  <a:srgbClr val="0070C0"/>
                </a:solidFill>
                <a:latin typeface="Courier New" panose="02070309020205020404" pitchFamily="49" charset="0"/>
                <a:cs typeface="Courier New" panose="02070309020205020404" pitchFamily="49" charset="0"/>
              </a:rPr>
              <a:t>sysfunc</a:t>
            </a:r>
            <a:r>
              <a:rPr lang="en-US" sz="1500" b="1" dirty="0" smtClean="0">
                <a:solidFill>
                  <a:srgbClr val="0070C0"/>
                </a:solidFill>
                <a:latin typeface="Courier New" panose="02070309020205020404" pitchFamily="49" charset="0"/>
                <a:cs typeface="Courier New" panose="02070309020205020404" pitchFamily="49" charset="0"/>
              </a:rPr>
              <a:t>(close((&amp;&amp;</a:t>
            </a:r>
            <a:r>
              <a:rPr lang="en-US" sz="1500" b="1" dirty="0" err="1">
                <a:solidFill>
                  <a:srgbClr val="0070C0"/>
                </a:solidFill>
                <a:latin typeface="Courier New" panose="02070309020205020404" pitchFamily="49" charset="0"/>
                <a:cs typeface="Courier New" panose="02070309020205020404" pitchFamily="49" charset="0"/>
              </a:rPr>
              <a:t>dsn&amp;i</a:t>
            </a:r>
            <a:r>
              <a:rPr lang="en-US" sz="1500" b="1" dirty="0">
                <a:solidFill>
                  <a:srgbClr val="0070C0"/>
                </a:solidFill>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500" b="1" dirty="0" smtClean="0">
                <a:latin typeface="Courier New" panose="02070309020205020404" pitchFamily="49" charset="0"/>
                <a:cs typeface="Courier New" panose="02070309020205020404" pitchFamily="49" charset="0"/>
              </a:rPr>
              <a:t> </a:t>
            </a:r>
            <a:endParaRPr lang="en-US" sz="15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a:t>
            </a:r>
            <a:endParaRPr lang="en-US" sz="1400" b="1" dirty="0" smtClean="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400" b="1" dirty="0" smtClean="0">
                <a:latin typeface="Courier New" panose="02070309020205020404" pitchFamily="49" charset="0"/>
                <a:cs typeface="Courier New" panose="02070309020205020404" pitchFamily="49" charset="0"/>
              </a:rPr>
              <a:t>%</a:t>
            </a:r>
            <a:r>
              <a:rPr lang="en-US" sz="1400" b="1" dirty="0">
                <a:latin typeface="Courier New" panose="02070309020205020404" pitchFamily="49" charset="0"/>
                <a:cs typeface="Courier New" panose="02070309020205020404" pitchFamily="49" charset="0"/>
              </a:rPr>
              <a:t>mend </a:t>
            </a:r>
            <a:r>
              <a:rPr lang="en-US" sz="1400" b="1" dirty="0" err="1" smtClean="0">
                <a:latin typeface="Courier New" panose="02070309020205020404" pitchFamily="49" charset="0"/>
                <a:cs typeface="Courier New" panose="02070309020205020404" pitchFamily="49" charset="0"/>
              </a:rPr>
              <a:t>valid_var</a:t>
            </a:r>
            <a:r>
              <a:rPr lang="en-US" sz="1400" b="1" dirty="0" smtClean="0">
                <a:latin typeface="Courier New" panose="02070309020205020404" pitchFamily="49" charset="0"/>
                <a:cs typeface="Courier New" panose="02070309020205020404" pitchFamily="49" charset="0"/>
              </a:rPr>
              <a:t>;</a:t>
            </a:r>
            <a:endParaRPr lang="en-US" sz="1400" b="1" dirty="0">
              <a:latin typeface="Courier New" panose="02070309020205020404" pitchFamily="49" charset="0"/>
              <a:cs typeface="Courier New" panose="02070309020205020404" pitchFamily="49" charset="0"/>
            </a:endParaRPr>
          </a:p>
        </p:txBody>
      </p:sp>
      <p:sp>
        <p:nvSpPr>
          <p:cNvPr id="4" name="Rounded Rectangle 3"/>
          <p:cNvSpPr/>
          <p:nvPr/>
        </p:nvSpPr>
        <p:spPr>
          <a:xfrm>
            <a:off x="5635782" y="5563355"/>
            <a:ext cx="2000816" cy="3530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smtClean="0"/>
              <a:t>Variable position number</a:t>
            </a:r>
            <a:endParaRPr lang="en-US" sz="1300" dirty="0"/>
          </a:p>
        </p:txBody>
      </p:sp>
      <p:cxnSp>
        <p:nvCxnSpPr>
          <p:cNvPr id="6" name="Straight Arrow Connector 5"/>
          <p:cNvCxnSpPr/>
          <p:nvPr/>
        </p:nvCxnSpPr>
        <p:spPr>
          <a:xfrm flipH="1" flipV="1">
            <a:off x="4065006" y="4508626"/>
            <a:ext cx="2471597" cy="1054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5694630" y="2616451"/>
            <a:ext cx="2290526" cy="49794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smtClean="0"/>
              <a:t>Inner %scan retrieves SAS data set name w/o</a:t>
            </a:r>
            <a:r>
              <a:rPr lang="en-US" sz="1400" dirty="0" smtClean="0"/>
              <a:t>ut libname</a:t>
            </a:r>
            <a:endParaRPr lang="en-US" sz="1400" dirty="0"/>
          </a:p>
        </p:txBody>
      </p:sp>
      <p:cxnSp>
        <p:nvCxnSpPr>
          <p:cNvPr id="10" name="Straight Arrow Connector 9"/>
          <p:cNvCxnSpPr>
            <a:stCxn id="8" idx="1"/>
          </p:cNvCxnSpPr>
          <p:nvPr/>
        </p:nvCxnSpPr>
        <p:spPr>
          <a:xfrm flipH="1">
            <a:off x="3933731" y="2865422"/>
            <a:ext cx="1760899" cy="3191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6274051" y="3223034"/>
            <a:ext cx="2743200" cy="50699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smtClean="0"/>
              <a:t>Outer %scan retrieves either site or table from the data set name</a:t>
            </a:r>
            <a:endParaRPr lang="en-US" sz="1300" dirty="0"/>
          </a:p>
        </p:txBody>
      </p:sp>
      <p:cxnSp>
        <p:nvCxnSpPr>
          <p:cNvPr id="15" name="Straight Arrow Connector 14"/>
          <p:cNvCxnSpPr>
            <a:stCxn id="12" idx="1"/>
          </p:cNvCxnSpPr>
          <p:nvPr/>
        </p:nvCxnSpPr>
        <p:spPr>
          <a:xfrm flipH="1" flipV="1">
            <a:off x="5830432" y="3223034"/>
            <a:ext cx="443619" cy="2534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flipV="1">
            <a:off x="5930020" y="3539905"/>
            <a:ext cx="344032" cy="1267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Rounded Rectangle 17"/>
          <p:cNvSpPr/>
          <p:nvPr/>
        </p:nvSpPr>
        <p:spPr>
          <a:xfrm>
            <a:off x="6382693" y="4780230"/>
            <a:ext cx="2525916" cy="41646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smtClean="0"/>
              <a:t>Number of variables in </a:t>
            </a:r>
            <a:r>
              <a:rPr lang="en-US" sz="1300" dirty="0" err="1" smtClean="0"/>
              <a:t>varlist</a:t>
            </a:r>
            <a:endParaRPr lang="en-US" sz="1300" dirty="0"/>
          </a:p>
        </p:txBody>
      </p:sp>
      <p:cxnSp>
        <p:nvCxnSpPr>
          <p:cNvPr id="20" name="Straight Arrow Connector 19"/>
          <p:cNvCxnSpPr>
            <a:stCxn id="18" idx="1"/>
          </p:cNvCxnSpPr>
          <p:nvPr/>
        </p:nvCxnSpPr>
        <p:spPr>
          <a:xfrm flipH="1" flipV="1">
            <a:off x="4721382" y="3947312"/>
            <a:ext cx="1661311" cy="10411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59226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read</a:t>
            </a:r>
            <a:endParaRPr lang="en-US" dirty="0"/>
          </a:p>
        </p:txBody>
      </p:sp>
      <p:sp>
        <p:nvSpPr>
          <p:cNvPr id="3" name="Content Placeholder 2"/>
          <p:cNvSpPr>
            <a:spLocks noGrp="1"/>
          </p:cNvSpPr>
          <p:nvPr>
            <p:ph idx="1"/>
          </p:nvPr>
        </p:nvSpPr>
        <p:spPr/>
        <p:txBody>
          <a:bodyPr>
            <a:normAutofit/>
          </a:bodyPr>
          <a:lstStyle/>
          <a:p>
            <a:endParaRPr lang="en-US" dirty="0" smtClean="0"/>
          </a:p>
          <a:p>
            <a:r>
              <a:rPr lang="en-US" sz="2400" dirty="0" smtClean="0"/>
              <a:t>SAS Macro Language. SAS Tech Documentation.</a:t>
            </a:r>
          </a:p>
          <a:p>
            <a:r>
              <a:rPr lang="en-US" sz="2400" dirty="0" smtClean="0"/>
              <a:t>On </a:t>
            </a:r>
            <a:r>
              <a:rPr lang="en-US" sz="2400" dirty="0"/>
              <a:t>quoting functions </a:t>
            </a:r>
            <a:r>
              <a:rPr lang="en-US" sz="2400" dirty="0" smtClean="0"/>
              <a:t>papers by Arthur L. Carpenter.</a:t>
            </a:r>
          </a:p>
          <a:p>
            <a:r>
              <a:rPr lang="en-US" sz="2400" dirty="0" smtClean="0"/>
              <a:t>blogs.sas.com</a:t>
            </a:r>
          </a:p>
          <a:p>
            <a:r>
              <a:rPr lang="en-US" sz="2400" dirty="0" err="1" smtClean="0"/>
              <a:t>comp.soft-sys.sas</a:t>
            </a:r>
            <a:endParaRPr lang="en-US" sz="2400" dirty="0" smtClean="0"/>
          </a:p>
          <a:p>
            <a:r>
              <a:rPr lang="en-US" sz="2400" dirty="0"/>
              <a:t>s</a:t>
            </a:r>
            <a:r>
              <a:rPr lang="en-US" sz="2400" dirty="0" smtClean="0"/>
              <a:t>upport.sas.com</a:t>
            </a:r>
            <a:endParaRPr lang="en-US" sz="2400" dirty="0"/>
          </a:p>
          <a:p>
            <a:pPr marL="0" indent="0">
              <a:spcBef>
                <a:spcPts val="0"/>
              </a:spcBef>
              <a:spcAft>
                <a:spcPts val="0"/>
              </a:spcAft>
              <a:buNone/>
            </a:pPr>
            <a:r>
              <a:rPr lang="en-US" sz="2400" dirty="0"/>
              <a:t>    </a:t>
            </a:r>
            <a:endParaRPr lang="en-US" sz="2400" dirty="0">
              <a:solidFill>
                <a:srgbClr val="FF0000"/>
              </a:solidFill>
            </a:endParaRPr>
          </a:p>
          <a:p>
            <a:endParaRPr lang="en-US" dirty="0"/>
          </a:p>
        </p:txBody>
      </p:sp>
    </p:spTree>
    <p:extLst>
      <p:ext uri="{BB962C8B-B14F-4D97-AF65-F5344CB8AC3E}">
        <p14:creationId xmlns:p14="http://schemas.microsoft.com/office/powerpoint/2010/main" val="3078335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Warm-up: trivial macro application</a:t>
            </a:r>
            <a:endParaRPr lang="en-US" sz="2400" dirty="0"/>
          </a:p>
        </p:txBody>
      </p:sp>
      <p:sp>
        <p:nvSpPr>
          <p:cNvPr id="3" name="Content Placeholder 2"/>
          <p:cNvSpPr>
            <a:spLocks noGrp="1"/>
          </p:cNvSpPr>
          <p:nvPr>
            <p:ph idx="1"/>
          </p:nvPr>
        </p:nvSpPr>
        <p:spPr>
          <a:xfrm>
            <a:off x="723900" y="1359878"/>
            <a:ext cx="7721600" cy="4947138"/>
          </a:xfrm>
        </p:spPr>
        <p:txBody>
          <a:bodyPr>
            <a:normAutofit fontScale="92500" lnSpcReduction="10000"/>
          </a:bodyPr>
          <a:lstStyle/>
          <a:p>
            <a:r>
              <a:rPr lang="en-US" dirty="0" smtClean="0"/>
              <a:t>If </a:t>
            </a:r>
            <a:r>
              <a:rPr lang="en-US" dirty="0"/>
              <a:t>a</a:t>
            </a:r>
            <a:r>
              <a:rPr lang="en-US" dirty="0" smtClean="0"/>
              <a:t> name or a path of an input data set changes:</a:t>
            </a:r>
          </a:p>
          <a:p>
            <a:pPr marL="0" indent="0">
              <a:buNone/>
            </a:pP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a:t>
            </a:r>
            <a:r>
              <a:rPr lang="en-US" sz="1700" b="1" dirty="0">
                <a:latin typeface="Courier New" panose="02070309020205020404" pitchFamily="49" charset="0"/>
                <a:cs typeface="Courier New" panose="02070309020205020404" pitchFamily="49" charset="0"/>
              </a:rPr>
              <a:t>let path = S:\Flu\Spring2013;</a:t>
            </a:r>
          </a:p>
          <a:p>
            <a:pPr marL="0" indent="0">
              <a:spcBef>
                <a:spcPts val="0"/>
              </a:spcBef>
              <a:spcAft>
                <a:spcPts val="0"/>
              </a:spcAft>
              <a:buNone/>
            </a:pPr>
            <a:r>
              <a:rPr lang="en-US" sz="1700" dirty="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%let ds = demography;</a:t>
            </a:r>
          </a:p>
          <a:p>
            <a:pPr marL="0" indent="0">
              <a:spcBef>
                <a:spcPts val="0"/>
              </a:spcBef>
              <a:spcAft>
                <a:spcPts val="0"/>
              </a:spcAft>
              <a:buNone/>
            </a:pPr>
            <a:endParaRPr lang="en-US" sz="1700" b="1" dirty="0">
              <a:latin typeface="Courier New" panose="02070309020205020404" pitchFamily="49" charset="0"/>
              <a:cs typeface="Courier New" panose="02070309020205020404" pitchFamily="49" charset="0"/>
            </a:endParaRPr>
          </a:p>
          <a:p>
            <a:pPr marL="0" indent="0">
              <a:spcBef>
                <a:spcPts val="0"/>
              </a:spcBef>
              <a:spcAft>
                <a:spcPts val="0"/>
              </a:spcAft>
              <a:buNone/>
            </a:pPr>
            <a:r>
              <a:rPr lang="en-US" sz="1700" b="1" dirty="0">
                <a:latin typeface="Courier New" panose="02070309020205020404" pitchFamily="49" charset="0"/>
                <a:cs typeface="Courier New" panose="02070309020205020404" pitchFamily="49" charset="0"/>
              </a:rPr>
              <a:t>       data work;</a:t>
            </a:r>
          </a:p>
          <a:p>
            <a:pPr marL="0" indent="0">
              <a:spcBef>
                <a:spcPts val="0"/>
              </a:spcBef>
              <a:spcAft>
                <a:spcPts val="0"/>
              </a:spcAft>
              <a:buNone/>
            </a:pPr>
            <a:r>
              <a:rPr lang="en-US" sz="1700" b="1" dirty="0">
                <a:latin typeface="Courier New" panose="02070309020205020404" pitchFamily="49" charset="0"/>
                <a:cs typeface="Courier New" panose="02070309020205020404" pitchFamily="49" charset="0"/>
              </a:rPr>
              <a:t>        set &amp;</a:t>
            </a:r>
            <a:r>
              <a:rPr lang="en-US" sz="1700" b="1" dirty="0" err="1">
                <a:latin typeface="Courier New" panose="02070309020205020404" pitchFamily="49" charset="0"/>
                <a:cs typeface="Courier New" panose="02070309020205020404" pitchFamily="49" charset="0"/>
              </a:rPr>
              <a:t>path..&amp;ds</a:t>
            </a:r>
            <a:r>
              <a:rPr lang="en-US" sz="1700" b="1" dirty="0">
                <a:latin typeface="Courier New" panose="02070309020205020404" pitchFamily="49" charset="0"/>
                <a:cs typeface="Courier New" panose="02070309020205020404" pitchFamily="49" charset="0"/>
              </a:rPr>
              <a:t>;</a:t>
            </a:r>
          </a:p>
          <a:p>
            <a:pPr marL="0" indent="0">
              <a:spcBef>
                <a:spcPts val="0"/>
              </a:spcBef>
              <a:spcAft>
                <a:spcPts val="0"/>
              </a:spcAft>
              <a:buNone/>
            </a:pPr>
            <a:r>
              <a:rPr lang="en-US" sz="1700" b="1" dirty="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a:t>
            </a:r>
            <a:endParaRPr lang="en-US" dirty="0" smtClean="0"/>
          </a:p>
          <a:p>
            <a:r>
              <a:rPr lang="en-US" dirty="0" smtClean="0"/>
              <a:t>To get the name of the program and the current date in the footnote:</a:t>
            </a:r>
          </a:p>
          <a:p>
            <a:pPr marL="0" indent="0">
              <a:buNone/>
            </a:pPr>
            <a:r>
              <a:rPr lang="en-US" dirty="0"/>
              <a:t>             </a:t>
            </a:r>
            <a:r>
              <a:rPr lang="en-US" sz="1700" b="1" dirty="0">
                <a:latin typeface="Courier New" panose="02070309020205020404" pitchFamily="49" charset="0"/>
                <a:cs typeface="Courier New" panose="02070309020205020404" pitchFamily="49" charset="0"/>
              </a:rPr>
              <a:t>%let </a:t>
            </a:r>
            <a:r>
              <a:rPr lang="en-US" sz="1700" b="1" dirty="0" err="1">
                <a:latin typeface="Courier New" panose="02070309020205020404" pitchFamily="49" charset="0"/>
                <a:cs typeface="Courier New" panose="02070309020205020404" pitchFamily="49" charset="0"/>
              </a:rPr>
              <a:t>prg</a:t>
            </a:r>
            <a:r>
              <a:rPr lang="en-US" sz="1700" b="1" dirty="0">
                <a:latin typeface="Courier New" panose="02070309020205020404" pitchFamily="49" charset="0"/>
                <a:cs typeface="Courier New" panose="02070309020205020404" pitchFamily="49" charset="0"/>
              </a:rPr>
              <a:t>   = </a:t>
            </a:r>
            <a:r>
              <a:rPr lang="en-US" sz="1700" b="1" dirty="0">
                <a:solidFill>
                  <a:srgbClr val="0070C0"/>
                </a:solidFill>
                <a:latin typeface="Courier New" panose="02070309020205020404" pitchFamily="49" charset="0"/>
                <a:cs typeface="Courier New" panose="02070309020205020404" pitchFamily="49" charset="0"/>
              </a:rPr>
              <a:t>%</a:t>
            </a:r>
            <a:r>
              <a:rPr lang="en-US" sz="1700" b="1" dirty="0" err="1">
                <a:solidFill>
                  <a:srgbClr val="0070C0"/>
                </a:solidFill>
                <a:latin typeface="Courier New" panose="02070309020205020404" pitchFamily="49" charset="0"/>
                <a:cs typeface="Courier New" panose="02070309020205020404" pitchFamily="49" charset="0"/>
              </a:rPr>
              <a:t>sysfunc</a:t>
            </a:r>
            <a:r>
              <a:rPr lang="en-US" sz="1700" b="1" dirty="0">
                <a:latin typeface="Courier New" panose="02070309020205020404" pitchFamily="49" charset="0"/>
                <a:cs typeface="Courier New" panose="02070309020205020404" pitchFamily="49" charset="0"/>
              </a:rPr>
              <a:t>(</a:t>
            </a:r>
            <a:r>
              <a:rPr lang="en-US" sz="1700" b="1" dirty="0" err="1">
                <a:latin typeface="Courier New" panose="02070309020205020404" pitchFamily="49" charset="0"/>
                <a:cs typeface="Courier New" panose="02070309020205020404" pitchFamily="49" charset="0"/>
              </a:rPr>
              <a:t>getoption</a:t>
            </a:r>
            <a:r>
              <a:rPr lang="en-US" sz="1700" b="1" dirty="0">
                <a:latin typeface="Courier New" panose="02070309020205020404" pitchFamily="49" charset="0"/>
                <a:cs typeface="Courier New" panose="02070309020205020404" pitchFamily="49" charset="0"/>
              </a:rPr>
              <a:t>(</a:t>
            </a:r>
            <a:r>
              <a:rPr lang="en-US" sz="1700" b="1" dirty="0" err="1">
                <a:latin typeface="Courier New" panose="02070309020205020404" pitchFamily="49" charset="0"/>
                <a:cs typeface="Courier New" panose="02070309020205020404" pitchFamily="49" charset="0"/>
              </a:rPr>
              <a:t>sysin</a:t>
            </a:r>
            <a:r>
              <a:rPr lang="en-US" sz="1700" b="1" dirty="0" smtClean="0">
                <a:latin typeface="Courier New" panose="02070309020205020404" pitchFamily="49" charset="0"/>
                <a:cs typeface="Courier New" panose="02070309020205020404" pitchFamily="49" charset="0"/>
              </a:rPr>
              <a:t>));</a:t>
            </a:r>
          </a:p>
          <a:p>
            <a:pPr marL="0" indent="0">
              <a:buNone/>
            </a:pPr>
            <a:r>
              <a:rPr lang="en-US" sz="1700" b="1" dirty="0" smtClean="0">
                <a:latin typeface="Courier New" panose="02070309020205020404" pitchFamily="49" charset="0"/>
                <a:cs typeface="Courier New" panose="02070309020205020404" pitchFamily="49" charset="0"/>
              </a:rPr>
              <a:t>         footnote </a:t>
            </a:r>
            <a:r>
              <a:rPr lang="en-US" sz="1700" b="1" dirty="0">
                <a:latin typeface="Courier New" panose="02070309020205020404" pitchFamily="49" charset="0"/>
                <a:cs typeface="Courier New" panose="02070309020205020404" pitchFamily="49" charset="0"/>
              </a:rPr>
              <a:t>"Program: &amp;</a:t>
            </a:r>
            <a:r>
              <a:rPr lang="en-US" sz="1700" b="1" dirty="0" err="1">
                <a:latin typeface="Courier New" panose="02070309020205020404" pitchFamily="49" charset="0"/>
                <a:cs typeface="Courier New" panose="02070309020205020404" pitchFamily="49" charset="0"/>
              </a:rPr>
              <a:t>prg</a:t>
            </a:r>
            <a:r>
              <a:rPr lang="en-US" sz="1700" b="1" dirty="0">
                <a:latin typeface="Courier New" panose="02070309020205020404" pitchFamily="49" charset="0"/>
                <a:cs typeface="Courier New" panose="02070309020205020404" pitchFamily="49" charset="0"/>
              </a:rPr>
              <a:t> - &amp;</a:t>
            </a:r>
            <a:r>
              <a:rPr lang="en-US" sz="1700" b="1" dirty="0" err="1">
                <a:latin typeface="Courier New" panose="02070309020205020404" pitchFamily="49" charset="0"/>
                <a:cs typeface="Courier New" panose="02070309020205020404" pitchFamily="49" charset="0"/>
              </a:rPr>
              <a:t>sysdate</a:t>
            </a:r>
            <a:r>
              <a:rPr lang="en-US" sz="1700" b="1" dirty="0">
                <a:latin typeface="Courier New" panose="02070309020205020404" pitchFamily="49" charset="0"/>
                <a:cs typeface="Courier New" panose="02070309020205020404" pitchFamily="49" charset="0"/>
              </a:rPr>
              <a:t>";    </a:t>
            </a:r>
            <a:endParaRPr lang="en-US" sz="1700" b="1" dirty="0" smtClean="0">
              <a:latin typeface="Courier New" panose="02070309020205020404" pitchFamily="49" charset="0"/>
              <a:cs typeface="Courier New" panose="02070309020205020404" pitchFamily="49" charset="0"/>
            </a:endParaRPr>
          </a:p>
          <a:p>
            <a:pPr marL="0" indent="0">
              <a:buNone/>
            </a:pPr>
            <a:r>
              <a:rPr lang="en-US" dirty="0"/>
              <a:t> </a:t>
            </a:r>
            <a:r>
              <a:rPr lang="en-US" dirty="0" smtClean="0"/>
              <a:t>  or </a:t>
            </a:r>
            <a:r>
              <a:rPr lang="en-US" dirty="0"/>
              <a:t>even better</a:t>
            </a:r>
            <a:r>
              <a:rPr lang="en-US" dirty="0" smtClean="0"/>
              <a:t>:</a:t>
            </a:r>
          </a:p>
          <a:p>
            <a:pPr marL="0" indent="0">
              <a:buNone/>
            </a:pPr>
            <a:r>
              <a:rPr lang="en-US" dirty="0" smtClean="0"/>
              <a:t> </a:t>
            </a:r>
            <a:r>
              <a:rPr lang="en-US" sz="1700" b="1" dirty="0" smtClean="0">
                <a:latin typeface="Courier New" panose="02070309020205020404" pitchFamily="49" charset="0"/>
                <a:cs typeface="Courier New" panose="02070309020205020404" pitchFamily="49" charset="0"/>
              </a:rPr>
              <a:t>footnote  </a:t>
            </a:r>
            <a:r>
              <a:rPr lang="en-US" sz="1700" b="1" dirty="0">
                <a:latin typeface="Courier New" panose="02070309020205020404" pitchFamily="49" charset="0"/>
                <a:cs typeface="Courier New" panose="02070309020205020404" pitchFamily="49" charset="0"/>
              </a:rPr>
              <a:t>"%</a:t>
            </a:r>
            <a:r>
              <a:rPr lang="en-US" sz="1700" b="1" dirty="0" err="1">
                <a:latin typeface="Courier New" panose="02070309020205020404" pitchFamily="49" charset="0"/>
                <a:cs typeface="Courier New" panose="02070309020205020404" pitchFamily="49" charset="0"/>
              </a:rPr>
              <a:t>sysfunc</a:t>
            </a:r>
            <a:r>
              <a:rPr lang="en-US" sz="1700" b="1" dirty="0">
                <a:latin typeface="Courier New" panose="02070309020205020404" pitchFamily="49" charset="0"/>
                <a:cs typeface="Courier New" panose="02070309020205020404" pitchFamily="49" charset="0"/>
              </a:rPr>
              <a:t>(</a:t>
            </a:r>
            <a:r>
              <a:rPr lang="en-US" sz="1700" b="1" dirty="0" err="1">
                <a:latin typeface="Courier New" panose="02070309020205020404" pitchFamily="49" charset="0"/>
                <a:cs typeface="Courier New" panose="02070309020205020404" pitchFamily="49" charset="0"/>
              </a:rPr>
              <a:t>getoption</a:t>
            </a:r>
            <a:r>
              <a:rPr lang="en-US" sz="1700" b="1" dirty="0">
                <a:latin typeface="Courier New" panose="02070309020205020404" pitchFamily="49" charset="0"/>
                <a:cs typeface="Courier New" panose="02070309020205020404" pitchFamily="49" charset="0"/>
              </a:rPr>
              <a:t>(</a:t>
            </a:r>
            <a:r>
              <a:rPr lang="en-US" sz="1700" b="1" dirty="0" err="1">
                <a:latin typeface="Courier New" panose="02070309020205020404" pitchFamily="49" charset="0"/>
                <a:cs typeface="Courier New" panose="02070309020205020404" pitchFamily="49" charset="0"/>
              </a:rPr>
              <a:t>sysin</a:t>
            </a:r>
            <a:r>
              <a:rPr lang="en-US" sz="1700" b="1" dirty="0" smtClean="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&amp;</a:t>
            </a:r>
            <a:r>
              <a:rPr lang="en-US" sz="1700" b="1" dirty="0" err="1">
                <a:latin typeface="Courier New" panose="02070309020205020404" pitchFamily="49" charset="0"/>
                <a:cs typeface="Courier New" panose="02070309020205020404" pitchFamily="49" charset="0"/>
              </a:rPr>
              <a:t>sysdate</a:t>
            </a:r>
            <a:r>
              <a:rPr lang="en-US" sz="1700" b="1" dirty="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&amp;</a:t>
            </a:r>
            <a:r>
              <a:rPr lang="en-US" sz="1700" b="1" dirty="0" err="1">
                <a:latin typeface="Courier New" panose="02070309020205020404" pitchFamily="49" charset="0"/>
                <a:cs typeface="Courier New" panose="02070309020205020404" pitchFamily="49" charset="0"/>
              </a:rPr>
              <a:t>systime</a:t>
            </a:r>
            <a:r>
              <a:rPr lang="en-US" sz="1700" b="1" dirty="0">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2362140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Warm-up</a:t>
            </a:r>
            <a:r>
              <a:rPr lang="en-US" sz="2400" b="1" dirty="0" smtClean="0"/>
              <a:t>: trivial macro application</a:t>
            </a:r>
            <a:endParaRPr lang="en-US" sz="2400" dirty="0"/>
          </a:p>
        </p:txBody>
      </p:sp>
      <p:sp>
        <p:nvSpPr>
          <p:cNvPr id="3" name="Content Placeholder 2"/>
          <p:cNvSpPr>
            <a:spLocks noGrp="1"/>
          </p:cNvSpPr>
          <p:nvPr>
            <p:ph idx="1"/>
          </p:nvPr>
        </p:nvSpPr>
        <p:spPr/>
        <p:txBody>
          <a:bodyPr>
            <a:normAutofit/>
          </a:bodyPr>
          <a:lstStyle/>
          <a:p>
            <a:r>
              <a:rPr lang="en-US" dirty="0"/>
              <a:t>A</a:t>
            </a:r>
            <a:r>
              <a:rPr lang="en-US" dirty="0" smtClean="0"/>
              <a:t>ge calculation:</a:t>
            </a:r>
          </a:p>
          <a:p>
            <a:pPr marL="0" indent="0">
              <a:buNone/>
            </a:pPr>
            <a:r>
              <a:rPr lang="en-US" sz="2000" dirty="0" smtClean="0"/>
              <a:t>  </a:t>
            </a:r>
            <a:r>
              <a:rPr lang="en-US" sz="1800" b="1" dirty="0">
                <a:latin typeface="Courier New" panose="02070309020205020404" pitchFamily="49" charset="0"/>
                <a:cs typeface="Courier New" panose="02070309020205020404" pitchFamily="49" charset="0"/>
              </a:rPr>
              <a:t>%macro age(</a:t>
            </a:r>
            <a:r>
              <a:rPr lang="en-US" sz="1800" b="1" dirty="0" err="1">
                <a:latin typeface="Courier New" panose="02070309020205020404" pitchFamily="49" charset="0"/>
                <a:cs typeface="Courier New" panose="02070309020205020404" pitchFamily="49" charset="0"/>
              </a:rPr>
              <a:t>date,birth</a:t>
            </a:r>
            <a:r>
              <a:rPr lang="en-US" sz="1800" b="1" dirty="0" smtClean="0">
                <a:latin typeface="Courier New" panose="02070309020205020404" pitchFamily="49" charset="0"/>
                <a:cs typeface="Courier New" panose="02070309020205020404" pitchFamily="49" charset="0"/>
              </a:rPr>
              <a:t>);</a:t>
            </a:r>
          </a:p>
          <a:p>
            <a:pPr marL="0" indent="0">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floor</a:t>
            </a:r>
            <a:r>
              <a:rPr lang="en-US" sz="1800" b="1" dirty="0">
                <a:latin typeface="Courier New" panose="02070309020205020404" pitchFamily="49" charset="0"/>
                <a:cs typeface="Courier New" panose="02070309020205020404" pitchFamily="49" charset="0"/>
              </a:rPr>
              <a:t>((</a:t>
            </a:r>
            <a:r>
              <a:rPr lang="en-US" sz="1800" b="1" dirty="0" err="1">
                <a:latin typeface="Courier New" panose="02070309020205020404" pitchFamily="49" charset="0"/>
                <a:cs typeface="Courier New" panose="02070309020205020404" pitchFamily="49" charset="0"/>
              </a:rPr>
              <a:t>intck</a:t>
            </a:r>
            <a:r>
              <a:rPr lang="en-US" sz="1800" b="1" dirty="0">
                <a:latin typeface="Courier New" panose="02070309020205020404" pitchFamily="49" charset="0"/>
                <a:cs typeface="Courier New" panose="02070309020205020404" pitchFamily="49" charset="0"/>
              </a:rPr>
              <a:t>('</a:t>
            </a:r>
            <a:r>
              <a:rPr lang="en-US" sz="1800" b="1" dirty="0" err="1">
                <a:latin typeface="Courier New" panose="02070309020205020404" pitchFamily="49" charset="0"/>
                <a:cs typeface="Courier New" panose="02070309020205020404" pitchFamily="49" charset="0"/>
              </a:rPr>
              <a:t>month',&amp;birth,&amp;date</a:t>
            </a:r>
            <a:r>
              <a:rPr lang="en-US" sz="1800" b="1" dirty="0" smtClean="0">
                <a:latin typeface="Courier New" panose="02070309020205020404" pitchFamily="49" charset="0"/>
                <a:cs typeface="Courier New" panose="02070309020205020404" pitchFamily="49" charset="0"/>
              </a:rPr>
              <a:t>)-              </a:t>
            </a:r>
          </a:p>
          <a:p>
            <a:pPr marL="0" indent="0">
              <a:buNone/>
            </a:pPr>
            <a:r>
              <a:rPr lang="en-US" sz="1800" b="1"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day(&amp;date)&lt;day(&amp;birth)))/12</a:t>
            </a:r>
            <a:r>
              <a:rPr lang="en-US" sz="1800" b="1" dirty="0" smtClean="0">
                <a:latin typeface="Courier New" panose="02070309020205020404" pitchFamily="49" charset="0"/>
                <a:cs typeface="Courier New" panose="02070309020205020404" pitchFamily="49" charset="0"/>
              </a:rPr>
              <a:t>)</a:t>
            </a:r>
          </a:p>
          <a:p>
            <a:pPr marL="0" indent="0">
              <a:buNone/>
            </a:pPr>
            <a:r>
              <a:rPr lang="en-US" sz="1800" b="1" dirty="0" smtClean="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mend age</a:t>
            </a:r>
            <a:r>
              <a:rPr lang="en-US" sz="1800" b="1" dirty="0" smtClean="0">
                <a:latin typeface="Courier New" panose="02070309020205020404" pitchFamily="49" charset="0"/>
                <a:cs typeface="Courier New" panose="02070309020205020404" pitchFamily="49" charset="0"/>
              </a:rPr>
              <a:t>;</a:t>
            </a:r>
            <a:endParaRPr lang="en-US" sz="2000" dirty="0"/>
          </a:p>
          <a:p>
            <a:pPr marL="0" indent="0">
              <a:buNone/>
            </a:pPr>
            <a:r>
              <a:rPr lang="en-US" sz="2000" dirty="0"/>
              <a:t>      age = %age ( </a:t>
            </a:r>
            <a:r>
              <a:rPr lang="en-US" sz="2000" dirty="0" smtClean="0"/>
              <a:t>‘18mar2014'd </a:t>
            </a:r>
            <a:r>
              <a:rPr lang="en-US" sz="2000" dirty="0"/>
              <a:t>, </a:t>
            </a:r>
            <a:r>
              <a:rPr lang="en-US" sz="2000" dirty="0" smtClean="0"/>
              <a:t>'11dec1953'd </a:t>
            </a:r>
            <a:r>
              <a:rPr lang="en-US" sz="2000" dirty="0"/>
              <a:t>) ;   </a:t>
            </a:r>
            <a:r>
              <a:rPr lang="en-US" sz="2000" dirty="0" smtClean="0"/>
              <a:t>/* case's </a:t>
            </a:r>
            <a:r>
              <a:rPr lang="en-US" sz="2000" dirty="0"/>
              <a:t>age  </a:t>
            </a:r>
            <a:r>
              <a:rPr lang="en-US" sz="2000" dirty="0" smtClean="0"/>
              <a:t>           </a:t>
            </a:r>
          </a:p>
          <a:p>
            <a:pPr marL="0" indent="0">
              <a:buNone/>
            </a:pPr>
            <a:r>
              <a:rPr lang="en-US" sz="2000" dirty="0"/>
              <a:t> </a:t>
            </a:r>
            <a:r>
              <a:rPr lang="en-US" sz="2000" dirty="0" smtClean="0"/>
              <a:t>                                                                                  today */</a:t>
            </a:r>
            <a:endParaRPr lang="en-US" sz="2000" dirty="0"/>
          </a:p>
          <a:p>
            <a:pPr marL="0" indent="0">
              <a:buNone/>
            </a:pPr>
            <a:r>
              <a:rPr lang="en-US" sz="2000" dirty="0"/>
              <a:t>  </a:t>
            </a:r>
            <a:r>
              <a:rPr lang="en-US" sz="2000" dirty="0" smtClean="0"/>
              <a:t>or</a:t>
            </a:r>
            <a:endParaRPr lang="en-US" sz="2000" dirty="0"/>
          </a:p>
          <a:p>
            <a:pPr marL="0" indent="0">
              <a:buNone/>
            </a:pPr>
            <a:r>
              <a:rPr lang="en-US" sz="2000" dirty="0"/>
              <a:t>      age = %age ( </a:t>
            </a:r>
            <a:r>
              <a:rPr lang="en-US" sz="2000" dirty="0" smtClean="0"/>
              <a:t>ref, birth </a:t>
            </a:r>
            <a:r>
              <a:rPr lang="en-US" sz="2000" dirty="0"/>
              <a:t>) ;  /* age of patient at reference point */</a:t>
            </a:r>
          </a:p>
        </p:txBody>
      </p:sp>
    </p:spTree>
    <p:extLst>
      <p:ext uri="{BB962C8B-B14F-4D97-AF65-F5344CB8AC3E}">
        <p14:creationId xmlns:p14="http://schemas.microsoft.com/office/powerpoint/2010/main" val="18043709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Warm-up: trivial macro application</a:t>
            </a:r>
            <a:endParaRPr lang="en-US" sz="2400" dirty="0"/>
          </a:p>
        </p:txBody>
      </p:sp>
      <p:sp>
        <p:nvSpPr>
          <p:cNvPr id="3" name="Content Placeholder 2"/>
          <p:cNvSpPr>
            <a:spLocks noGrp="1"/>
          </p:cNvSpPr>
          <p:nvPr>
            <p:ph idx="1"/>
          </p:nvPr>
        </p:nvSpPr>
        <p:spPr>
          <a:xfrm>
            <a:off x="723900" y="1536700"/>
            <a:ext cx="7721600" cy="4711700"/>
          </a:xfrm>
        </p:spPr>
        <p:txBody>
          <a:bodyPr>
            <a:normAutofit fontScale="92500" lnSpcReduction="10000"/>
          </a:bodyPr>
          <a:lstStyle/>
          <a:p>
            <a:pPr>
              <a:buFont typeface="Wingdings" panose="05000000000000000000" pitchFamily="2" charset="2"/>
              <a:buChar char="§"/>
            </a:pPr>
            <a:r>
              <a:rPr lang="en-US" dirty="0" smtClean="0">
                <a:latin typeface="Arial" panose="020B0604020202020204" pitchFamily="34" charset="0"/>
                <a:cs typeface="Arial" panose="020B0604020202020204" pitchFamily="34" charset="0"/>
              </a:rPr>
              <a:t>We frequently need to create a macro variable with the number of observations in the data set.</a:t>
            </a:r>
            <a:endParaRPr lang="en-US" b="1" dirty="0">
              <a:latin typeface="Courier New" panose="02070309020205020404" pitchFamily="49" charset="0"/>
              <a:cs typeface="Courier New" panose="02070309020205020404" pitchFamily="49" charset="0"/>
            </a:endParaRPr>
          </a:p>
          <a:p>
            <a:pPr marL="0" indent="0">
              <a:buNone/>
            </a:pPr>
            <a:r>
              <a:rPr lang="en-US" sz="1700" b="1" dirty="0" smtClean="0">
                <a:latin typeface="Courier New" panose="02070309020205020404" pitchFamily="49" charset="0"/>
                <a:cs typeface="Courier New" panose="02070309020205020404" pitchFamily="49" charset="0"/>
              </a:rPr>
              <a:t>data </a:t>
            </a:r>
            <a:r>
              <a:rPr lang="en-US" sz="1700" b="1" dirty="0">
                <a:latin typeface="Courier New" panose="02070309020205020404" pitchFamily="49" charset="0"/>
                <a:cs typeface="Courier New" panose="02070309020205020404" pitchFamily="49" charset="0"/>
              </a:rPr>
              <a:t>_null_; </a:t>
            </a:r>
          </a:p>
          <a:p>
            <a:pPr marL="0" indent="0">
              <a:buNone/>
            </a:pPr>
            <a:r>
              <a:rPr lang="en-US" sz="1700" b="1" dirty="0">
                <a:latin typeface="Courier New" panose="02070309020205020404" pitchFamily="49" charset="0"/>
                <a:cs typeface="Courier New" panose="02070309020205020404" pitchFamily="49" charset="0"/>
              </a:rPr>
              <a:t>        </a:t>
            </a:r>
            <a:r>
              <a:rPr lang="en-US" sz="1700" b="1" dirty="0">
                <a:solidFill>
                  <a:srgbClr val="0070C0"/>
                </a:solidFill>
                <a:latin typeface="Courier New" panose="02070309020205020404" pitchFamily="49" charset="0"/>
                <a:cs typeface="Courier New" panose="02070309020205020404" pitchFamily="49" charset="0"/>
              </a:rPr>
              <a:t>call </a:t>
            </a:r>
            <a:r>
              <a:rPr lang="en-US" sz="1700" b="1" dirty="0" err="1" smtClean="0">
                <a:solidFill>
                  <a:srgbClr val="0070C0"/>
                </a:solidFill>
                <a:latin typeface="Courier New" panose="02070309020205020404" pitchFamily="49" charset="0"/>
                <a:cs typeface="Courier New" panose="02070309020205020404" pitchFamily="49" charset="0"/>
              </a:rPr>
              <a:t>symput</a:t>
            </a:r>
            <a:r>
              <a:rPr lang="en-US" sz="1700" b="1" dirty="0" smtClean="0">
                <a:solidFill>
                  <a:srgbClr val="0070C0"/>
                </a:solidFill>
                <a:latin typeface="Courier New" panose="02070309020205020404" pitchFamily="49" charset="0"/>
                <a:cs typeface="Courier New" panose="02070309020205020404" pitchFamily="49" charset="0"/>
              </a:rPr>
              <a:t>(</a:t>
            </a:r>
            <a:r>
              <a:rPr lang="en-US" sz="1700" b="1" dirty="0">
                <a:solidFill>
                  <a:srgbClr val="0070C0"/>
                </a:solidFill>
                <a:latin typeface="Courier New" panose="02070309020205020404" pitchFamily="49" charset="0"/>
                <a:cs typeface="Courier New" panose="02070309020205020404" pitchFamily="49" charset="0"/>
              </a:rPr>
              <a:t>'</a:t>
            </a:r>
            <a:r>
              <a:rPr lang="en-US" sz="1700" b="1" dirty="0" err="1">
                <a:solidFill>
                  <a:srgbClr val="0070C0"/>
                </a:solidFill>
                <a:latin typeface="Courier New" panose="02070309020205020404" pitchFamily="49" charset="0"/>
                <a:cs typeface="Courier New" panose="02070309020205020404" pitchFamily="49" charset="0"/>
              </a:rPr>
              <a:t>numobs</a:t>
            </a:r>
            <a:r>
              <a:rPr lang="en-US" sz="1700" b="1" dirty="0">
                <a:solidFill>
                  <a:srgbClr val="0070C0"/>
                </a:solidFill>
                <a:latin typeface="Courier New" panose="02070309020205020404" pitchFamily="49" charset="0"/>
                <a:cs typeface="Courier New" panose="02070309020205020404" pitchFamily="49" charset="0"/>
              </a:rPr>
              <a:t>', </a:t>
            </a:r>
            <a:r>
              <a:rPr lang="en-US" sz="1700" b="1" dirty="0" smtClean="0">
                <a:solidFill>
                  <a:srgbClr val="0070C0"/>
                </a:solidFill>
                <a:latin typeface="Courier New" panose="02070309020205020404" pitchFamily="49" charset="0"/>
                <a:cs typeface="Courier New" panose="02070309020205020404" pitchFamily="49" charset="0"/>
              </a:rPr>
              <a:t>left(put(number, best.))); </a:t>
            </a:r>
            <a:endParaRPr lang="en-US" sz="1700" b="1" dirty="0">
              <a:solidFill>
                <a:srgbClr val="0070C0"/>
              </a:solidFill>
              <a:latin typeface="Courier New" panose="02070309020205020404" pitchFamily="49" charset="0"/>
              <a:cs typeface="Courier New" panose="02070309020205020404" pitchFamily="49" charset="0"/>
            </a:endParaRPr>
          </a:p>
          <a:p>
            <a:pPr marL="0" indent="0">
              <a:buNone/>
            </a:pPr>
            <a:r>
              <a:rPr lang="en-US" sz="1700" b="1" dirty="0">
                <a:latin typeface="Courier New" panose="02070309020205020404" pitchFamily="49" charset="0"/>
                <a:cs typeface="Courier New" panose="02070309020205020404" pitchFamily="49" charset="0"/>
              </a:rPr>
              <a:t>        stop; </a:t>
            </a:r>
          </a:p>
          <a:p>
            <a:pPr marL="0" indent="0">
              <a:buNone/>
            </a:pPr>
            <a:r>
              <a:rPr lang="en-US" sz="1700" b="1" dirty="0">
                <a:latin typeface="Courier New" panose="02070309020205020404" pitchFamily="49" charset="0"/>
                <a:cs typeface="Courier New" panose="02070309020205020404" pitchFamily="49" charset="0"/>
              </a:rPr>
              <a:t>        set &amp;</a:t>
            </a:r>
            <a:r>
              <a:rPr lang="en-US" sz="1700" b="1" dirty="0" err="1">
                <a:latin typeface="Courier New" panose="02070309020205020404" pitchFamily="49" charset="0"/>
                <a:cs typeface="Courier New" panose="02070309020205020404" pitchFamily="49" charset="0"/>
              </a:rPr>
              <a:t>dsn</a:t>
            </a:r>
            <a:r>
              <a:rPr lang="en-US" sz="1700" b="1" dirty="0">
                <a:latin typeface="Courier New" panose="02070309020205020404" pitchFamily="49" charset="0"/>
                <a:cs typeface="Courier New" panose="02070309020205020404" pitchFamily="49" charset="0"/>
              </a:rPr>
              <a:t> nobs=number; </a:t>
            </a:r>
            <a:endParaRPr lang="en-US" sz="1700" b="1" dirty="0" smtClean="0">
              <a:latin typeface="Courier New" panose="02070309020205020404" pitchFamily="49" charset="0"/>
              <a:cs typeface="Courier New" panose="02070309020205020404" pitchFamily="49" charset="0"/>
            </a:endParaRPr>
          </a:p>
          <a:p>
            <a:pPr marL="0" indent="0">
              <a:buNone/>
            </a:pPr>
            <a:r>
              <a:rPr lang="en-US" sz="1700" b="1" dirty="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run;</a:t>
            </a:r>
          </a:p>
          <a:p>
            <a:pPr marL="0" indent="0">
              <a:buNone/>
            </a:pPr>
            <a:r>
              <a:rPr lang="en-US" sz="1700" b="1" dirty="0" smtClean="0">
                <a:latin typeface="Courier New" panose="02070309020205020404" pitchFamily="49" charset="0"/>
                <a:cs typeface="Courier New" panose="02070309020205020404" pitchFamily="49" charset="0"/>
              </a:rPr>
              <a:t>   </a:t>
            </a:r>
          </a:p>
          <a:p>
            <a:pPr marL="0" indent="0">
              <a:buNone/>
            </a:pPr>
            <a:r>
              <a:rPr lang="en-US" sz="1700" b="1" dirty="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  </a:t>
            </a:r>
            <a:r>
              <a:rPr lang="en-US" sz="1700" b="1" dirty="0" err="1" smtClean="0">
                <a:latin typeface="Courier New" panose="02070309020205020404" pitchFamily="49" charset="0"/>
                <a:cs typeface="Courier New" panose="02070309020205020404" pitchFamily="49" charset="0"/>
              </a:rPr>
              <a:t>proc</a:t>
            </a:r>
            <a:r>
              <a:rPr lang="en-US" sz="1700" b="1" dirty="0" smtClean="0">
                <a:latin typeface="Courier New" panose="02070309020205020404" pitchFamily="49" charset="0"/>
                <a:cs typeface="Courier New" panose="02070309020205020404" pitchFamily="49" charset="0"/>
              </a:rPr>
              <a:t> print data=&amp;</a:t>
            </a:r>
            <a:r>
              <a:rPr lang="en-US" sz="1700" b="1" dirty="0" err="1" smtClean="0">
                <a:latin typeface="Courier New" panose="02070309020205020404" pitchFamily="49" charset="0"/>
                <a:cs typeface="Courier New" panose="02070309020205020404" pitchFamily="49" charset="0"/>
              </a:rPr>
              <a:t>dsn</a:t>
            </a:r>
            <a:r>
              <a:rPr lang="en-US" sz="1700" b="1" dirty="0" smtClean="0">
                <a:latin typeface="Courier New" panose="02070309020205020404" pitchFamily="49" charset="0"/>
                <a:cs typeface="Courier New" panose="02070309020205020404" pitchFamily="49" charset="0"/>
              </a:rPr>
              <a:t>;</a:t>
            </a:r>
          </a:p>
          <a:p>
            <a:pPr marL="0" indent="0">
              <a:buNone/>
            </a:pPr>
            <a:r>
              <a:rPr lang="en-US" sz="1700" b="1" dirty="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   title “Data set: &amp;</a:t>
            </a:r>
            <a:r>
              <a:rPr lang="en-US" sz="1700" b="1" dirty="0" err="1" smtClean="0">
                <a:latin typeface="Courier New" panose="02070309020205020404" pitchFamily="49" charset="0"/>
                <a:cs typeface="Courier New" panose="02070309020205020404" pitchFamily="49" charset="0"/>
              </a:rPr>
              <a:t>dsn</a:t>
            </a:r>
            <a:r>
              <a:rPr lang="en-US" sz="1700" b="1" dirty="0" smtClean="0">
                <a:latin typeface="Courier New" panose="02070309020205020404" pitchFamily="49" charset="0"/>
                <a:cs typeface="Courier New" panose="02070309020205020404" pitchFamily="49" charset="0"/>
              </a:rPr>
              <a:t>..Number of observations &amp;</a:t>
            </a:r>
            <a:r>
              <a:rPr lang="en-US" sz="1700" b="1" dirty="0" err="1" smtClean="0">
                <a:latin typeface="Courier New" panose="02070309020205020404" pitchFamily="49" charset="0"/>
                <a:cs typeface="Courier New" panose="02070309020205020404" pitchFamily="49" charset="0"/>
              </a:rPr>
              <a:t>numobs</a:t>
            </a:r>
            <a:r>
              <a:rPr lang="en-US" sz="1700" b="1" dirty="0" smtClean="0">
                <a:latin typeface="Courier New" panose="02070309020205020404" pitchFamily="49" charset="0"/>
                <a:cs typeface="Courier New" panose="02070309020205020404" pitchFamily="49" charset="0"/>
              </a:rPr>
              <a:t>..”; </a:t>
            </a:r>
            <a:endParaRPr lang="en-US" sz="1700" b="1" dirty="0">
              <a:latin typeface="Courier New" panose="02070309020205020404" pitchFamily="49" charset="0"/>
              <a:cs typeface="Courier New" panose="02070309020205020404" pitchFamily="49" charset="0"/>
            </a:endParaRPr>
          </a:p>
          <a:p>
            <a:pPr marL="0" indent="0">
              <a:buNone/>
            </a:pPr>
            <a:r>
              <a:rPr lang="en-US" sz="1700" b="1" dirty="0" smtClean="0">
                <a:latin typeface="Courier New" panose="02070309020205020404" pitchFamily="49" charset="0"/>
                <a:cs typeface="Courier New" panose="02070309020205020404" pitchFamily="49" charset="0"/>
              </a:rPr>
              <a:t>   run;</a:t>
            </a:r>
            <a:endParaRPr lang="en-US" sz="1700" dirty="0"/>
          </a:p>
        </p:txBody>
      </p:sp>
    </p:spTree>
    <p:extLst>
      <p:ext uri="{BB962C8B-B14F-4D97-AF65-F5344CB8AC3E}">
        <p14:creationId xmlns:p14="http://schemas.microsoft.com/office/powerpoint/2010/main" val="37477900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Warm-up: trivial macro application</a:t>
            </a:r>
            <a:endParaRPr lang="en-US" sz="2400" dirty="0"/>
          </a:p>
        </p:txBody>
      </p:sp>
      <p:sp>
        <p:nvSpPr>
          <p:cNvPr id="3" name="Content Placeholder 2"/>
          <p:cNvSpPr>
            <a:spLocks noGrp="1"/>
          </p:cNvSpPr>
          <p:nvPr>
            <p:ph idx="1"/>
          </p:nvPr>
        </p:nvSpPr>
        <p:spPr/>
        <p:txBody>
          <a:bodyPr/>
          <a:lstStyle/>
          <a:p>
            <a:r>
              <a:rPr lang="en-US" dirty="0" smtClean="0"/>
              <a:t>For running a number of similar data steps or procedures to not type them all.</a:t>
            </a:r>
          </a:p>
          <a:p>
            <a:pPr marL="0" indent="0">
              <a:buNone/>
            </a:pPr>
            <a:r>
              <a:rPr lang="en-US" dirty="0"/>
              <a:t> </a:t>
            </a:r>
            <a:r>
              <a:rPr lang="en-US" dirty="0" smtClean="0"/>
              <a:t>   If we have a 100 data sets table1- table100 to get       </a:t>
            </a:r>
          </a:p>
          <a:p>
            <a:pPr marL="0" indent="0">
              <a:buNone/>
            </a:pPr>
            <a:r>
              <a:rPr lang="en-US" dirty="0"/>
              <a:t> </a:t>
            </a:r>
            <a:r>
              <a:rPr lang="en-US" dirty="0" smtClean="0"/>
              <a:t>   their contents:</a:t>
            </a:r>
          </a:p>
          <a:p>
            <a:pPr marL="0" indent="0">
              <a:buNone/>
            </a:pPr>
            <a:r>
              <a:rPr lang="en-US" b="1" dirty="0"/>
              <a:t> </a:t>
            </a:r>
            <a:r>
              <a:rPr lang="en-US" b="1" dirty="0" smtClean="0"/>
              <a:t>               </a:t>
            </a:r>
            <a:r>
              <a:rPr lang="en-US" sz="1600" b="1" dirty="0" smtClean="0">
                <a:latin typeface="Courier New" panose="02070309020205020404" pitchFamily="49" charset="0"/>
                <a:cs typeface="Courier New" panose="02070309020205020404" pitchFamily="49" charset="0"/>
              </a:rPr>
              <a:t>%do I =1 %to 100;</a:t>
            </a:r>
          </a:p>
          <a:p>
            <a:pPr marL="0" indent="0">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a:t>
            </a:r>
            <a:r>
              <a:rPr lang="en-US" sz="1600" b="1" dirty="0" err="1" smtClean="0">
                <a:latin typeface="Courier New" panose="02070309020205020404" pitchFamily="49" charset="0"/>
                <a:cs typeface="Courier New" panose="02070309020205020404" pitchFamily="49" charset="0"/>
              </a:rPr>
              <a:t>proc</a:t>
            </a:r>
            <a:r>
              <a:rPr lang="en-US" sz="1600" b="1" dirty="0" smtClean="0">
                <a:latin typeface="Courier New" panose="02070309020205020404" pitchFamily="49" charset="0"/>
                <a:cs typeface="Courier New" panose="02070309020205020404" pitchFamily="49" charset="0"/>
              </a:rPr>
              <a:t> contents data=</a:t>
            </a:r>
            <a:r>
              <a:rPr lang="en-US" sz="1600" b="1" dirty="0" err="1" smtClean="0">
                <a:latin typeface="Courier New" panose="02070309020205020404" pitchFamily="49" charset="0"/>
                <a:cs typeface="Courier New" panose="02070309020205020404" pitchFamily="49" charset="0"/>
              </a:rPr>
              <a:t>yourlib.table&amp;I</a:t>
            </a:r>
            <a:r>
              <a:rPr lang="en-US" sz="1600" b="1" dirty="0" smtClean="0">
                <a:latin typeface="Courier New" panose="02070309020205020404" pitchFamily="49" charset="0"/>
                <a:cs typeface="Courier New" panose="02070309020205020404" pitchFamily="49" charset="0"/>
              </a:rPr>
              <a:t> </a:t>
            </a:r>
            <a:r>
              <a:rPr lang="en-US" sz="1600" b="1" dirty="0" err="1" smtClean="0">
                <a:latin typeface="Courier New" panose="02070309020205020404" pitchFamily="49" charset="0"/>
                <a:cs typeface="Courier New" panose="02070309020205020404" pitchFamily="49" charset="0"/>
              </a:rPr>
              <a:t>varnum</a:t>
            </a:r>
            <a:r>
              <a:rPr lang="en-US" sz="1600" b="1" dirty="0" smtClean="0">
                <a:latin typeface="Courier New" panose="02070309020205020404" pitchFamily="49" charset="0"/>
                <a:cs typeface="Courier New" panose="02070309020205020404" pitchFamily="49" charset="0"/>
              </a:rPr>
              <a:t>;</a:t>
            </a:r>
          </a:p>
          <a:p>
            <a:pPr marL="0" indent="0">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run;</a:t>
            </a:r>
          </a:p>
          <a:p>
            <a:pPr marL="0" indent="0">
              <a:buNone/>
            </a:pPr>
            <a:r>
              <a:rPr lang="en-US" sz="1600" b="1" dirty="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           %end;      </a:t>
            </a:r>
            <a:endParaRPr lang="en-US" b="1" dirty="0"/>
          </a:p>
        </p:txBody>
      </p:sp>
    </p:spTree>
    <p:extLst>
      <p:ext uri="{BB962C8B-B14F-4D97-AF65-F5344CB8AC3E}">
        <p14:creationId xmlns:p14="http://schemas.microsoft.com/office/powerpoint/2010/main" val="731732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5" name="Rectangle 9"/>
          <p:cNvSpPr>
            <a:spLocks noGrp="1" noChangeArrowheads="1"/>
          </p:cNvSpPr>
          <p:nvPr>
            <p:ph type="title"/>
          </p:nvPr>
        </p:nvSpPr>
        <p:spPr/>
        <p:txBody>
          <a:bodyPr>
            <a:noAutofit/>
          </a:bodyPr>
          <a:lstStyle/>
          <a:p>
            <a:r>
              <a:rPr lang="en-US" sz="2400" b="1" dirty="0" smtClean="0"/>
              <a:t>Warm-up: trivial application</a:t>
            </a:r>
            <a:endParaRPr lang="en-US" b="1" dirty="0">
              <a:latin typeface="+mj-lt"/>
            </a:endParaRPr>
          </a:p>
        </p:txBody>
      </p:sp>
      <p:sp>
        <p:nvSpPr>
          <p:cNvPr id="306186" name="Rectangle 10"/>
          <p:cNvSpPr>
            <a:spLocks noGrp="1" noChangeArrowheads="1"/>
          </p:cNvSpPr>
          <p:nvPr>
            <p:ph idx="1"/>
          </p:nvPr>
        </p:nvSpPr>
        <p:spPr/>
        <p:txBody>
          <a:bodyPr>
            <a:normAutofit fontScale="62500" lnSpcReduction="20000"/>
          </a:bodyPr>
          <a:lstStyle/>
          <a:p>
            <a:r>
              <a:rPr lang="en-US" sz="3200" dirty="0"/>
              <a:t>The simple PRINT macro below prints a selected dataset:</a:t>
            </a:r>
          </a:p>
          <a:p>
            <a:pPr marL="0" indent="0">
              <a:buNone/>
            </a:pPr>
            <a:r>
              <a:rPr lang="en-US" sz="2800" dirty="0" smtClean="0"/>
              <a:t>    </a:t>
            </a:r>
            <a:r>
              <a:rPr lang="en-US" sz="2800" b="1" dirty="0" smtClean="0">
                <a:latin typeface="Courier New" panose="02070309020205020404" pitchFamily="49" charset="0"/>
                <a:cs typeface="Courier New" panose="02070309020205020404" pitchFamily="49" charset="0"/>
              </a:rPr>
              <a:t>%</a:t>
            </a:r>
            <a:r>
              <a:rPr lang="en-US" sz="2800" b="1" dirty="0">
                <a:latin typeface="Courier New" panose="02070309020205020404" pitchFamily="49" charset="0"/>
                <a:cs typeface="Courier New" panose="02070309020205020404" pitchFamily="49" charset="0"/>
              </a:rPr>
              <a:t>macro print(data</a:t>
            </a:r>
            <a:r>
              <a:rPr lang="en-US" sz="2800" b="1" dirty="0">
                <a:solidFill>
                  <a:srgbClr val="0070C0"/>
                </a:solidFill>
                <a:latin typeface="Courier New" panose="02070309020205020404" pitchFamily="49" charset="0"/>
                <a:cs typeface="Courier New" panose="02070309020205020404" pitchFamily="49" charset="0"/>
              </a:rPr>
              <a:t>=&amp;</a:t>
            </a:r>
            <a:r>
              <a:rPr lang="en-US" sz="2800" b="1" dirty="0" err="1">
                <a:solidFill>
                  <a:srgbClr val="0070C0"/>
                </a:solidFill>
                <a:latin typeface="Courier New" panose="02070309020205020404" pitchFamily="49" charset="0"/>
                <a:cs typeface="Courier New" panose="02070309020205020404" pitchFamily="49" charset="0"/>
              </a:rPr>
              <a:t>syslast</a:t>
            </a:r>
            <a:r>
              <a:rPr lang="en-US" sz="2800" b="1" dirty="0" err="1">
                <a:latin typeface="Courier New" panose="02070309020205020404" pitchFamily="49" charset="0"/>
                <a:cs typeface="Courier New" panose="02070309020205020404" pitchFamily="49" charset="0"/>
              </a:rPr>
              <a:t>,obs</a:t>
            </a:r>
            <a:r>
              <a:rPr lang="en-US" sz="2800" b="1" dirty="0">
                <a:latin typeface="Courier New" panose="02070309020205020404" pitchFamily="49" charset="0"/>
                <a:cs typeface="Courier New" panose="02070309020205020404" pitchFamily="49" charset="0"/>
              </a:rPr>
              <a:t>=5); </a:t>
            </a:r>
            <a:endParaRPr lang="en-US" sz="2800" b="1" dirty="0" smtClean="0">
              <a:latin typeface="Courier New" panose="02070309020205020404" pitchFamily="49" charset="0"/>
              <a:cs typeface="Courier New" panose="02070309020205020404" pitchFamily="49" charset="0"/>
            </a:endParaRPr>
          </a:p>
          <a:p>
            <a:pPr marL="0" indent="0">
              <a:buNone/>
            </a:pPr>
            <a:r>
              <a:rPr lang="en-US" sz="2800" b="1" dirty="0">
                <a:latin typeface="Courier New" panose="02070309020205020404" pitchFamily="49" charset="0"/>
                <a:cs typeface="Courier New" panose="02070309020205020404" pitchFamily="49" charset="0"/>
              </a:rPr>
              <a:t> </a:t>
            </a:r>
            <a:r>
              <a:rPr lang="en-US" sz="2800" b="1" dirty="0" smtClean="0">
                <a:latin typeface="Courier New" panose="02070309020205020404" pitchFamily="49" charset="0"/>
                <a:cs typeface="Courier New" panose="02070309020205020404" pitchFamily="49" charset="0"/>
              </a:rPr>
              <a:t>        </a:t>
            </a:r>
            <a:r>
              <a:rPr lang="en-US" sz="2800" b="1" dirty="0" err="1" smtClean="0">
                <a:latin typeface="Courier New" panose="02070309020205020404" pitchFamily="49" charset="0"/>
                <a:cs typeface="Courier New" panose="02070309020205020404" pitchFamily="49" charset="0"/>
              </a:rPr>
              <a:t>proc</a:t>
            </a:r>
            <a:r>
              <a:rPr lang="en-US" sz="2800" b="1" dirty="0" smtClean="0">
                <a:latin typeface="Courier New" panose="02070309020205020404" pitchFamily="49" charset="0"/>
                <a:cs typeface="Courier New" panose="02070309020205020404" pitchFamily="49" charset="0"/>
              </a:rPr>
              <a:t> </a:t>
            </a:r>
            <a:r>
              <a:rPr lang="en-US" sz="2800" b="1" dirty="0">
                <a:latin typeface="Courier New" panose="02070309020205020404" pitchFamily="49" charset="0"/>
                <a:cs typeface="Courier New" panose="02070309020205020404" pitchFamily="49" charset="0"/>
              </a:rPr>
              <a:t>print </a:t>
            </a:r>
            <a:r>
              <a:rPr lang="en-US" sz="2800" b="1" dirty="0" smtClean="0">
                <a:latin typeface="Courier New" panose="02070309020205020404" pitchFamily="49" charset="0"/>
                <a:cs typeface="Courier New" panose="02070309020205020404" pitchFamily="49" charset="0"/>
              </a:rPr>
              <a:t>     </a:t>
            </a:r>
          </a:p>
          <a:p>
            <a:pPr marL="0" indent="0">
              <a:buNone/>
            </a:pPr>
            <a:r>
              <a:rPr lang="en-US" sz="2800" b="1" dirty="0" smtClean="0">
                <a:latin typeface="Courier New" panose="02070309020205020404" pitchFamily="49" charset="0"/>
                <a:cs typeface="Courier New" panose="02070309020205020404" pitchFamily="49" charset="0"/>
              </a:rPr>
              <a:t>            data</a:t>
            </a:r>
            <a:r>
              <a:rPr lang="en-US" sz="2800" b="1" dirty="0">
                <a:latin typeface="Courier New" panose="02070309020205020404" pitchFamily="49" charset="0"/>
                <a:cs typeface="Courier New" panose="02070309020205020404" pitchFamily="49" charset="0"/>
              </a:rPr>
              <a:t>=&amp;data(</a:t>
            </a:r>
            <a:r>
              <a:rPr lang="en-US" sz="2800" b="1" dirty="0" err="1">
                <a:latin typeface="Courier New" panose="02070309020205020404" pitchFamily="49" charset="0"/>
                <a:cs typeface="Courier New" panose="02070309020205020404" pitchFamily="49" charset="0"/>
              </a:rPr>
              <a:t>obs</a:t>
            </a:r>
            <a:r>
              <a:rPr lang="en-US" sz="2800" b="1" dirty="0">
                <a:latin typeface="Courier New" panose="02070309020205020404" pitchFamily="49" charset="0"/>
                <a:cs typeface="Courier New" panose="02070309020205020404" pitchFamily="49" charset="0"/>
              </a:rPr>
              <a:t>=&amp;</a:t>
            </a:r>
            <a:r>
              <a:rPr lang="en-US" sz="2800" b="1" dirty="0" err="1">
                <a:latin typeface="Courier New" panose="02070309020205020404" pitchFamily="49" charset="0"/>
                <a:cs typeface="Courier New" panose="02070309020205020404" pitchFamily="49" charset="0"/>
              </a:rPr>
              <a:t>obs</a:t>
            </a:r>
            <a:r>
              <a:rPr lang="en-US" sz="2800" b="1" dirty="0">
                <a:latin typeface="Courier New" panose="02070309020205020404" pitchFamily="49" charset="0"/>
                <a:cs typeface="Courier New" panose="02070309020205020404" pitchFamily="49" charset="0"/>
              </a:rPr>
              <a:t>); </a:t>
            </a:r>
            <a:endParaRPr lang="en-US" sz="2800" b="1" dirty="0" smtClean="0">
              <a:latin typeface="Courier New" panose="02070309020205020404" pitchFamily="49" charset="0"/>
              <a:cs typeface="Courier New" panose="02070309020205020404" pitchFamily="49" charset="0"/>
            </a:endParaRPr>
          </a:p>
          <a:p>
            <a:pPr marL="0" indent="0">
              <a:buNone/>
            </a:pPr>
            <a:r>
              <a:rPr lang="en-US" sz="2800" b="1" dirty="0" smtClean="0">
                <a:latin typeface="Courier New" panose="02070309020205020404" pitchFamily="49" charset="0"/>
                <a:cs typeface="Courier New" panose="02070309020205020404" pitchFamily="49" charset="0"/>
              </a:rPr>
              <a:t>             title  </a:t>
            </a:r>
            <a:r>
              <a:rPr lang="en-US" sz="2800" b="1" dirty="0">
                <a:latin typeface="Courier New" panose="02070309020205020404" pitchFamily="49" charset="0"/>
                <a:cs typeface="Courier New" panose="02070309020205020404" pitchFamily="49" charset="0"/>
              </a:rPr>
              <a:t>"%</a:t>
            </a:r>
            <a:r>
              <a:rPr lang="en-US" sz="2800" b="1" dirty="0" err="1">
                <a:latin typeface="Courier New" panose="02070309020205020404" pitchFamily="49" charset="0"/>
                <a:cs typeface="Courier New" panose="02070309020205020404" pitchFamily="49" charset="0"/>
              </a:rPr>
              <a:t>upcase</a:t>
            </a:r>
            <a:r>
              <a:rPr lang="en-US" sz="2800" b="1" dirty="0">
                <a:latin typeface="Courier New" panose="02070309020205020404" pitchFamily="49" charset="0"/>
                <a:cs typeface="Courier New" panose="02070309020205020404" pitchFamily="49" charset="0"/>
              </a:rPr>
              <a:t>(&amp;data)"; </a:t>
            </a:r>
            <a:endParaRPr lang="en-US" sz="2800" b="1" dirty="0" smtClean="0">
              <a:latin typeface="Courier New" panose="02070309020205020404" pitchFamily="49" charset="0"/>
              <a:cs typeface="Courier New" panose="02070309020205020404" pitchFamily="49" charset="0"/>
            </a:endParaRPr>
          </a:p>
          <a:p>
            <a:pPr marL="0" indent="0">
              <a:buNone/>
            </a:pPr>
            <a:r>
              <a:rPr lang="en-US" sz="2800" b="1" dirty="0">
                <a:latin typeface="Courier New" panose="02070309020205020404" pitchFamily="49" charset="0"/>
                <a:cs typeface="Courier New" panose="02070309020205020404" pitchFamily="49" charset="0"/>
              </a:rPr>
              <a:t> </a:t>
            </a:r>
            <a:r>
              <a:rPr lang="en-US" sz="2800" b="1" dirty="0" smtClean="0">
                <a:latin typeface="Courier New" panose="02070309020205020404" pitchFamily="49" charset="0"/>
                <a:cs typeface="Courier New" panose="02070309020205020404" pitchFamily="49" charset="0"/>
              </a:rPr>
              <a:t>        run</a:t>
            </a:r>
            <a:r>
              <a:rPr lang="en-US" sz="2800" b="1" dirty="0">
                <a:latin typeface="Courier New" panose="02070309020205020404" pitchFamily="49" charset="0"/>
                <a:cs typeface="Courier New" panose="02070309020205020404" pitchFamily="49" charset="0"/>
              </a:rPr>
              <a:t>; </a:t>
            </a:r>
          </a:p>
          <a:p>
            <a:pPr marL="0" indent="0">
              <a:buNone/>
            </a:pPr>
            <a:r>
              <a:rPr lang="en-US" sz="2800" b="1" dirty="0" smtClean="0">
                <a:latin typeface="Courier New" panose="02070309020205020404" pitchFamily="49" charset="0"/>
                <a:cs typeface="Courier New" panose="02070309020205020404" pitchFamily="49" charset="0"/>
              </a:rPr>
              <a:t>     %</a:t>
            </a:r>
            <a:r>
              <a:rPr lang="en-US" sz="2800" b="1" dirty="0">
                <a:latin typeface="Courier New" panose="02070309020205020404" pitchFamily="49" charset="0"/>
                <a:cs typeface="Courier New" panose="02070309020205020404" pitchFamily="49" charset="0"/>
              </a:rPr>
              <a:t>mend print</a:t>
            </a:r>
            <a:r>
              <a:rPr lang="en-US" sz="2800" b="1" dirty="0" smtClean="0">
                <a:latin typeface="Courier New" panose="02070309020205020404" pitchFamily="49" charset="0"/>
                <a:cs typeface="Courier New" panose="02070309020205020404" pitchFamily="49" charset="0"/>
              </a:rPr>
              <a:t>;</a:t>
            </a:r>
          </a:p>
          <a:p>
            <a:r>
              <a:rPr lang="en-US" sz="3200" dirty="0" smtClean="0">
                <a:latin typeface="Arial" panose="020B0604020202020204" pitchFamily="34" charset="0"/>
                <a:cs typeface="Arial" panose="020B0604020202020204" pitchFamily="34" charset="0"/>
              </a:rPr>
              <a:t>If you are on a slow lane:</a:t>
            </a:r>
          </a:p>
          <a:p>
            <a:pPr marL="0" indent="0">
              <a:buNone/>
            </a:pPr>
            <a:r>
              <a:rPr lang="en-US" sz="2800" b="1" dirty="0" smtClean="0">
                <a:latin typeface="Courier New" panose="02070309020205020404" pitchFamily="49" charset="0"/>
                <a:cs typeface="Courier New" panose="02070309020205020404" pitchFamily="49" charset="0"/>
              </a:rPr>
              <a:t>    %print(data=yourlib.dataset1)         </a:t>
            </a:r>
          </a:p>
          <a:p>
            <a:pPr marL="0" indent="0">
              <a:buNone/>
            </a:pPr>
            <a:r>
              <a:rPr lang="en-US" sz="2800" b="1" dirty="0">
                <a:latin typeface="Courier New" panose="02070309020205020404" pitchFamily="49" charset="0"/>
                <a:cs typeface="Courier New" panose="02070309020205020404" pitchFamily="49" charset="0"/>
              </a:rPr>
              <a:t> </a:t>
            </a:r>
            <a:r>
              <a:rPr lang="en-US" sz="2800" b="1" dirty="0" smtClean="0">
                <a:latin typeface="Courier New" panose="02070309020205020404" pitchFamily="49" charset="0"/>
                <a:cs typeface="Courier New" panose="02070309020205020404" pitchFamily="49" charset="0"/>
              </a:rPr>
              <a:t>   %print(data=yourlib.dataset2) </a:t>
            </a:r>
          </a:p>
          <a:p>
            <a:pPr marL="0" indent="0">
              <a:buNone/>
            </a:pPr>
            <a:r>
              <a:rPr lang="en-US" sz="2800" b="1" dirty="0">
                <a:latin typeface="Courier New" panose="02070309020205020404" pitchFamily="49" charset="0"/>
                <a:cs typeface="Courier New" panose="02070309020205020404" pitchFamily="49" charset="0"/>
              </a:rPr>
              <a:t> </a:t>
            </a:r>
            <a:r>
              <a:rPr lang="en-US" sz="2800" b="1" dirty="0" smtClean="0">
                <a:latin typeface="Courier New" panose="02070309020205020404" pitchFamily="49" charset="0"/>
                <a:cs typeface="Courier New" panose="02070309020205020404" pitchFamily="49" charset="0"/>
              </a:rPr>
              <a:t>   %print(data=yourlib.dataset3) </a:t>
            </a:r>
            <a:r>
              <a:rPr lang="en-US" sz="28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190558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4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9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10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11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12_Office Theme">
  <a:themeElements>
    <a:clrScheme name="Custom 4">
      <a:dk1>
        <a:sysClr val="windowText" lastClr="000000"/>
      </a:dk1>
      <a:lt1>
        <a:sysClr val="window" lastClr="FFFFFF"/>
      </a:lt1>
      <a:dk2>
        <a:srgbClr val="898D8D"/>
      </a:dk2>
      <a:lt2>
        <a:srgbClr val="EEECE1"/>
      </a:lt2>
      <a:accent1>
        <a:srgbClr val="DA291C"/>
      </a:accent1>
      <a:accent2>
        <a:srgbClr val="898D8D"/>
      </a:accent2>
      <a:accent3>
        <a:srgbClr val="789D4A"/>
      </a:accent3>
      <a:accent4>
        <a:srgbClr val="7566A0"/>
      </a:accent4>
      <a:accent5>
        <a:srgbClr val="48A9C5"/>
      </a:accent5>
      <a:accent6>
        <a:srgbClr val="E87722"/>
      </a:accent6>
      <a:hlink>
        <a:srgbClr val="DA291C"/>
      </a:hlink>
      <a:folHlink>
        <a:srgbClr val="898D8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66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3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Joan Theme">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Photo - Horizontal">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amp; Bullets">
  <a:themeElements>
    <a:clrScheme name="">
      <a:dk1>
        <a:srgbClr val="000000"/>
      </a:dk1>
      <a:lt1>
        <a:srgbClr val="FFFFFF"/>
      </a:lt1>
      <a:dk2>
        <a:srgbClr val="000000"/>
      </a:dk2>
      <a:lt2>
        <a:srgbClr val="00000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Title &amp; Bullets">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Blank">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Blank">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Title &amp; Subtitle">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 Top">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Title - Top">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Office Theme">
  <a:themeElements>
    <a:clrScheme name="Custom 4">
      <a:dk1>
        <a:sysClr val="windowText" lastClr="000000"/>
      </a:dk1>
      <a:lt1>
        <a:sysClr val="window" lastClr="FFFFFF"/>
      </a:lt1>
      <a:dk2>
        <a:srgbClr val="898D8D"/>
      </a:dk2>
      <a:lt2>
        <a:srgbClr val="EEECE1"/>
      </a:lt2>
      <a:accent1>
        <a:srgbClr val="DA291C"/>
      </a:accent1>
      <a:accent2>
        <a:srgbClr val="898D8D"/>
      </a:accent2>
      <a:accent3>
        <a:srgbClr val="789D4A"/>
      </a:accent3>
      <a:accent4>
        <a:srgbClr val="7566A0"/>
      </a:accent4>
      <a:accent5>
        <a:srgbClr val="48A9C5"/>
      </a:accent5>
      <a:accent6>
        <a:srgbClr val="E87722"/>
      </a:accent6>
      <a:hlink>
        <a:srgbClr val="DA291C"/>
      </a:hlink>
      <a:folHlink>
        <a:srgbClr val="898D8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66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0.xml><?xml version="1.0" encoding="utf-8"?>
<a:theme xmlns:a="http://schemas.openxmlformats.org/drawingml/2006/main" name="Photo - 4 Up">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Photo - 4 Up">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Photo - 4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Bullets">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Bullets">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Title, Bullets &amp; Photo">
  <a:themeElements>
    <a:clrScheme name="">
      <a:dk1>
        <a:srgbClr val="000000"/>
      </a:dk1>
      <a:lt1>
        <a:srgbClr val="FFFFFF"/>
      </a:lt1>
      <a:dk2>
        <a:srgbClr val="000000"/>
      </a:dk2>
      <a:lt2>
        <a:srgbClr val="808080"/>
      </a:lt2>
      <a:accent1>
        <a:srgbClr val="274A57"/>
      </a:accent1>
      <a:accent2>
        <a:srgbClr val="333399"/>
      </a:accent2>
      <a:accent3>
        <a:srgbClr val="FFFFFF"/>
      </a:accent3>
      <a:accent4>
        <a:srgbClr val="000000"/>
      </a:accent4>
      <a:accent5>
        <a:srgbClr val="ACB1B4"/>
      </a:accent5>
      <a:accent6>
        <a:srgbClr val="2D2D8A"/>
      </a:accent6>
      <a:hlink>
        <a:srgbClr val="009999"/>
      </a:hlink>
      <a:folHlink>
        <a:srgbClr val="99CC00"/>
      </a:folHlink>
    </a:clrScheme>
    <a:fontScheme name="Title, Bullets &amp; Photo">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solidFill>
          <a:srgbClr val="274A57"/>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4_Office Theme">
  <a:themeElements>
    <a:clrScheme name="Custom 4">
      <a:dk1>
        <a:sysClr val="windowText" lastClr="000000"/>
      </a:dk1>
      <a:lt1>
        <a:sysClr val="window" lastClr="FFFFFF"/>
      </a:lt1>
      <a:dk2>
        <a:srgbClr val="898D8D"/>
      </a:dk2>
      <a:lt2>
        <a:srgbClr val="EEECE1"/>
      </a:lt2>
      <a:accent1>
        <a:srgbClr val="DA291C"/>
      </a:accent1>
      <a:accent2>
        <a:srgbClr val="898D8D"/>
      </a:accent2>
      <a:accent3>
        <a:srgbClr val="789D4A"/>
      </a:accent3>
      <a:accent4>
        <a:srgbClr val="7566A0"/>
      </a:accent4>
      <a:accent5>
        <a:srgbClr val="48A9C5"/>
      </a:accent5>
      <a:accent6>
        <a:srgbClr val="E87722"/>
      </a:accent6>
      <a:hlink>
        <a:srgbClr val="DA291C"/>
      </a:hlink>
      <a:folHlink>
        <a:srgbClr val="898D8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66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6_Office Theme">
  <a:themeElements>
    <a:clrScheme name="Custom 4">
      <a:dk1>
        <a:sysClr val="windowText" lastClr="000000"/>
      </a:dk1>
      <a:lt1>
        <a:sysClr val="window" lastClr="FFFFFF"/>
      </a:lt1>
      <a:dk2>
        <a:srgbClr val="898D8D"/>
      </a:dk2>
      <a:lt2>
        <a:srgbClr val="EEECE1"/>
      </a:lt2>
      <a:accent1>
        <a:srgbClr val="DA291C"/>
      </a:accent1>
      <a:accent2>
        <a:srgbClr val="898D8D"/>
      </a:accent2>
      <a:accent3>
        <a:srgbClr val="789D4A"/>
      </a:accent3>
      <a:accent4>
        <a:srgbClr val="7566A0"/>
      </a:accent4>
      <a:accent5>
        <a:srgbClr val="48A9C5"/>
      </a:accent5>
      <a:accent6>
        <a:srgbClr val="E87722"/>
      </a:accent6>
      <a:hlink>
        <a:srgbClr val="DA291C"/>
      </a:hlink>
      <a:folHlink>
        <a:srgbClr val="898D8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66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Abt Powerpoint Template Geo Icon">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Abt PowerPoint Template Domestic">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Abt PowerPoint Template Domestic">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7_Office Theme">
  <a:themeElements>
    <a:clrScheme name="Custom 4">
      <a:dk1>
        <a:sysClr val="windowText" lastClr="000000"/>
      </a:dk1>
      <a:lt1>
        <a:sysClr val="window" lastClr="FFFFFF"/>
      </a:lt1>
      <a:dk2>
        <a:srgbClr val="898D8D"/>
      </a:dk2>
      <a:lt2>
        <a:srgbClr val="EEECE1"/>
      </a:lt2>
      <a:accent1>
        <a:srgbClr val="DA291C"/>
      </a:accent1>
      <a:accent2>
        <a:srgbClr val="898D8D"/>
      </a:accent2>
      <a:accent3>
        <a:srgbClr val="789D4A"/>
      </a:accent3>
      <a:accent4>
        <a:srgbClr val="7566A0"/>
      </a:accent4>
      <a:accent5>
        <a:srgbClr val="48A9C5"/>
      </a:accent5>
      <a:accent6>
        <a:srgbClr val="E87722"/>
      </a:accent6>
      <a:hlink>
        <a:srgbClr val="DA291C"/>
      </a:hlink>
      <a:folHlink>
        <a:srgbClr val="898D8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66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8_Office Theme">
  <a:themeElements>
    <a:clrScheme name="Abt Brand">
      <a:dk1>
        <a:sysClr val="windowText" lastClr="000000"/>
      </a:dk1>
      <a:lt1>
        <a:sysClr val="window" lastClr="FFFFFF"/>
      </a:lt1>
      <a:dk2>
        <a:srgbClr val="996633"/>
      </a:dk2>
      <a:lt2>
        <a:srgbClr val="EEECE1"/>
      </a:lt2>
      <a:accent1>
        <a:srgbClr val="DA291C"/>
      </a:accent1>
      <a:accent2>
        <a:srgbClr val="776E64"/>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17619</TotalTime>
  <Words>5402</Words>
  <Application>Microsoft Office PowerPoint</Application>
  <PresentationFormat>On-screen Show (4:3)</PresentationFormat>
  <Paragraphs>599</Paragraphs>
  <Slides>44</Slides>
  <Notes>3</Notes>
  <HiddenSlides>0</HiddenSlides>
  <MMClips>0</MMClips>
  <ScaleCrop>false</ScaleCrop>
  <HeadingPairs>
    <vt:vector size="4" baseType="variant">
      <vt:variant>
        <vt:lpstr>Theme</vt:lpstr>
      </vt:variant>
      <vt:variant>
        <vt:i4>23</vt:i4>
      </vt:variant>
      <vt:variant>
        <vt:lpstr>Slide Titles</vt:lpstr>
      </vt:variant>
      <vt:variant>
        <vt:i4>44</vt:i4>
      </vt:variant>
    </vt:vector>
  </HeadingPairs>
  <TitlesOfParts>
    <vt:vector size="67" baseType="lpstr">
      <vt:lpstr>4_Office Theme</vt:lpstr>
      <vt:lpstr>3_Office Theme</vt:lpstr>
      <vt:lpstr>5_Office Theme</vt:lpstr>
      <vt:lpstr>6_Office Theme</vt:lpstr>
      <vt:lpstr>Abt Powerpoint Template Geo Icon</vt:lpstr>
      <vt:lpstr>Abt PowerPoint Template Domestic</vt:lpstr>
      <vt:lpstr>1_Abt PowerPoint Template Domestic</vt:lpstr>
      <vt:lpstr>7_Office Theme</vt:lpstr>
      <vt:lpstr>8_Office Theme</vt:lpstr>
      <vt:lpstr>9_Office Theme</vt:lpstr>
      <vt:lpstr>10_Office Theme</vt:lpstr>
      <vt:lpstr>11_Office Theme</vt:lpstr>
      <vt:lpstr>12_Office Theme</vt:lpstr>
      <vt:lpstr>13_Office Theme</vt:lpstr>
      <vt:lpstr>Joan Theme</vt:lpstr>
      <vt:lpstr>Title &amp; Bullets</vt:lpstr>
      <vt:lpstr>Blank</vt:lpstr>
      <vt:lpstr>Title &amp; Subtitle</vt:lpstr>
      <vt:lpstr>Title - Top</vt:lpstr>
      <vt:lpstr>Photo - 4 Up</vt:lpstr>
      <vt:lpstr>Bullets</vt:lpstr>
      <vt:lpstr>Title, Bullets &amp; Photo</vt:lpstr>
      <vt:lpstr>14_Office Theme</vt:lpstr>
      <vt:lpstr>PowerPoint Presentation</vt:lpstr>
      <vt:lpstr>ACKNOWLEDGEMENT</vt:lpstr>
      <vt:lpstr>Assumptions</vt:lpstr>
      <vt:lpstr>What we will be doing today</vt:lpstr>
      <vt:lpstr>Warm-up: trivial macro application</vt:lpstr>
      <vt:lpstr>Warm-up: trivial macro application</vt:lpstr>
      <vt:lpstr>Warm-up: trivial macro application</vt:lpstr>
      <vt:lpstr>Warm-up: trivial macro application</vt:lpstr>
      <vt:lpstr>Warm-up: trivial application</vt:lpstr>
      <vt:lpstr>How to make a trivial example not that trivial</vt:lpstr>
      <vt:lpstr>Reading external data: CSV files. </vt:lpstr>
      <vt:lpstr>Reading external data: CSV files (cont.) </vt:lpstr>
      <vt:lpstr>Reading external data: CSV files (cont.) </vt:lpstr>
      <vt:lpstr>Reading external data: CSV files (cont)</vt:lpstr>
      <vt:lpstr>Reading external data: CSV files (cont)</vt:lpstr>
      <vt:lpstr>Reading external data: CSV files (cont.)</vt:lpstr>
      <vt:lpstr>Reading external data: CSV files (cont.)</vt:lpstr>
      <vt:lpstr>Reading external data. Importing Excel Files.</vt:lpstr>
      <vt:lpstr>Reading external data. Importing Excell Files (cont.)</vt:lpstr>
      <vt:lpstr>Reading external data. Importing Excel Files (cont.) External File Functions.</vt:lpstr>
      <vt:lpstr>PowerPoint Presentation</vt:lpstr>
      <vt:lpstr>Importing external files, CSV and EXCEL</vt:lpstr>
      <vt:lpstr>Importing external files, CSV or EXCEL</vt:lpstr>
      <vt:lpstr>Reading SAS Data. Number of observations.</vt:lpstr>
      <vt:lpstr>Reading SAS Data. Number of observations</vt:lpstr>
      <vt:lpstr>Reading SAS Data. SAS I/O Functions.</vt:lpstr>
      <vt:lpstr>Reading SAS Data. SAS I/O Functions (cont.)</vt:lpstr>
      <vt:lpstr>Reading SAS Data. SAS I/O Functions (cont.)</vt:lpstr>
      <vt:lpstr>Reading SAS Data. SAS I/O Functions (cont.)</vt:lpstr>
      <vt:lpstr>Reading SAS Data. SAS I/O Functions (cont.)</vt:lpstr>
      <vt:lpstr>Reading SAS Data. SAS I/O Functions. Direct access.</vt:lpstr>
      <vt:lpstr>Reading SAS Data. SAS I/O Functions. Direct access.</vt:lpstr>
      <vt:lpstr>Parameter validation</vt:lpstr>
      <vt:lpstr>Parameter validation (cont.)</vt:lpstr>
      <vt:lpstr>Parameter validation (cont.)</vt:lpstr>
      <vt:lpstr>Parameter validation (cont.)</vt:lpstr>
      <vt:lpstr>Parameter validation (cont.)</vt:lpstr>
      <vt:lpstr>Parameter validation (cont.)</vt:lpstr>
      <vt:lpstr>Parameter validation (cont.)</vt:lpstr>
      <vt:lpstr>Parameter validation (cont.)</vt:lpstr>
      <vt:lpstr>Parameter validation (cont.)</vt:lpstr>
      <vt:lpstr>Parameter validation (cont.)</vt:lpstr>
      <vt:lpstr>Parameter validation (cont.)</vt:lpstr>
      <vt:lpstr>What to read</vt:lpstr>
    </vt:vector>
  </TitlesOfParts>
  <Company>Mechanica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Julie Carney</dc:creator>
  <cp:lastModifiedBy>jyu</cp:lastModifiedBy>
  <cp:revision>933</cp:revision>
  <cp:lastPrinted>2013-10-29T15:28:36Z</cp:lastPrinted>
  <dcterms:created xsi:type="dcterms:W3CDTF">2011-06-21T12:56:18Z</dcterms:created>
  <dcterms:modified xsi:type="dcterms:W3CDTF">2014-03-19T13:23:03Z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