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4" r:id="rId4"/>
    <p:sldMasterId id="2147483651" r:id="rId5"/>
    <p:sldMasterId id="2147484008" r:id="rId6"/>
  </p:sldMasterIdLst>
  <p:notesMasterIdLst>
    <p:notesMasterId r:id="rId38"/>
  </p:notesMasterIdLst>
  <p:handoutMasterIdLst>
    <p:handoutMasterId r:id="rId39"/>
  </p:handoutMasterIdLst>
  <p:sldIdLst>
    <p:sldId id="262" r:id="rId7"/>
    <p:sldId id="303" r:id="rId8"/>
    <p:sldId id="305" r:id="rId9"/>
    <p:sldId id="306" r:id="rId10"/>
    <p:sldId id="307" r:id="rId11"/>
    <p:sldId id="312" r:id="rId12"/>
    <p:sldId id="313" r:id="rId13"/>
    <p:sldId id="330" r:id="rId14"/>
    <p:sldId id="314" r:id="rId15"/>
    <p:sldId id="315" r:id="rId16"/>
    <p:sldId id="331" r:id="rId17"/>
    <p:sldId id="316" r:id="rId18"/>
    <p:sldId id="317" r:id="rId19"/>
    <p:sldId id="332" r:id="rId20"/>
    <p:sldId id="319" r:id="rId21"/>
    <p:sldId id="320" r:id="rId22"/>
    <p:sldId id="321" r:id="rId23"/>
    <p:sldId id="322" r:id="rId24"/>
    <p:sldId id="323" r:id="rId25"/>
    <p:sldId id="324" r:id="rId26"/>
    <p:sldId id="325" r:id="rId27"/>
    <p:sldId id="326" r:id="rId28"/>
    <p:sldId id="327" r:id="rId29"/>
    <p:sldId id="308" r:id="rId30"/>
    <p:sldId id="309" r:id="rId31"/>
    <p:sldId id="310" r:id="rId32"/>
    <p:sldId id="311" r:id="rId33"/>
    <p:sldId id="328" r:id="rId34"/>
    <p:sldId id="333" r:id="rId35"/>
    <p:sldId id="334" r:id="rId36"/>
    <p:sldId id="329" r:id="rId3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468"/>
    <a:srgbClr val="DDDDDD"/>
    <a:srgbClr val="213E5A"/>
    <a:srgbClr val="B4302F"/>
    <a:srgbClr val="1C405A"/>
    <a:srgbClr val="800000"/>
    <a:srgbClr val="6666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06" autoAdjust="0"/>
    <p:restoredTop sz="94669" autoAdjust="0"/>
  </p:normalViewPr>
  <p:slideViewPr>
    <p:cSldViewPr showGuides="1">
      <p:cViewPr varScale="1">
        <p:scale>
          <a:sx n="106" d="100"/>
          <a:sy n="106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8610E7B-6397-44CD-8E55-333D179362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BFB9E02-8B24-4BCC-B8C5-7FA7F257A8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Title Slid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34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419600" y="4648200"/>
            <a:ext cx="4191000" cy="838200"/>
          </a:xfrm>
        </p:spPr>
        <p:txBody>
          <a:bodyPr/>
          <a:lstStyle>
            <a:lvl1pPr algn="r">
              <a:defRPr sz="1800" b="1">
                <a:solidFill>
                  <a:srgbClr val="213E5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734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419600" y="5562600"/>
            <a:ext cx="4191000" cy="838200"/>
          </a:xfrm>
        </p:spPr>
        <p:txBody>
          <a:bodyPr/>
          <a:lstStyle>
            <a:lvl1pPr marL="168275" indent="-168275" algn="r">
              <a:buNone/>
              <a:defRPr sz="1400">
                <a:solidFill>
                  <a:srgbClr val="213E5A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3058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81000" y="1447800"/>
            <a:ext cx="8305800" cy="45720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324600"/>
            <a:ext cx="457200" cy="3841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1448C2-1392-4E9C-BB41-68223BFDF3E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A43A4-CF4C-483C-AFF5-A1EFFC37FE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17734C-778B-4BAE-8165-B82A395F9E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305800" cy="609600"/>
          </a:xfrm>
        </p:spPr>
        <p:txBody>
          <a:bodyPr/>
          <a:lstStyle>
            <a:lvl1pPr>
              <a:defRPr>
                <a:solidFill>
                  <a:srgbClr val="B4302F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05800" cy="4572000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 sz="1600"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27006-BC01-4292-A757-CFA509A5C6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305800" cy="60960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47800"/>
            <a:ext cx="4038600" cy="4572000"/>
          </a:xfrm>
        </p:spPr>
        <p:txBody>
          <a:bodyPr/>
          <a:lstStyle>
            <a:lvl1pPr>
              <a:buFont typeface="Wingdings" pitchFamily="2" charset="2"/>
              <a:buChar char=""/>
              <a:defRPr sz="2000">
                <a:latin typeface="+mj-lt"/>
              </a:defRPr>
            </a:lvl1pPr>
            <a:lvl2pPr>
              <a:defRPr sz="1600">
                <a:latin typeface="+mj-lt"/>
              </a:defRPr>
            </a:lvl2pPr>
            <a:lvl3pPr>
              <a:defRPr sz="1400">
                <a:latin typeface="+mj-lt"/>
              </a:defRPr>
            </a:lvl3pPr>
            <a:lvl4pPr>
              <a:defRPr sz="1400">
                <a:latin typeface="+mj-lt"/>
              </a:defRPr>
            </a:lvl4pPr>
            <a:lvl5pPr>
              <a:defRPr sz="1400"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447800"/>
            <a:ext cx="3962400" cy="4572000"/>
          </a:xfrm>
        </p:spPr>
        <p:txBody>
          <a:bodyPr/>
          <a:lstStyle>
            <a:lvl1pPr>
              <a:defRPr sz="2000">
                <a:latin typeface="+mj-lt"/>
              </a:defRPr>
            </a:lvl1pPr>
            <a:lvl2pPr>
              <a:defRPr sz="1600">
                <a:latin typeface="+mj-lt"/>
              </a:defRPr>
            </a:lvl2pPr>
            <a:lvl3pPr>
              <a:defRPr sz="1400">
                <a:latin typeface="+mj-lt"/>
              </a:defRPr>
            </a:lvl3pPr>
            <a:lvl4pPr>
              <a:defRPr sz="1400">
                <a:latin typeface="+mj-lt"/>
              </a:defRPr>
            </a:lvl4pPr>
            <a:lvl5pPr>
              <a:defRPr sz="1400"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48E4BA-51A4-4932-8178-854A91BC0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305800" cy="609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47800"/>
            <a:ext cx="4116388" cy="50323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2057400"/>
            <a:ext cx="4116388" cy="3962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447800"/>
            <a:ext cx="4041775" cy="50323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57400"/>
            <a:ext cx="4041775" cy="3962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4D550-D0E4-4865-AC05-29B6445EF5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676C7F-B400-44E1-9810-09BD20575F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081CE-D3B3-4028-9B56-75E6DC619A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8850" y="1371600"/>
            <a:ext cx="5264150" cy="4648200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1371600"/>
            <a:ext cx="3008313" cy="46482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3820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CC4B0-D4F5-4170-8A31-2E64D38FF2F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990601"/>
            <a:ext cx="8229600" cy="4495800"/>
          </a:xfrm>
        </p:spPr>
        <p:txBody>
          <a:bodyPr/>
          <a:lstStyle>
            <a:lvl1pPr marL="0" indent="0">
              <a:buNone/>
              <a:defRPr sz="2400">
                <a:latin typeface="+mj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562600"/>
            <a:ext cx="8229600" cy="4572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457200" y="6324600"/>
            <a:ext cx="4572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6603A-BDC0-41AA-A466-411D24E7C0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3B586-A75C-4C08-AC27-B4963EF14E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Text 2A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62000"/>
            <a:ext cx="8305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447800"/>
            <a:ext cx="8305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6005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6324600"/>
            <a:ext cx="4572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rgbClr val="213E5A"/>
                </a:solidFill>
              </a:defRPr>
            </a:lvl1pPr>
          </a:lstStyle>
          <a:p>
            <a:pPr>
              <a:defRPr/>
            </a:pPr>
            <a:fld id="{0972F45D-6A32-4E47-81F0-5E6D637F507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5" r:id="rId1"/>
    <p:sldLayoutId id="2147484355" r:id="rId2"/>
    <p:sldLayoutId id="2147484356" r:id="rId3"/>
    <p:sldLayoutId id="2147484357" r:id="rId4"/>
    <p:sldLayoutId id="2147484358" r:id="rId5"/>
    <p:sldLayoutId id="2147484359" r:id="rId6"/>
    <p:sldLayoutId id="2147484360" r:id="rId7"/>
    <p:sldLayoutId id="2147484386" r:id="rId8"/>
    <p:sldLayoutId id="2147484361" r:id="rId9"/>
    <p:sldLayoutId id="2147484384" r:id="rId10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B4302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B4302F"/>
          </a:solidFill>
          <a:latin typeface="Arial" charset="0"/>
          <a:ea typeface="ＭＳ Ｐゴシック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B4302F"/>
          </a:solidFill>
          <a:latin typeface="Arial" charset="0"/>
          <a:ea typeface="ＭＳ Ｐゴシック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B4302F"/>
          </a:solidFill>
          <a:latin typeface="Arial" charset="0"/>
          <a:ea typeface="ＭＳ Ｐゴシック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B4302F"/>
          </a:solidFill>
          <a:latin typeface="Arial" charset="0"/>
          <a:ea typeface="ＭＳ Ｐゴシック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pitchFamily="34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pitchFamily="34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pitchFamily="34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pitchFamily="34" charset="-128"/>
        </a:defRPr>
      </a:lvl9pPr>
    </p:titleStyle>
    <p:bodyStyle>
      <a:lvl1pPr marL="231775" indent="-231775" algn="l" rtl="0" eaLnBrk="0" fontAlgn="base" hangingPunct="0">
        <a:spcBef>
          <a:spcPct val="20000"/>
        </a:spcBef>
        <a:spcAft>
          <a:spcPct val="0"/>
        </a:spcAft>
        <a:buClr>
          <a:srgbClr val="B4302F"/>
        </a:buClr>
        <a:buFont typeface="Wingdings" pitchFamily="2" charset="2"/>
        <a:buChar char="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12763" indent="-152400" algn="l" rtl="0" eaLnBrk="0" fontAlgn="base" hangingPunct="0">
        <a:spcBef>
          <a:spcPct val="20000"/>
        </a:spcBef>
        <a:spcAft>
          <a:spcPct val="0"/>
        </a:spcAft>
        <a:buClr>
          <a:srgbClr val="B4302F"/>
        </a:buClr>
        <a:buFont typeface="Arial" charset="0"/>
        <a:buChar char="–"/>
        <a:defRPr sz="1600">
          <a:solidFill>
            <a:schemeClr val="tx1"/>
          </a:solidFill>
          <a:latin typeface="+mn-lt"/>
          <a:ea typeface="+mn-ea"/>
        </a:defRPr>
      </a:lvl2pPr>
      <a:lvl3pPr marL="966788" indent="-169863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»"/>
        <a:defRPr sz="1400">
          <a:solidFill>
            <a:schemeClr val="tx1"/>
          </a:solidFill>
          <a:latin typeface="+mn-lt"/>
          <a:ea typeface="+mn-ea"/>
        </a:defRPr>
      </a:lvl3pPr>
      <a:lvl4pPr marL="1423988" indent="-1698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1828800" indent="-1698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213E5A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213E5A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213E5A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213E5A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hapter 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62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Text 1A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1371600"/>
            <a:ext cx="838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4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2057400"/>
            <a:ext cx="8382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6996" name="Rectangle 2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6324600"/>
            <a:ext cx="609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rgbClr val="203159"/>
                </a:solidFill>
              </a:defRPr>
            </a:lvl1pPr>
          </a:lstStyle>
          <a:p>
            <a:pPr>
              <a:defRPr/>
            </a:pPr>
            <a:fld id="{A5354086-6160-4F1E-91C0-84CD06941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8" r:id="rId1"/>
    <p:sldLayoutId id="2147484369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B4302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B4302F"/>
          </a:solidFill>
          <a:latin typeface="Arial" charset="0"/>
          <a:ea typeface="ＭＳ Ｐゴシック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B4302F"/>
          </a:solidFill>
          <a:latin typeface="Arial" charset="0"/>
          <a:ea typeface="ＭＳ Ｐゴシック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B4302F"/>
          </a:solidFill>
          <a:latin typeface="Arial" charset="0"/>
          <a:ea typeface="ＭＳ Ｐゴシック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B4302F"/>
          </a:solidFill>
          <a:latin typeface="Arial" charset="0"/>
          <a:ea typeface="ＭＳ Ｐゴシック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pitchFamily="34" charset="-128"/>
        </a:defRPr>
      </a:lvl9pPr>
    </p:titleStyle>
    <p:bodyStyle>
      <a:lvl1pPr marL="231775" indent="-231775" algn="l" rtl="0" eaLnBrk="0" fontAlgn="base" hangingPunct="0">
        <a:spcBef>
          <a:spcPct val="20000"/>
        </a:spcBef>
        <a:spcAft>
          <a:spcPct val="0"/>
        </a:spcAft>
        <a:buClr>
          <a:srgbClr val="B4302F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609600" indent="-152400" algn="l" rtl="0" eaLnBrk="0" fontAlgn="base" hangingPunct="0">
        <a:spcBef>
          <a:spcPct val="20000"/>
        </a:spcBef>
        <a:spcAft>
          <a:spcPct val="0"/>
        </a:spcAft>
        <a:buClr>
          <a:srgbClr val="B4302F"/>
        </a:buClr>
        <a:buFont typeface="Arial" charset="0"/>
        <a:buChar char="–"/>
        <a:defRPr sz="1600">
          <a:solidFill>
            <a:schemeClr val="tx1"/>
          </a:solidFill>
          <a:latin typeface="+mn-lt"/>
          <a:ea typeface="+mn-ea"/>
        </a:defRPr>
      </a:lvl2pPr>
      <a:lvl3pPr marL="1092200" indent="-1778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»"/>
        <a:defRPr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1400">
          <a:solidFill>
            <a:srgbClr val="213E5A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1400">
          <a:solidFill>
            <a:srgbClr val="213E5A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1400">
          <a:solidFill>
            <a:srgbClr val="213E5A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1400">
          <a:solidFill>
            <a:srgbClr val="213E5A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0" y="4114800"/>
            <a:ext cx="8915400" cy="2362200"/>
          </a:xfrm>
          <a:prstGeom prst="rect">
            <a:avLst/>
          </a:prstGeom>
        </p:spPr>
        <p:txBody>
          <a:bodyPr/>
          <a:lstStyle>
            <a:lvl1pPr algn="r">
              <a:defRPr sz="1800" b="1">
                <a:solidFill>
                  <a:srgbClr val="213E5A"/>
                </a:solidFill>
              </a:defRPr>
            </a:lvl1pPr>
          </a:lstStyle>
          <a:p>
            <a:pPr eaLnBrk="0" hangingPunct="0">
              <a:defRPr/>
            </a:pPr>
            <a:r>
              <a:rPr lang="en-US" sz="2800" kern="0" dirty="0" smtClean="0">
                <a:solidFill>
                  <a:srgbClr val="B4302F"/>
                </a:solidFill>
                <a:latin typeface="+mj-lt"/>
                <a:ea typeface="+mj-ea"/>
                <a:cs typeface="+mj-cs"/>
              </a:rPr>
              <a:t>Common Sense Tips and Clever Tricks for Programming with Extremely Large SAS</a:t>
            </a:r>
            <a:r>
              <a:rPr lang="en-US" sz="2800" kern="0" baseline="30000" dirty="0" smtClean="0">
                <a:solidFill>
                  <a:srgbClr val="B4302F"/>
                </a:solidFill>
                <a:latin typeface="+mj-lt"/>
                <a:ea typeface="+mj-ea"/>
                <a:cs typeface="+mj-cs"/>
              </a:rPr>
              <a:t>®</a:t>
            </a:r>
            <a:r>
              <a:rPr lang="en-US" sz="2800" kern="0" dirty="0" smtClean="0">
                <a:solidFill>
                  <a:srgbClr val="B4302F"/>
                </a:solidFill>
                <a:latin typeface="+mj-lt"/>
                <a:ea typeface="+mj-ea"/>
                <a:cs typeface="+mj-cs"/>
              </a:rPr>
              <a:t> Data Sets</a:t>
            </a:r>
          </a:p>
          <a:p>
            <a:pPr eaLnBrk="0" hangingPunct="0">
              <a:defRPr/>
            </a:pPr>
            <a:endParaRPr lang="en-US" kern="0" dirty="0" smtClean="0">
              <a:solidFill>
                <a:srgbClr val="B4302F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endParaRPr lang="en-US" kern="0" dirty="0" smtClean="0">
              <a:solidFill>
                <a:srgbClr val="B4302F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r>
              <a:rPr lang="en-US" sz="2000" kern="0" dirty="0" smtClean="0">
                <a:solidFill>
                  <a:srgbClr val="B4302F"/>
                </a:solidFill>
                <a:latin typeface="+mj-lt"/>
                <a:ea typeface="+mj-ea"/>
                <a:cs typeface="+mj-cs"/>
              </a:rPr>
              <a:t>Kathy Hardis Fraeman</a:t>
            </a:r>
          </a:p>
          <a:p>
            <a:pPr eaLnBrk="0" hangingPunct="0">
              <a:defRPr/>
            </a:pPr>
            <a:r>
              <a:rPr lang="en-US" sz="2000" kern="0" dirty="0" smtClean="0">
                <a:solidFill>
                  <a:srgbClr val="B4302F"/>
                </a:solidFill>
                <a:latin typeface="+mj-lt"/>
                <a:ea typeface="+mj-ea"/>
                <a:cs typeface="+mj-cs"/>
              </a:rPr>
              <a:t>BASUG 2012</a:t>
            </a:r>
            <a:endParaRPr lang="en-US" sz="2000" kern="0" dirty="0">
              <a:solidFill>
                <a:srgbClr val="B4302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Adjust </a:t>
            </a:r>
            <a:r>
              <a:rPr lang="en-US" sz="3200" b="1" dirty="0" smtClean="0"/>
              <a:t>numeric variable </a:t>
            </a:r>
            <a:r>
              <a:rPr lang="en-US" sz="3200" b="1" dirty="0" smtClean="0"/>
              <a:t>length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8686800" cy="4572000"/>
          </a:xfrm>
        </p:spPr>
        <p:txBody>
          <a:bodyPr/>
          <a:lstStyle/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data </a:t>
            </a:r>
            <a:r>
              <a:rPr lang="en-US" sz="1800" dirty="0" err="1" smtClean="0">
                <a:latin typeface="SAS Monospace" pitchFamily="49" charset="0"/>
              </a:rPr>
              <a:t>out.smaller_insurance_claims_file</a:t>
            </a:r>
            <a:r>
              <a:rPr lang="en-US" sz="18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set </a:t>
            </a:r>
            <a:r>
              <a:rPr lang="en-US" sz="1800" dirty="0" err="1" smtClean="0">
                <a:latin typeface="SAS Monospace" pitchFamily="49" charset="0"/>
              </a:rPr>
              <a:t>in.EXTREMELY_LARGE_INSURANCE_CLAIMS_FILE</a:t>
            </a:r>
            <a:r>
              <a:rPr lang="en-US" sz="18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 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label </a:t>
            </a:r>
            <a:r>
              <a:rPr lang="en-US" sz="1800" dirty="0" err="1" smtClean="0">
                <a:latin typeface="SAS Monospace" pitchFamily="49" charset="0"/>
              </a:rPr>
              <a:t>drug_flag</a:t>
            </a:r>
            <a:r>
              <a:rPr lang="en-US" sz="1800" dirty="0" smtClean="0">
                <a:latin typeface="SAS Monospace" pitchFamily="49" charset="0"/>
              </a:rPr>
              <a:t> = "Drug code of interest"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      </a:t>
            </a:r>
            <a:r>
              <a:rPr lang="en-US" sz="1800" dirty="0" err="1" smtClean="0">
                <a:latin typeface="SAS Monospace" pitchFamily="49" charset="0"/>
              </a:rPr>
              <a:t>proc_flag</a:t>
            </a:r>
            <a:r>
              <a:rPr lang="en-US" sz="1800" dirty="0" smtClean="0">
                <a:latin typeface="SAS Monospace" pitchFamily="49" charset="0"/>
              </a:rPr>
              <a:t> = "Procedure code of interest";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</a:t>
            </a:r>
            <a:r>
              <a:rPr lang="en-US" sz="1800" b="1" dirty="0" smtClean="0">
                <a:latin typeface="SAS Monospace" pitchFamily="49" charset="0"/>
              </a:rPr>
              <a:t>length </a:t>
            </a:r>
            <a:r>
              <a:rPr lang="en-US" sz="1800" b="1" dirty="0" err="1" smtClean="0">
                <a:latin typeface="SAS Monospace" pitchFamily="49" charset="0"/>
              </a:rPr>
              <a:t>drug_flag</a:t>
            </a:r>
            <a:r>
              <a:rPr lang="en-US" sz="1800" b="1" dirty="0" smtClean="0">
                <a:latin typeface="SAS Monospace" pitchFamily="49" charset="0"/>
              </a:rPr>
              <a:t> </a:t>
            </a:r>
            <a:r>
              <a:rPr lang="en-US" sz="1800" b="1" dirty="0" err="1" smtClean="0">
                <a:latin typeface="SAS Monospace" pitchFamily="49" charset="0"/>
              </a:rPr>
              <a:t>proc_flag</a:t>
            </a:r>
            <a:r>
              <a:rPr lang="en-US" sz="1800" b="1" dirty="0" smtClean="0">
                <a:latin typeface="SAS Monospace" pitchFamily="49" charset="0"/>
              </a:rPr>
              <a:t> 3.;</a:t>
            </a:r>
          </a:p>
          <a:p>
            <a:pPr>
              <a:buNone/>
            </a:pPr>
            <a:endParaRPr lang="en-US" sz="1800" b="1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if </a:t>
            </a:r>
            <a:r>
              <a:rPr lang="en-US" sz="1800" dirty="0" err="1" smtClean="0">
                <a:latin typeface="SAS Monospace" pitchFamily="49" charset="0"/>
              </a:rPr>
              <a:t>ndc_code</a:t>
            </a:r>
            <a:r>
              <a:rPr lang="en-US" sz="1800" dirty="0" smtClean="0">
                <a:latin typeface="SAS Monospace" pitchFamily="49" charset="0"/>
              </a:rPr>
              <a:t> in (111111111,222222222) then </a:t>
            </a:r>
            <a:r>
              <a:rPr lang="en-US" sz="1800" dirty="0" err="1" smtClean="0">
                <a:latin typeface="SAS Monospace" pitchFamily="49" charset="0"/>
              </a:rPr>
              <a:t>drug_flag</a:t>
            </a:r>
            <a:r>
              <a:rPr lang="en-US" sz="1800" dirty="0" smtClean="0">
                <a:latin typeface="SAS Monospace" pitchFamily="49" charset="0"/>
              </a:rPr>
              <a:t>=1;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else </a:t>
            </a:r>
            <a:r>
              <a:rPr lang="en-US" sz="1800" dirty="0" err="1" smtClean="0">
                <a:latin typeface="SAS Monospace" pitchFamily="49" charset="0"/>
              </a:rPr>
              <a:t>drug_flag</a:t>
            </a:r>
            <a:r>
              <a:rPr lang="en-US" sz="1800" dirty="0" smtClean="0">
                <a:latin typeface="SAS Monospace" pitchFamily="49" charset="0"/>
              </a:rPr>
              <a:t> = 0;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if </a:t>
            </a:r>
            <a:r>
              <a:rPr lang="en-US" sz="1800" dirty="0" err="1" smtClean="0">
                <a:latin typeface="SAS Monospace" pitchFamily="49" charset="0"/>
              </a:rPr>
              <a:t>proc_code</a:t>
            </a:r>
            <a:r>
              <a:rPr lang="en-US" sz="1800" dirty="0" smtClean="0">
                <a:latin typeface="SAS Monospace" pitchFamily="49" charset="0"/>
              </a:rPr>
              <a:t> in ("J1111","J2222") then </a:t>
            </a:r>
            <a:r>
              <a:rPr lang="en-US" sz="1800" dirty="0" err="1" smtClean="0">
                <a:latin typeface="SAS Monospace" pitchFamily="49" charset="0"/>
              </a:rPr>
              <a:t>proc_flag</a:t>
            </a:r>
            <a:r>
              <a:rPr lang="en-US" sz="1800" dirty="0" smtClean="0">
                <a:latin typeface="SAS Monospace" pitchFamily="49" charset="0"/>
              </a:rPr>
              <a:t> = 1;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else </a:t>
            </a:r>
            <a:r>
              <a:rPr lang="en-US" sz="1800" dirty="0" err="1" smtClean="0">
                <a:latin typeface="SAS Monospace" pitchFamily="49" charset="0"/>
              </a:rPr>
              <a:t>proc_flag</a:t>
            </a:r>
            <a:r>
              <a:rPr lang="en-US" sz="1800" dirty="0" smtClean="0">
                <a:latin typeface="SAS Monospace" pitchFamily="49" charset="0"/>
              </a:rPr>
              <a:t> = 0;</a:t>
            </a:r>
          </a:p>
          <a:p>
            <a:pPr>
              <a:buNone/>
            </a:pPr>
            <a:r>
              <a:rPr lang="en-US" sz="1800" b="1" dirty="0" smtClean="0">
                <a:latin typeface="SAS Monospace" pitchFamily="49" charset="0"/>
              </a:rPr>
              <a:t>     </a:t>
            </a:r>
            <a:r>
              <a:rPr lang="en-US" sz="1800" dirty="0" smtClean="0">
                <a:latin typeface="SAS Monospace" pitchFamily="49" charset="0"/>
              </a:rPr>
              <a:t>if sum(</a:t>
            </a:r>
            <a:r>
              <a:rPr lang="en-US" sz="1800" dirty="0" err="1" smtClean="0">
                <a:latin typeface="SAS Monospace" pitchFamily="49" charset="0"/>
              </a:rPr>
              <a:t>drug_flag</a:t>
            </a:r>
            <a:r>
              <a:rPr lang="en-US" sz="1800" dirty="0" smtClean="0">
                <a:latin typeface="SAS Monospace" pitchFamily="49" charset="0"/>
              </a:rPr>
              <a:t>, </a:t>
            </a:r>
            <a:r>
              <a:rPr lang="en-US" sz="1800" dirty="0" err="1" smtClean="0">
                <a:latin typeface="SAS Monospace" pitchFamily="49" charset="0"/>
              </a:rPr>
              <a:t>proc_flag</a:t>
            </a:r>
            <a:r>
              <a:rPr lang="en-US" sz="1800" dirty="0" smtClean="0">
                <a:latin typeface="SAS Monospace" pitchFamily="49" charset="0"/>
              </a:rPr>
              <a:t>) &gt; 0;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 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run;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Adjust </a:t>
            </a:r>
            <a:r>
              <a:rPr lang="en-US" sz="3200" b="1" dirty="0" smtClean="0"/>
              <a:t>character variable </a:t>
            </a:r>
            <a:r>
              <a:rPr lang="en-US" sz="3200" b="1" dirty="0" smtClean="0"/>
              <a:t>length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8839200" cy="4953000"/>
          </a:xfrm>
        </p:spPr>
        <p:txBody>
          <a:bodyPr/>
          <a:lstStyle/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data </a:t>
            </a:r>
            <a:r>
              <a:rPr lang="en-US" sz="1800" dirty="0" err="1" smtClean="0">
                <a:latin typeface="SAS Monospace" pitchFamily="49" charset="0"/>
              </a:rPr>
              <a:t>varlength</a:t>
            </a:r>
            <a:r>
              <a:rPr lang="en-US" sz="1800" dirty="0" smtClean="0">
                <a:latin typeface="SAS Monospace" pitchFamily="49" charset="0"/>
              </a:rPr>
              <a:t> </a:t>
            </a:r>
            <a:r>
              <a:rPr lang="en-US" sz="1800" dirty="0" smtClean="0">
                <a:latin typeface="SAS Monospace" pitchFamily="49" charset="0"/>
              </a:rPr>
              <a:t>(keep = </a:t>
            </a:r>
            <a:r>
              <a:rPr lang="en-US" sz="1800" dirty="0" err="1" smtClean="0">
                <a:latin typeface="SAS Monospace" pitchFamily="49" charset="0"/>
              </a:rPr>
              <a:t>varlen</a:t>
            </a:r>
            <a:r>
              <a:rPr lang="en-US" sz="1800" dirty="0" smtClean="0">
                <a:latin typeface="SAS Monospace" pitchFamily="49" charset="0"/>
              </a:rPr>
              <a:t>)</a:t>
            </a:r>
            <a:r>
              <a:rPr lang="en-US" sz="1800" dirty="0" smtClean="0">
                <a:latin typeface="SAS Monospace" pitchFamily="49" charset="0"/>
              </a:rPr>
              <a:t>;</a:t>
            </a:r>
            <a:endParaRPr lang="en-US" sz="1800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set </a:t>
            </a:r>
            <a:r>
              <a:rPr lang="en-US" sz="1800" dirty="0" err="1" smtClean="0">
                <a:latin typeface="SAS Monospace" pitchFamily="49" charset="0"/>
              </a:rPr>
              <a:t>in.EXTREMELY_LARGE_INSURANCE_CLAIMS_FILE</a:t>
            </a:r>
            <a:r>
              <a:rPr lang="en-US" sz="18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</a:t>
            </a:r>
            <a:r>
              <a:rPr lang="en-US" sz="1800" dirty="0" smtClean="0">
                <a:latin typeface="SAS Monospace" pitchFamily="49" charset="0"/>
              </a:rPr>
              <a:t>    </a:t>
            </a:r>
            <a:r>
              <a:rPr lang="en-US" sz="1800" b="1" dirty="0" err="1" smtClean="0">
                <a:latin typeface="SAS Monospace" pitchFamily="49" charset="0"/>
              </a:rPr>
              <a:t>varlen</a:t>
            </a:r>
            <a:r>
              <a:rPr lang="en-US" sz="1800" b="1" dirty="0" smtClean="0">
                <a:latin typeface="SAS Monospace" pitchFamily="49" charset="0"/>
              </a:rPr>
              <a:t> = length(</a:t>
            </a:r>
            <a:r>
              <a:rPr lang="en-US" sz="1800" b="1" dirty="0" err="1" smtClean="0">
                <a:latin typeface="SAS Monospace" pitchFamily="49" charset="0"/>
              </a:rPr>
              <a:t>long_character_variable</a:t>
            </a:r>
            <a:r>
              <a:rPr lang="en-US" sz="1800" b="1" dirty="0" smtClean="0">
                <a:latin typeface="SAS Monospace" pitchFamily="49" charset="0"/>
              </a:rPr>
              <a:t>);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</a:t>
            </a:r>
            <a:r>
              <a:rPr lang="en-US" sz="1800" dirty="0" smtClean="0">
                <a:latin typeface="SAS Monospace" pitchFamily="49" charset="0"/>
              </a:rPr>
              <a:t>    run;</a:t>
            </a:r>
          </a:p>
          <a:p>
            <a:pPr>
              <a:buNone/>
            </a:pPr>
            <a:endParaRPr lang="en-US" sz="1800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p</a:t>
            </a:r>
            <a:r>
              <a:rPr lang="en-US" sz="1800" dirty="0" smtClean="0">
                <a:latin typeface="SAS Monospace" pitchFamily="49" charset="0"/>
              </a:rPr>
              <a:t>roc </a:t>
            </a:r>
            <a:r>
              <a:rPr lang="en-US" sz="1800" dirty="0" err="1" smtClean="0">
                <a:latin typeface="SAS Monospace" pitchFamily="49" charset="0"/>
              </a:rPr>
              <a:t>sql</a:t>
            </a:r>
            <a:r>
              <a:rPr lang="en-US" sz="1800" dirty="0" smtClean="0">
                <a:latin typeface="SAS Monospace" pitchFamily="49" charset="0"/>
              </a:rPr>
              <a:t> </a:t>
            </a:r>
            <a:r>
              <a:rPr lang="en-US" sz="1800" dirty="0" err="1" smtClean="0">
                <a:latin typeface="SAS Monospace" pitchFamily="49" charset="0"/>
              </a:rPr>
              <a:t>noprint</a:t>
            </a:r>
            <a:r>
              <a:rPr lang="en-US" sz="18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</a:t>
            </a:r>
            <a:r>
              <a:rPr lang="en-US" sz="1800" dirty="0" smtClean="0">
                <a:latin typeface="SAS Monospace" pitchFamily="49" charset="0"/>
              </a:rPr>
              <a:t>    select max(</a:t>
            </a:r>
            <a:r>
              <a:rPr lang="en-US" sz="1800" dirty="0" err="1" smtClean="0">
                <a:latin typeface="SAS Monospace" pitchFamily="49" charset="0"/>
              </a:rPr>
              <a:t>varlen</a:t>
            </a:r>
            <a:r>
              <a:rPr lang="en-US" sz="1800" dirty="0" smtClean="0">
                <a:latin typeface="SAS Monospace" pitchFamily="49" charset="0"/>
              </a:rPr>
              <a:t>) into :</a:t>
            </a:r>
            <a:r>
              <a:rPr lang="en-US" sz="1800" dirty="0" err="1" smtClean="0">
                <a:latin typeface="SAS Monospace" pitchFamily="49" charset="0"/>
              </a:rPr>
              <a:t>maxlen</a:t>
            </a:r>
            <a:endParaRPr lang="en-US" sz="1800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</a:t>
            </a:r>
            <a:r>
              <a:rPr lang="en-US" sz="1800" dirty="0" smtClean="0">
                <a:latin typeface="SAS Monospace" pitchFamily="49" charset="0"/>
              </a:rPr>
              <a:t>    from </a:t>
            </a:r>
            <a:r>
              <a:rPr lang="en-US" sz="1800" dirty="0" err="1" smtClean="0">
                <a:latin typeface="SAS Monospace" pitchFamily="49" charset="0"/>
              </a:rPr>
              <a:t>varlength</a:t>
            </a:r>
            <a:r>
              <a:rPr lang="en-US" sz="18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</a:t>
            </a:r>
            <a:r>
              <a:rPr lang="en-US" sz="1800" dirty="0" smtClean="0">
                <a:latin typeface="SAS Monospace" pitchFamily="49" charset="0"/>
              </a:rPr>
              <a:t>    quit;</a:t>
            </a:r>
            <a:endParaRPr lang="en-US" sz="1800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%let </a:t>
            </a:r>
            <a:r>
              <a:rPr lang="en-US" sz="1800" dirty="0" err="1" smtClean="0">
                <a:latin typeface="SAS Monospace" pitchFamily="49" charset="0"/>
              </a:rPr>
              <a:t>maxlen</a:t>
            </a:r>
            <a:r>
              <a:rPr lang="en-US" sz="1800" dirty="0" smtClean="0">
                <a:latin typeface="SAS Monospace" pitchFamily="49" charset="0"/>
              </a:rPr>
              <a:t> = %left(&amp;</a:t>
            </a:r>
            <a:r>
              <a:rPr lang="en-US" sz="1800" dirty="0" err="1" smtClean="0">
                <a:latin typeface="SAS Monospace" pitchFamily="49" charset="0"/>
              </a:rPr>
              <a:t>maxlen</a:t>
            </a:r>
            <a:r>
              <a:rPr lang="en-US" sz="1800" dirty="0" smtClean="0">
                <a:latin typeface="SAS Monospace" pitchFamily="49" charset="0"/>
              </a:rPr>
              <a:t>);</a:t>
            </a:r>
          </a:p>
          <a:p>
            <a:pPr>
              <a:buNone/>
            </a:pPr>
            <a:endParaRPr lang="en-US" sz="1800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data </a:t>
            </a:r>
            <a:r>
              <a:rPr lang="en-US" sz="1800" dirty="0" err="1" smtClean="0">
                <a:latin typeface="SAS Monospace" pitchFamily="49" charset="0"/>
              </a:rPr>
              <a:t>out.smaller_insurance_claims_file</a:t>
            </a:r>
            <a:endParaRPr lang="en-US" sz="1800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set </a:t>
            </a:r>
            <a:r>
              <a:rPr lang="en-US" sz="1800" dirty="0" err="1" smtClean="0">
                <a:latin typeface="SAS Monospace" pitchFamily="49" charset="0"/>
              </a:rPr>
              <a:t>in.EXTREMELY_LARGE_INSURANCE_CLAIMS_FILE</a:t>
            </a:r>
            <a:r>
              <a:rPr lang="en-US" sz="18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</a:t>
            </a:r>
            <a:r>
              <a:rPr lang="en-US" sz="1800" dirty="0" smtClean="0">
                <a:latin typeface="SAS Monospace" pitchFamily="49" charset="0"/>
              </a:rPr>
              <a:t>length </a:t>
            </a:r>
            <a:r>
              <a:rPr lang="en-US" sz="1800" dirty="0" err="1" smtClean="0">
                <a:latin typeface="SAS Monospace" pitchFamily="49" charset="0"/>
              </a:rPr>
              <a:t>long_character_variable</a:t>
            </a:r>
            <a:r>
              <a:rPr lang="en-US" sz="1800" dirty="0" smtClean="0">
                <a:latin typeface="SAS Monospace" pitchFamily="49" charset="0"/>
              </a:rPr>
              <a:t> $ &amp;</a:t>
            </a:r>
            <a:r>
              <a:rPr lang="en-US" sz="1800" dirty="0" err="1" smtClean="0">
                <a:latin typeface="SAS Monospace" pitchFamily="49" charset="0"/>
              </a:rPr>
              <a:t>maxlen</a:t>
            </a:r>
            <a:r>
              <a:rPr lang="en-US" sz="1800" dirty="0" smtClean="0">
                <a:latin typeface="SAS Monospace" pitchFamily="49" charset="0"/>
              </a:rPr>
              <a:t>;</a:t>
            </a:r>
            <a:endParaRPr lang="en-US" sz="1800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run;</a:t>
            </a:r>
          </a:p>
          <a:p>
            <a:pPr>
              <a:buNone/>
            </a:pPr>
            <a:endParaRPr lang="en-US" sz="1800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 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Get rid of variables that aren’t needed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3200" dirty="0" smtClean="0"/>
              <a:t>DROP= and KEEP= options</a:t>
            </a:r>
          </a:p>
          <a:p>
            <a:endParaRPr lang="en-US" sz="3200" dirty="0" smtClean="0"/>
          </a:p>
          <a:p>
            <a:r>
              <a:rPr lang="en-US" sz="3200" dirty="0" smtClean="0"/>
              <a:t>DROP and KEEP statements</a:t>
            </a:r>
          </a:p>
          <a:p>
            <a:endParaRPr lang="en-US" sz="3200" dirty="0" smtClean="0"/>
          </a:p>
          <a:p>
            <a:r>
              <a:rPr lang="en-US" sz="3200" dirty="0" smtClean="0"/>
              <a:t>Use whichever is more efficient in programming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Use KEEP= Option 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data </a:t>
            </a:r>
            <a:r>
              <a:rPr lang="en-US" sz="1800" dirty="0" err="1" smtClean="0">
                <a:latin typeface="SAS Monospace" pitchFamily="49" charset="0"/>
              </a:rPr>
              <a:t>out.smaller_insurance_claims_file</a:t>
            </a:r>
            <a:r>
              <a:rPr lang="en-US" sz="18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set </a:t>
            </a:r>
            <a:r>
              <a:rPr lang="en-US" sz="1800" dirty="0" err="1" smtClean="0">
                <a:latin typeface="SAS Monospace" pitchFamily="49" charset="0"/>
              </a:rPr>
              <a:t>in.EXTREMELY_LARGE_INSURANCE_CLAIMS_FILE</a:t>
            </a:r>
            <a:endParaRPr lang="en-US" sz="1800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         </a:t>
            </a:r>
            <a:r>
              <a:rPr lang="en-US" sz="1800" b="1" dirty="0" smtClean="0">
                <a:latin typeface="SAS Monospace" pitchFamily="49" charset="0"/>
              </a:rPr>
              <a:t>(keep = </a:t>
            </a:r>
            <a:r>
              <a:rPr lang="en-US" sz="1800" b="1" dirty="0" err="1" smtClean="0">
                <a:latin typeface="SAS Monospace" pitchFamily="49" charset="0"/>
              </a:rPr>
              <a:t>pat_id</a:t>
            </a:r>
            <a:r>
              <a:rPr lang="en-US" sz="1800" b="1" dirty="0" smtClean="0">
                <a:latin typeface="SAS Monospace" pitchFamily="49" charset="0"/>
              </a:rPr>
              <a:t> </a:t>
            </a:r>
            <a:r>
              <a:rPr lang="en-US" sz="1800" b="1" dirty="0" err="1" smtClean="0">
                <a:latin typeface="SAS Monospace" pitchFamily="49" charset="0"/>
              </a:rPr>
              <a:t>claim_date</a:t>
            </a:r>
            <a:r>
              <a:rPr lang="en-US" sz="1800" b="1" dirty="0" smtClean="0">
                <a:latin typeface="SAS Monospace" pitchFamily="49" charset="0"/>
              </a:rPr>
              <a:t> </a:t>
            </a:r>
            <a:r>
              <a:rPr lang="en-US" sz="1800" b="1" dirty="0" err="1" smtClean="0">
                <a:latin typeface="SAS Monospace" pitchFamily="49" charset="0"/>
              </a:rPr>
              <a:t>ndc_code</a:t>
            </a:r>
            <a:r>
              <a:rPr lang="en-US" sz="1800" b="1" dirty="0" smtClean="0">
                <a:latin typeface="SAS Monospace" pitchFamily="49" charset="0"/>
              </a:rPr>
              <a:t> </a:t>
            </a:r>
            <a:r>
              <a:rPr lang="en-US" sz="1800" b="1" dirty="0" err="1" smtClean="0">
                <a:latin typeface="SAS Monospace" pitchFamily="49" charset="0"/>
              </a:rPr>
              <a:t>proc_code</a:t>
            </a:r>
            <a:r>
              <a:rPr lang="en-US" sz="1800" b="1" dirty="0" smtClean="0">
                <a:latin typeface="SAS Monospace" pitchFamily="49" charset="0"/>
              </a:rPr>
              <a:t>);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label </a:t>
            </a:r>
            <a:r>
              <a:rPr lang="en-US" sz="1800" dirty="0" err="1" smtClean="0">
                <a:latin typeface="SAS Monospace" pitchFamily="49" charset="0"/>
              </a:rPr>
              <a:t>drug_flag</a:t>
            </a:r>
            <a:r>
              <a:rPr lang="en-US" sz="1800" dirty="0" smtClean="0">
                <a:latin typeface="SAS Monospace" pitchFamily="49" charset="0"/>
              </a:rPr>
              <a:t> = "Drug code of interest"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      </a:t>
            </a:r>
            <a:r>
              <a:rPr lang="en-US" sz="1800" dirty="0" err="1" smtClean="0">
                <a:latin typeface="SAS Monospace" pitchFamily="49" charset="0"/>
              </a:rPr>
              <a:t>proc_flag</a:t>
            </a:r>
            <a:r>
              <a:rPr lang="en-US" sz="1800" dirty="0" smtClean="0">
                <a:latin typeface="SAS Monospace" pitchFamily="49" charset="0"/>
              </a:rPr>
              <a:t> = "Procedure code of interest";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length </a:t>
            </a:r>
            <a:r>
              <a:rPr lang="en-US" sz="1800" dirty="0" err="1" smtClean="0">
                <a:latin typeface="SAS Monospace" pitchFamily="49" charset="0"/>
              </a:rPr>
              <a:t>drug_flag</a:t>
            </a:r>
            <a:r>
              <a:rPr lang="en-US" sz="1800" dirty="0" smtClean="0">
                <a:latin typeface="SAS Monospace" pitchFamily="49" charset="0"/>
              </a:rPr>
              <a:t> </a:t>
            </a:r>
            <a:r>
              <a:rPr lang="en-US" sz="1800" dirty="0" err="1" smtClean="0">
                <a:latin typeface="SAS Monospace" pitchFamily="49" charset="0"/>
              </a:rPr>
              <a:t>proc_flag</a:t>
            </a:r>
            <a:r>
              <a:rPr lang="en-US" sz="1800" dirty="0" smtClean="0">
                <a:latin typeface="SAS Monospace" pitchFamily="49" charset="0"/>
              </a:rPr>
              <a:t> 3.;</a:t>
            </a:r>
          </a:p>
          <a:p>
            <a:pPr>
              <a:buNone/>
            </a:pPr>
            <a:endParaRPr lang="en-US" sz="1800" b="1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if </a:t>
            </a:r>
            <a:r>
              <a:rPr lang="en-US" sz="1800" dirty="0" err="1" smtClean="0">
                <a:latin typeface="SAS Monospace" pitchFamily="49" charset="0"/>
              </a:rPr>
              <a:t>ndc_code</a:t>
            </a:r>
            <a:r>
              <a:rPr lang="en-US" sz="1800" dirty="0" smtClean="0">
                <a:latin typeface="SAS Monospace" pitchFamily="49" charset="0"/>
              </a:rPr>
              <a:t> in (111111111,222222222) then </a:t>
            </a:r>
            <a:r>
              <a:rPr lang="en-US" sz="1800" dirty="0" err="1" smtClean="0">
                <a:latin typeface="SAS Monospace" pitchFamily="49" charset="0"/>
              </a:rPr>
              <a:t>drug_flag</a:t>
            </a:r>
            <a:r>
              <a:rPr lang="en-US" sz="1800" dirty="0" smtClean="0">
                <a:latin typeface="SAS Monospace" pitchFamily="49" charset="0"/>
              </a:rPr>
              <a:t>=1;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else </a:t>
            </a:r>
            <a:r>
              <a:rPr lang="en-US" sz="1800" dirty="0" err="1" smtClean="0">
                <a:latin typeface="SAS Monospace" pitchFamily="49" charset="0"/>
              </a:rPr>
              <a:t>drug_flag</a:t>
            </a:r>
            <a:r>
              <a:rPr lang="en-US" sz="1800" dirty="0" smtClean="0">
                <a:latin typeface="SAS Monospace" pitchFamily="49" charset="0"/>
              </a:rPr>
              <a:t> = 0;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if </a:t>
            </a:r>
            <a:r>
              <a:rPr lang="en-US" sz="1800" dirty="0" err="1" smtClean="0">
                <a:latin typeface="SAS Monospace" pitchFamily="49" charset="0"/>
              </a:rPr>
              <a:t>proc_code</a:t>
            </a:r>
            <a:r>
              <a:rPr lang="en-US" sz="1800" dirty="0" smtClean="0">
                <a:latin typeface="SAS Monospace" pitchFamily="49" charset="0"/>
              </a:rPr>
              <a:t> in ("J1111","J2222") then </a:t>
            </a:r>
            <a:r>
              <a:rPr lang="en-US" sz="1800" dirty="0" err="1" smtClean="0">
                <a:latin typeface="SAS Monospace" pitchFamily="49" charset="0"/>
              </a:rPr>
              <a:t>proc_flag</a:t>
            </a:r>
            <a:r>
              <a:rPr lang="en-US" sz="1800" dirty="0" smtClean="0">
                <a:latin typeface="SAS Monospace" pitchFamily="49" charset="0"/>
              </a:rPr>
              <a:t> = 1;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else </a:t>
            </a:r>
            <a:r>
              <a:rPr lang="en-US" sz="1800" dirty="0" err="1" smtClean="0">
                <a:latin typeface="SAS Monospace" pitchFamily="49" charset="0"/>
              </a:rPr>
              <a:t>proc_flag</a:t>
            </a:r>
            <a:r>
              <a:rPr lang="en-US" sz="1800" dirty="0" smtClean="0">
                <a:latin typeface="SAS Monospace" pitchFamily="49" charset="0"/>
              </a:rPr>
              <a:t> = 0;</a:t>
            </a:r>
          </a:p>
          <a:p>
            <a:pPr>
              <a:buNone/>
            </a:pPr>
            <a:r>
              <a:rPr lang="en-US" sz="1800" b="1" dirty="0" smtClean="0">
                <a:latin typeface="SAS Monospace" pitchFamily="49" charset="0"/>
              </a:rPr>
              <a:t>     </a:t>
            </a:r>
            <a:r>
              <a:rPr lang="en-US" sz="1800" dirty="0" smtClean="0">
                <a:latin typeface="SAS Monospace" pitchFamily="49" charset="0"/>
              </a:rPr>
              <a:t>if sum(</a:t>
            </a:r>
            <a:r>
              <a:rPr lang="en-US" sz="1800" dirty="0" err="1" smtClean="0">
                <a:latin typeface="SAS Monospace" pitchFamily="49" charset="0"/>
              </a:rPr>
              <a:t>drug_flag</a:t>
            </a:r>
            <a:r>
              <a:rPr lang="en-US" sz="1800" dirty="0" smtClean="0">
                <a:latin typeface="SAS Monospace" pitchFamily="49" charset="0"/>
              </a:rPr>
              <a:t>, </a:t>
            </a:r>
            <a:r>
              <a:rPr lang="en-US" sz="1800" dirty="0" err="1" smtClean="0">
                <a:latin typeface="SAS Monospace" pitchFamily="49" charset="0"/>
              </a:rPr>
              <a:t>proc_flag</a:t>
            </a:r>
            <a:r>
              <a:rPr lang="en-US" sz="1800" dirty="0" smtClean="0">
                <a:latin typeface="SAS Monospace" pitchFamily="49" charset="0"/>
              </a:rPr>
              <a:t>) &gt; 0;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 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run;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Macro %SQUEEZE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Macro to reduce the size of a large data set</a:t>
            </a:r>
          </a:p>
          <a:p>
            <a:pPr lvl="1"/>
            <a:r>
              <a:rPr lang="en-US" sz="2400" dirty="0" smtClean="0"/>
              <a:t>Finds minimum length of character variables</a:t>
            </a:r>
          </a:p>
          <a:p>
            <a:pPr lvl="1">
              <a:buNone/>
            </a:pPr>
            <a:endParaRPr lang="en-US" sz="2400" dirty="0" smtClean="0"/>
          </a:p>
          <a:p>
            <a:pPr lvl="1"/>
            <a:r>
              <a:rPr lang="en-US" sz="2400" dirty="0" smtClean="0"/>
              <a:t>Finds minimum length of numeric variables</a:t>
            </a:r>
          </a:p>
          <a:p>
            <a:pPr lvl="1">
              <a:buNone/>
            </a:pPr>
            <a:endParaRPr lang="en-US" sz="2400" dirty="0" smtClean="0"/>
          </a:p>
          <a:p>
            <a:pPr lvl="1"/>
            <a:r>
              <a:rPr lang="en-US" sz="2400" dirty="0" smtClean="0"/>
              <a:t>Indentifies and drops variables with only missing or null values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r>
              <a:rPr lang="en-US" dirty="0" smtClean="0"/>
              <a:t>	</a:t>
            </a:r>
            <a:r>
              <a:rPr lang="en-US" dirty="0" smtClean="0"/>
              <a:t>	</a:t>
            </a:r>
            <a:endParaRPr lang="en-US" dirty="0" smtClean="0"/>
          </a:p>
          <a:p>
            <a:r>
              <a:rPr lang="en-US" dirty="0" err="1" smtClean="0"/>
              <a:t>Sridharma</a:t>
            </a:r>
            <a:r>
              <a:rPr lang="en-US" dirty="0" smtClean="0"/>
              <a:t>, </a:t>
            </a:r>
            <a:r>
              <a:rPr lang="en-US" dirty="0" err="1" smtClean="0"/>
              <a:t>Selvaratnam</a:t>
            </a:r>
            <a:r>
              <a:rPr lang="en-US" dirty="0" smtClean="0"/>
              <a:t>, “How to Reduce the Disk Space Required by a SAS Data Set”, Proceedings of the 19</a:t>
            </a:r>
            <a:r>
              <a:rPr lang="en-US" baseline="30000" dirty="0" smtClean="0"/>
              <a:t>th</a:t>
            </a:r>
            <a:r>
              <a:rPr lang="en-US" dirty="0" smtClean="0"/>
              <a:t> Annual North East SAS Users Group (NESUG) Conference, 2006.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Manage large temporary data sets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Working with extremely large SAS data sets can create temporary extremely large data sets in the WORK. directory</a:t>
            </a:r>
          </a:p>
          <a:p>
            <a:endParaRPr lang="en-US" sz="3200" dirty="0" smtClean="0"/>
          </a:p>
          <a:p>
            <a:r>
              <a:rPr lang="en-US" sz="3200" dirty="0" smtClean="0"/>
              <a:t>Use PROC DATASETS to delete </a:t>
            </a:r>
          </a:p>
          <a:p>
            <a:endParaRPr lang="en-US" sz="3200" dirty="0" smtClean="0"/>
          </a:p>
          <a:p>
            <a:r>
              <a:rPr lang="en-US" sz="3200" dirty="0" smtClean="0"/>
              <a:t>Create temporary data sets efficiently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Sorting extremely large data sets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sz="4000" b="1" dirty="0" smtClean="0"/>
              <a:t>AVOID WHENEVER POSSIBLE!!</a:t>
            </a:r>
            <a:endParaRPr lang="en-US" sz="3200" b="1" dirty="0" smtClean="0"/>
          </a:p>
          <a:p>
            <a:endParaRPr lang="en-US" sz="3200" b="1" dirty="0" smtClean="0"/>
          </a:p>
          <a:p>
            <a:r>
              <a:rPr lang="en-US" sz="3200" dirty="0" smtClean="0"/>
              <a:t>Can run out of disk space</a:t>
            </a:r>
          </a:p>
          <a:p>
            <a:r>
              <a:rPr lang="en-US" sz="3200" dirty="0" smtClean="0"/>
              <a:t>Can run out of memory</a:t>
            </a:r>
          </a:p>
          <a:p>
            <a:r>
              <a:rPr lang="en-US" sz="3200" dirty="0" smtClean="0"/>
              <a:t>Takes a very long time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What NOT to do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305800" cy="5257800"/>
          </a:xfrm>
        </p:spPr>
        <p:txBody>
          <a:bodyPr/>
          <a:lstStyle/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</a:t>
            </a:r>
            <a:r>
              <a:rPr lang="en-US" sz="1600" dirty="0" smtClean="0">
                <a:latin typeface="SAS Monospace" pitchFamily="49" charset="0"/>
              </a:rPr>
              <a:t>proc sort data=</a:t>
            </a:r>
            <a:r>
              <a:rPr lang="en-US" sz="1600" b="1" dirty="0" smtClean="0">
                <a:latin typeface="SAS Monospace" pitchFamily="49" charset="0"/>
              </a:rPr>
              <a:t>LARGE_DRUG_FILE</a:t>
            </a:r>
            <a:r>
              <a:rPr lang="en-US" sz="16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by </a:t>
            </a:r>
            <a:r>
              <a:rPr lang="en-US" sz="1600" dirty="0" err="1" smtClean="0">
                <a:latin typeface="SAS Monospace" pitchFamily="49" charset="0"/>
              </a:rPr>
              <a:t>ndc_code</a:t>
            </a:r>
            <a:r>
              <a:rPr lang="en-US" sz="16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run;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 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proc sort data=</a:t>
            </a:r>
            <a:r>
              <a:rPr lang="en-US" sz="1600" b="1" dirty="0" smtClean="0">
                <a:latin typeface="SAS Monospace" pitchFamily="49" charset="0"/>
              </a:rPr>
              <a:t>IN.DRUG_REFERENCE_FILE</a:t>
            </a:r>
            <a:r>
              <a:rPr lang="en-US" sz="1600" dirty="0" smtClean="0">
                <a:latin typeface="SAS Monospace" pitchFamily="49" charset="0"/>
              </a:rPr>
              <a:t> out=DRUG_REFERNCE_FILE;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by </a:t>
            </a:r>
            <a:r>
              <a:rPr lang="en-US" sz="1600" dirty="0" err="1" smtClean="0">
                <a:latin typeface="SAS Monospace" pitchFamily="49" charset="0"/>
              </a:rPr>
              <a:t>ncd_code</a:t>
            </a:r>
            <a:r>
              <a:rPr lang="en-US" sz="16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run;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 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data </a:t>
            </a:r>
            <a:r>
              <a:rPr lang="en-US" sz="1600" b="1" dirty="0" smtClean="0">
                <a:latin typeface="SAS Monospace" pitchFamily="49" charset="0"/>
              </a:rPr>
              <a:t>NEW_DRUG_FILE</a:t>
            </a:r>
            <a:r>
              <a:rPr lang="en-US" sz="16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merge LARGE_DRUG_FILE (in=d) DRUG_REFERENCE_FILE;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by </a:t>
            </a:r>
            <a:r>
              <a:rPr lang="en-US" sz="1600" dirty="0" err="1" smtClean="0">
                <a:latin typeface="SAS Monospace" pitchFamily="49" charset="0"/>
              </a:rPr>
              <a:t>ndc_code</a:t>
            </a:r>
            <a:r>
              <a:rPr lang="en-US" sz="16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if d;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run;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 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proc sort data=NEW_DRUG_FILE;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by </a:t>
            </a:r>
            <a:r>
              <a:rPr lang="en-US" sz="1600" dirty="0" err="1" smtClean="0">
                <a:latin typeface="SAS Monospace" pitchFamily="49" charset="0"/>
              </a:rPr>
              <a:t>patient_id</a:t>
            </a:r>
            <a:r>
              <a:rPr lang="en-US" sz="1600" dirty="0" smtClean="0">
                <a:latin typeface="SAS Monospace" pitchFamily="49" charset="0"/>
              </a:rPr>
              <a:t> </a:t>
            </a:r>
            <a:r>
              <a:rPr lang="en-US" sz="1600" dirty="0" err="1" smtClean="0">
                <a:latin typeface="SAS Monospace" pitchFamily="49" charset="0"/>
              </a:rPr>
              <a:t>drug_date</a:t>
            </a:r>
            <a:r>
              <a:rPr lang="en-US" sz="16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run;</a:t>
            </a:r>
            <a:endParaRPr lang="en-US" sz="1600" dirty="0">
              <a:latin typeface="SAS Monospace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Ways to avoid SORT/MERGEs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3200" dirty="0" smtClean="0"/>
              <a:t>PROC FORMAT look-up tables</a:t>
            </a:r>
          </a:p>
          <a:p>
            <a:endParaRPr lang="en-US" sz="3200" dirty="0" smtClean="0"/>
          </a:p>
          <a:p>
            <a:r>
              <a:rPr lang="en-US" sz="3200" dirty="0" smtClean="0"/>
              <a:t>Hash tables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PROC FORMAT look-up tables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82000" cy="5105400"/>
          </a:xfrm>
        </p:spPr>
        <p:txBody>
          <a:bodyPr/>
          <a:lstStyle/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</a:t>
            </a:r>
            <a:r>
              <a:rPr lang="en-US" sz="1600" dirty="0" smtClean="0">
                <a:latin typeface="SAS Monospace" pitchFamily="49" charset="0"/>
              </a:rPr>
              <a:t>data </a:t>
            </a:r>
            <a:r>
              <a:rPr lang="en-US" sz="1600" dirty="0" err="1" smtClean="0">
                <a:latin typeface="SAS Monospace" pitchFamily="49" charset="0"/>
              </a:rPr>
              <a:t>drgfmt</a:t>
            </a:r>
            <a:r>
              <a:rPr lang="en-US" sz="1600" dirty="0" smtClean="0">
                <a:latin typeface="SAS Monospace" pitchFamily="49" charset="0"/>
              </a:rPr>
              <a:t> (keep = start label </a:t>
            </a:r>
            <a:r>
              <a:rPr lang="en-US" sz="1600" dirty="0" err="1" smtClean="0">
                <a:latin typeface="SAS Monospace" pitchFamily="49" charset="0"/>
              </a:rPr>
              <a:t>fmtname</a:t>
            </a:r>
            <a:r>
              <a:rPr lang="en-US" sz="1600" dirty="0" smtClean="0">
                <a:latin typeface="SAS Monospace" pitchFamily="49" charset="0"/>
              </a:rPr>
              <a:t>);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set </a:t>
            </a:r>
            <a:r>
              <a:rPr lang="en-US" sz="1600" b="1" dirty="0" err="1" smtClean="0">
                <a:latin typeface="SAS Monospace" pitchFamily="49" charset="0"/>
              </a:rPr>
              <a:t>in.DRUG_REFERENCE_FILE</a:t>
            </a:r>
            <a:r>
              <a:rPr lang="en-US" sz="16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length label $ 30;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start = </a:t>
            </a:r>
            <a:r>
              <a:rPr lang="en-US" sz="1600" dirty="0" err="1" smtClean="0">
                <a:latin typeface="SAS Monospace" pitchFamily="49" charset="0"/>
              </a:rPr>
              <a:t>ndc_code</a:t>
            </a:r>
            <a:r>
              <a:rPr lang="en-US" sz="16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label = </a:t>
            </a:r>
            <a:r>
              <a:rPr lang="en-US" sz="1600" dirty="0" err="1" smtClean="0">
                <a:latin typeface="SAS Monospace" pitchFamily="49" charset="0"/>
              </a:rPr>
              <a:t>drug_name</a:t>
            </a:r>
            <a:r>
              <a:rPr lang="en-US" sz="16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</a:t>
            </a:r>
            <a:r>
              <a:rPr lang="en-US" sz="1600" dirty="0" err="1" smtClean="0">
                <a:latin typeface="SAS Monospace" pitchFamily="49" charset="0"/>
              </a:rPr>
              <a:t>fmtname</a:t>
            </a:r>
            <a:r>
              <a:rPr lang="en-US" sz="1600" dirty="0" smtClean="0">
                <a:latin typeface="SAS Monospace" pitchFamily="49" charset="0"/>
              </a:rPr>
              <a:t> = "</a:t>
            </a:r>
            <a:r>
              <a:rPr lang="en-US" sz="1600" dirty="0" err="1" smtClean="0">
                <a:latin typeface="SAS Monospace" pitchFamily="49" charset="0"/>
              </a:rPr>
              <a:t>drgfmt</a:t>
            </a:r>
            <a:r>
              <a:rPr lang="en-US" sz="1600" dirty="0" smtClean="0">
                <a:latin typeface="SAS Monospace" pitchFamily="49" charset="0"/>
              </a:rPr>
              <a:t>";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	        run;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 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proc format </a:t>
            </a:r>
            <a:r>
              <a:rPr lang="en-US" sz="1600" dirty="0" err="1" smtClean="0">
                <a:latin typeface="SAS Monospace" pitchFamily="49" charset="0"/>
              </a:rPr>
              <a:t>cntlin</a:t>
            </a:r>
            <a:r>
              <a:rPr lang="en-US" sz="1600" dirty="0" smtClean="0">
                <a:latin typeface="SAS Monospace" pitchFamily="49" charset="0"/>
              </a:rPr>
              <a:t>=</a:t>
            </a:r>
            <a:r>
              <a:rPr lang="en-US" sz="1600" dirty="0" err="1" smtClean="0">
                <a:latin typeface="SAS Monospace" pitchFamily="49" charset="0"/>
              </a:rPr>
              <a:t>drgfmt</a:t>
            </a:r>
            <a:r>
              <a:rPr lang="en-US" sz="1600" dirty="0" smtClean="0">
                <a:latin typeface="SAS Monospace" pitchFamily="49" charset="0"/>
              </a:rPr>
              <a:t> library=library;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run;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 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data </a:t>
            </a:r>
            <a:r>
              <a:rPr lang="en-US" sz="1600" b="1" dirty="0" smtClean="0">
                <a:latin typeface="SAS Monospace" pitchFamily="49" charset="0"/>
              </a:rPr>
              <a:t>NEW_DRUG_FILE</a:t>
            </a:r>
            <a:r>
              <a:rPr lang="en-US" sz="16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set </a:t>
            </a:r>
            <a:r>
              <a:rPr lang="en-US" sz="1600" b="1" dirty="0" smtClean="0">
                <a:latin typeface="SAS Monospace" pitchFamily="49" charset="0"/>
              </a:rPr>
              <a:t>LARGE_DRUG_FILE</a:t>
            </a:r>
            <a:r>
              <a:rPr lang="en-US" sz="16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	        length </a:t>
            </a:r>
            <a:r>
              <a:rPr lang="en-US" sz="1600" dirty="0" err="1" smtClean="0">
                <a:latin typeface="SAS Monospace" pitchFamily="49" charset="0"/>
              </a:rPr>
              <a:t>drug_name</a:t>
            </a:r>
            <a:r>
              <a:rPr lang="en-US" sz="1600" dirty="0" smtClean="0">
                <a:latin typeface="SAS Monospace" pitchFamily="49" charset="0"/>
              </a:rPr>
              <a:t> $ 30;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	        label  </a:t>
            </a:r>
            <a:r>
              <a:rPr lang="en-US" sz="1600" dirty="0" err="1" smtClean="0">
                <a:latin typeface="SAS Monospace" pitchFamily="49" charset="0"/>
              </a:rPr>
              <a:t>drug_name</a:t>
            </a:r>
            <a:r>
              <a:rPr lang="en-US" sz="1600" dirty="0" smtClean="0">
                <a:latin typeface="SAS Monospace" pitchFamily="49" charset="0"/>
              </a:rPr>
              <a:t> = "Drug Name";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	        </a:t>
            </a:r>
            <a:r>
              <a:rPr lang="en-US" sz="1600" b="1" dirty="0" err="1" smtClean="0">
                <a:latin typeface="SAS Monospace" pitchFamily="49" charset="0"/>
              </a:rPr>
              <a:t>drug_name</a:t>
            </a:r>
            <a:r>
              <a:rPr lang="en-US" sz="1600" b="1" dirty="0" smtClean="0">
                <a:latin typeface="SAS Monospace" pitchFamily="49" charset="0"/>
              </a:rPr>
              <a:t> = put(</a:t>
            </a:r>
            <a:r>
              <a:rPr lang="en-US" sz="1600" b="1" dirty="0" err="1" smtClean="0">
                <a:latin typeface="SAS Monospace" pitchFamily="49" charset="0"/>
              </a:rPr>
              <a:t>ndc_code</a:t>
            </a:r>
            <a:r>
              <a:rPr lang="en-US" sz="1600" b="1" dirty="0" smtClean="0">
                <a:latin typeface="SAS Monospace" pitchFamily="49" charset="0"/>
              </a:rPr>
              <a:t>, </a:t>
            </a:r>
            <a:r>
              <a:rPr lang="en-US" sz="1600" b="1" dirty="0" err="1" smtClean="0">
                <a:latin typeface="SAS Monospace" pitchFamily="49" charset="0"/>
              </a:rPr>
              <a:t>drgfmt</a:t>
            </a:r>
            <a:r>
              <a:rPr lang="en-US" sz="1600" b="1" dirty="0" smtClean="0">
                <a:latin typeface="SAS Monospace" pitchFamily="49" charset="0"/>
              </a:rPr>
              <a:t>.);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   run;</a:t>
            </a:r>
            <a:endParaRPr lang="en-US" sz="1600" dirty="0">
              <a:latin typeface="SAS Monospace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What is an “extremely large SAS data set”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 smtClean="0"/>
          </a:p>
          <a:p>
            <a:r>
              <a:rPr lang="en-US" sz="3200" dirty="0" smtClean="0"/>
              <a:t>100s of millions of observations</a:t>
            </a:r>
          </a:p>
          <a:p>
            <a:endParaRPr lang="en-US" sz="3200" dirty="0" smtClean="0"/>
          </a:p>
          <a:p>
            <a:r>
              <a:rPr lang="en-US" sz="3200" dirty="0" smtClean="0"/>
              <a:t>Over 50 GB in size</a:t>
            </a:r>
          </a:p>
          <a:p>
            <a:endParaRPr lang="en-US" sz="3200" dirty="0" smtClean="0"/>
          </a:p>
          <a:p>
            <a:r>
              <a:rPr lang="en-US" sz="3200" dirty="0" smtClean="0"/>
              <a:t>Causes you to spend lots of time with </a:t>
            </a:r>
            <a:r>
              <a:rPr lang="en-US" sz="3200" smtClean="0"/>
              <a:t>your friendly </a:t>
            </a:r>
            <a:r>
              <a:rPr lang="en-US" sz="3200" dirty="0" smtClean="0"/>
              <a:t>local IT person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Join two data sets using Hash Tables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82000" cy="5410200"/>
          </a:xfrm>
        </p:spPr>
        <p:txBody>
          <a:bodyPr/>
          <a:lstStyle/>
          <a:p>
            <a:pPr>
              <a:buNone/>
            </a:pPr>
            <a:r>
              <a:rPr lang="en-US" sz="1200" dirty="0" smtClean="0">
                <a:latin typeface="SAS Monospace" pitchFamily="49" charset="0"/>
              </a:rPr>
              <a:t>     </a:t>
            </a:r>
            <a:r>
              <a:rPr lang="en-US" sz="1400" dirty="0" smtClean="0">
                <a:latin typeface="SAS Monospace" pitchFamily="49" charset="0"/>
              </a:rPr>
              <a:t>data </a:t>
            </a:r>
            <a:r>
              <a:rPr lang="en-US" sz="1400" b="1" dirty="0" smtClean="0">
                <a:latin typeface="SAS Monospace" pitchFamily="49" charset="0"/>
              </a:rPr>
              <a:t>NEW_DRUG_FILE</a:t>
            </a:r>
            <a:r>
              <a:rPr lang="en-US" sz="1400" dirty="0" smtClean="0">
                <a:latin typeface="SAS Monospace" pitchFamily="49" charset="0"/>
              </a:rPr>
              <a:t> (drop = </a:t>
            </a:r>
            <a:r>
              <a:rPr lang="en-US" sz="1400" dirty="0" err="1" smtClean="0">
                <a:latin typeface="SAS Monospace" pitchFamily="49" charset="0"/>
              </a:rPr>
              <a:t>rc</a:t>
            </a:r>
            <a:r>
              <a:rPr lang="en-US" sz="1400" dirty="0" smtClean="0">
                <a:latin typeface="SAS Monospace" pitchFamily="49" charset="0"/>
              </a:rPr>
              <a:t>);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     declare hash </a:t>
            </a:r>
            <a:r>
              <a:rPr lang="en-US" sz="1400" dirty="0" err="1" smtClean="0">
                <a:latin typeface="SAS Monospace" pitchFamily="49" charset="0"/>
              </a:rPr>
              <a:t>getdrug</a:t>
            </a:r>
            <a:r>
              <a:rPr lang="en-US" sz="1400" dirty="0" smtClean="0">
                <a:latin typeface="SAS Monospace" pitchFamily="49" charset="0"/>
              </a:rPr>
              <a:t> ();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     </a:t>
            </a:r>
            <a:r>
              <a:rPr lang="en-US" sz="1400" dirty="0" err="1" smtClean="0">
                <a:latin typeface="SAS Monospace" pitchFamily="49" charset="0"/>
              </a:rPr>
              <a:t>rc</a:t>
            </a:r>
            <a:r>
              <a:rPr lang="en-US" sz="1400" dirty="0" smtClean="0">
                <a:latin typeface="SAS Monospace" pitchFamily="49" charset="0"/>
              </a:rPr>
              <a:t> = </a:t>
            </a:r>
            <a:r>
              <a:rPr lang="en-US" sz="1400" dirty="0" err="1" smtClean="0">
                <a:latin typeface="SAS Monospace" pitchFamily="49" charset="0"/>
              </a:rPr>
              <a:t>getdrug.DefineKey</a:t>
            </a:r>
            <a:r>
              <a:rPr lang="en-US" sz="1400" dirty="0" smtClean="0">
                <a:latin typeface="SAS Monospace" pitchFamily="49" charset="0"/>
              </a:rPr>
              <a:t>  (′</a:t>
            </a:r>
            <a:r>
              <a:rPr lang="en-US" sz="1400" dirty="0" err="1" smtClean="0">
                <a:latin typeface="SAS Monospace" pitchFamily="49" charset="0"/>
              </a:rPr>
              <a:t>ndc_code</a:t>
            </a:r>
            <a:r>
              <a:rPr lang="en-US" sz="1400" dirty="0" smtClean="0">
                <a:latin typeface="SAS Monospace" pitchFamily="49" charset="0"/>
              </a:rPr>
              <a:t>′);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     </a:t>
            </a:r>
            <a:r>
              <a:rPr lang="en-US" sz="1400" dirty="0" err="1" smtClean="0">
                <a:latin typeface="SAS Monospace" pitchFamily="49" charset="0"/>
              </a:rPr>
              <a:t>rc</a:t>
            </a:r>
            <a:r>
              <a:rPr lang="en-US" sz="1400" dirty="0" smtClean="0">
                <a:latin typeface="SAS Monospace" pitchFamily="49" charset="0"/>
              </a:rPr>
              <a:t> = </a:t>
            </a:r>
            <a:r>
              <a:rPr lang="en-US" sz="1400" dirty="0" err="1" smtClean="0">
                <a:latin typeface="SAS Monospace" pitchFamily="49" charset="0"/>
              </a:rPr>
              <a:t>getdrug.DefineData</a:t>
            </a:r>
            <a:r>
              <a:rPr lang="en-US" sz="1400" dirty="0" smtClean="0">
                <a:latin typeface="SAS Monospace" pitchFamily="49" charset="0"/>
              </a:rPr>
              <a:t> (′</a:t>
            </a:r>
            <a:r>
              <a:rPr lang="en-US" sz="1400" dirty="0" err="1" smtClean="0">
                <a:latin typeface="SAS Monospace" pitchFamily="49" charset="0"/>
              </a:rPr>
              <a:t>drug_name</a:t>
            </a:r>
            <a:r>
              <a:rPr lang="en-US" sz="1400" dirty="0" smtClean="0">
                <a:latin typeface="SAS Monospace" pitchFamily="49" charset="0"/>
              </a:rPr>
              <a:t>′);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     </a:t>
            </a:r>
            <a:r>
              <a:rPr lang="en-US" sz="1400" dirty="0" err="1" smtClean="0">
                <a:latin typeface="SAS Monospace" pitchFamily="49" charset="0"/>
              </a:rPr>
              <a:t>rc</a:t>
            </a:r>
            <a:r>
              <a:rPr lang="en-US" sz="1400" dirty="0" smtClean="0">
                <a:latin typeface="SAS Monospace" pitchFamily="49" charset="0"/>
              </a:rPr>
              <a:t> = </a:t>
            </a:r>
            <a:r>
              <a:rPr lang="en-US" sz="1400" dirty="0" err="1" smtClean="0">
                <a:latin typeface="SAS Monospace" pitchFamily="49" charset="0"/>
              </a:rPr>
              <a:t>getdrug.DefineDone</a:t>
            </a:r>
            <a:r>
              <a:rPr lang="en-US" sz="1400" dirty="0" smtClean="0">
                <a:latin typeface="SAS Monospace" pitchFamily="49" charset="0"/>
              </a:rPr>
              <a:t> ();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 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     do until (eof1);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        set </a:t>
            </a:r>
            <a:r>
              <a:rPr lang="en-US" sz="1400" b="1" dirty="0" smtClean="0">
                <a:latin typeface="SAS Monospace" pitchFamily="49" charset="0"/>
              </a:rPr>
              <a:t>IN.DRUG_REFERENCE_FILE</a:t>
            </a:r>
            <a:r>
              <a:rPr lang="en-US" sz="1400" dirty="0" smtClean="0">
                <a:latin typeface="SAS Monospace" pitchFamily="49" charset="0"/>
              </a:rPr>
              <a:t> end = eof1;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        </a:t>
            </a:r>
            <a:r>
              <a:rPr lang="en-US" sz="1400" dirty="0" err="1" smtClean="0">
                <a:latin typeface="SAS Monospace" pitchFamily="49" charset="0"/>
              </a:rPr>
              <a:t>rc</a:t>
            </a:r>
            <a:r>
              <a:rPr lang="en-US" sz="1400" dirty="0" smtClean="0">
                <a:latin typeface="SAS Monospace" pitchFamily="49" charset="0"/>
              </a:rPr>
              <a:t> = </a:t>
            </a:r>
            <a:r>
              <a:rPr lang="en-US" sz="1400" dirty="0" err="1" smtClean="0">
                <a:latin typeface="SAS Monospace" pitchFamily="49" charset="0"/>
              </a:rPr>
              <a:t>getdrug.add</a:t>
            </a:r>
            <a:r>
              <a:rPr lang="en-US" sz="1400" dirty="0" smtClean="0">
                <a:latin typeface="SAS Monospace" pitchFamily="49" charset="0"/>
              </a:rPr>
              <a:t> ();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     end;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 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     do until (eof2);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        set </a:t>
            </a:r>
            <a:r>
              <a:rPr lang="en-US" sz="1400" b="1" dirty="0" smtClean="0">
                <a:latin typeface="SAS Monospace" pitchFamily="49" charset="0"/>
              </a:rPr>
              <a:t>LARGE_DRUG_FILE</a:t>
            </a:r>
            <a:r>
              <a:rPr lang="en-US" sz="1400" dirty="0" smtClean="0">
                <a:latin typeface="SAS Monospace" pitchFamily="49" charset="0"/>
              </a:rPr>
              <a:t> end = eof2);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        call missing(</a:t>
            </a:r>
            <a:r>
              <a:rPr lang="en-US" sz="1400" dirty="0" err="1" smtClean="0">
                <a:latin typeface="SAS Monospace" pitchFamily="49" charset="0"/>
              </a:rPr>
              <a:t>drug_name</a:t>
            </a:r>
            <a:r>
              <a:rPr lang="en-US" sz="1400" dirty="0" smtClean="0">
                <a:latin typeface="SAS Monospace" pitchFamily="49" charset="0"/>
              </a:rPr>
              <a:t>);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        </a:t>
            </a:r>
            <a:r>
              <a:rPr lang="en-US" sz="1400" dirty="0" err="1" smtClean="0">
                <a:latin typeface="SAS Monospace" pitchFamily="49" charset="0"/>
              </a:rPr>
              <a:t>rc</a:t>
            </a:r>
            <a:r>
              <a:rPr lang="en-US" sz="1400" dirty="0" smtClean="0">
                <a:latin typeface="SAS Monospace" pitchFamily="49" charset="0"/>
              </a:rPr>
              <a:t> = </a:t>
            </a:r>
            <a:r>
              <a:rPr lang="en-US" sz="1400" dirty="0" err="1" smtClean="0">
                <a:latin typeface="SAS Monospace" pitchFamily="49" charset="0"/>
              </a:rPr>
              <a:t>getdrug.find</a:t>
            </a:r>
            <a:r>
              <a:rPr lang="en-US" sz="1400" dirty="0" smtClean="0">
                <a:latin typeface="SAS Monospace" pitchFamily="49" charset="0"/>
              </a:rPr>
              <a:t> ();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        output;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     end;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     stop;</a:t>
            </a:r>
          </a:p>
          <a:p>
            <a:pPr>
              <a:buNone/>
            </a:pPr>
            <a:r>
              <a:rPr lang="en-US" sz="1400" dirty="0" smtClean="0">
                <a:latin typeface="SAS Monospace" pitchFamily="49" charset="0"/>
              </a:rPr>
              <a:t>          run;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When you must sort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Sometimes sorting is unavoidable</a:t>
            </a:r>
          </a:p>
          <a:p>
            <a:pPr lvl="1"/>
            <a:r>
              <a:rPr lang="en-US" sz="2800" dirty="0" smtClean="0"/>
              <a:t>Claims must be sorted by patient / date of claim</a:t>
            </a:r>
          </a:p>
          <a:p>
            <a:pPr lvl="1">
              <a:buNone/>
            </a:pPr>
            <a:endParaRPr lang="en-US" sz="2800" dirty="0" smtClean="0"/>
          </a:p>
          <a:p>
            <a:r>
              <a:rPr lang="en-US" sz="3200" dirty="0" smtClean="0"/>
              <a:t>Sort when data set is as small as possible</a:t>
            </a:r>
          </a:p>
          <a:p>
            <a:endParaRPr lang="en-US" sz="3200" dirty="0" smtClean="0"/>
          </a:p>
          <a:p>
            <a:r>
              <a:rPr lang="en-US" sz="3200" dirty="0" smtClean="0"/>
              <a:t>Sort as few times as possible</a:t>
            </a:r>
          </a:p>
          <a:p>
            <a:endParaRPr lang="en-US" sz="3200" dirty="0" smtClean="0"/>
          </a:p>
          <a:p>
            <a:r>
              <a:rPr lang="en-US" sz="3200" dirty="0" smtClean="0"/>
              <a:t>Sort subsets of data at a time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Has this ever happened to you?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3200" dirty="0" smtClean="0"/>
              <a:t>Program runs for hours only to crash at the end due to a missing “;’ or a missing “)”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382000" cy="838200"/>
          </a:xfrm>
        </p:spPr>
        <p:txBody>
          <a:bodyPr/>
          <a:lstStyle/>
          <a:p>
            <a:r>
              <a:rPr lang="en-US" sz="3200" b="1" dirty="0" smtClean="0"/>
              <a:t>Developing programs that work with large data sets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8305800" cy="4191000"/>
          </a:xfrm>
        </p:spPr>
        <p:txBody>
          <a:bodyPr/>
          <a:lstStyle/>
          <a:p>
            <a:r>
              <a:rPr lang="en-US" sz="3200" dirty="0" smtClean="0"/>
              <a:t>Run with OBS = 0</a:t>
            </a:r>
          </a:p>
          <a:p>
            <a:endParaRPr lang="en-US" sz="3200" dirty="0" smtClean="0"/>
          </a:p>
          <a:p>
            <a:r>
              <a:rPr lang="en-US" sz="3200" dirty="0" smtClean="0"/>
              <a:t>Run with a small random data sample</a:t>
            </a:r>
          </a:p>
          <a:p>
            <a:endParaRPr lang="en-US" sz="3200" dirty="0" smtClean="0"/>
          </a:p>
          <a:p>
            <a:r>
              <a:rPr lang="en-US" sz="3200" dirty="0" smtClean="0"/>
              <a:t>Write more yet shorter programs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Test with OBS = 0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3200" dirty="0" smtClean="0"/>
              <a:t>Can be used to check program syntax</a:t>
            </a:r>
          </a:p>
          <a:p>
            <a:endParaRPr lang="en-US" sz="3200" dirty="0" smtClean="0"/>
          </a:p>
          <a:p>
            <a:r>
              <a:rPr lang="en-US" sz="3200" dirty="0" smtClean="0"/>
              <a:t>Be careful when using OBS = 0 with PROC SORT with a permanent data set</a:t>
            </a:r>
          </a:p>
          <a:p>
            <a:pPr lvl="1"/>
            <a:r>
              <a:rPr lang="en-US" sz="2800" dirty="0" smtClean="0"/>
              <a:t>If PROC SORT doesn’t have the OUT= option, the original data set will be lost</a:t>
            </a:r>
          </a:p>
          <a:p>
            <a:pPr lvl="1"/>
            <a:r>
              <a:rPr lang="en-US" sz="2800" dirty="0" smtClean="0"/>
              <a:t>Use SAS system option NOREPLACE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Test with a random sample of data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3200" dirty="0" smtClean="0"/>
          </a:p>
          <a:p>
            <a:r>
              <a:rPr lang="en-US" sz="3200" dirty="0" smtClean="0"/>
              <a:t>Can be used to check program with a range of actual data values</a:t>
            </a:r>
          </a:p>
          <a:p>
            <a:endParaRPr lang="en-US" sz="3200" dirty="0" smtClean="0"/>
          </a:p>
          <a:p>
            <a:pPr>
              <a:buNone/>
            </a:pPr>
            <a:r>
              <a:rPr lang="en-US" dirty="0" smtClean="0">
                <a:latin typeface="SAS Monospace" pitchFamily="49" charset="0"/>
              </a:rPr>
              <a:t>data </a:t>
            </a:r>
            <a:r>
              <a:rPr lang="en-US" dirty="0" err="1" smtClean="0">
                <a:latin typeface="SAS Monospace" pitchFamily="49" charset="0"/>
              </a:rPr>
              <a:t>random_sample</a:t>
            </a:r>
            <a:r>
              <a:rPr lang="en-US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dirty="0" smtClean="0">
                <a:latin typeface="SAS Monospace" pitchFamily="49" charset="0"/>
              </a:rPr>
              <a:t>     set </a:t>
            </a:r>
            <a:r>
              <a:rPr lang="en-US" dirty="0" err="1" smtClean="0">
                <a:latin typeface="SAS Monospace" pitchFamily="49" charset="0"/>
              </a:rPr>
              <a:t>in.EXTREMELY_LARGE_INSURANCE_CLAIMS_FILE</a:t>
            </a:r>
            <a:r>
              <a:rPr lang="en-US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dirty="0" smtClean="0">
                <a:latin typeface="SAS Monospace" pitchFamily="49" charset="0"/>
              </a:rPr>
              <a:t>     </a:t>
            </a:r>
            <a:r>
              <a:rPr lang="en-US" b="1" dirty="0" smtClean="0">
                <a:latin typeface="SAS Monospace" pitchFamily="49" charset="0"/>
              </a:rPr>
              <a:t>if </a:t>
            </a:r>
            <a:r>
              <a:rPr lang="en-US" b="1" dirty="0" err="1" smtClean="0">
                <a:latin typeface="SAS Monospace" pitchFamily="49" charset="0"/>
              </a:rPr>
              <a:t>ranuni</a:t>
            </a:r>
            <a:r>
              <a:rPr lang="en-US" b="1" dirty="0" smtClean="0">
                <a:latin typeface="SAS Monospace" pitchFamily="49" charset="0"/>
              </a:rPr>
              <a:t>(123456789) &lt;= .05;</a:t>
            </a:r>
            <a:endParaRPr lang="en-US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dirty="0" smtClean="0">
                <a:latin typeface="SAS Monospace" pitchFamily="49" charset="0"/>
              </a:rPr>
              <a:t>     run; </a:t>
            </a:r>
            <a:endParaRPr lang="en-US" dirty="0">
              <a:latin typeface="SAS Monospace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Write more, yet shorter, programs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Break program down into shorter conceptual pieces</a:t>
            </a:r>
          </a:p>
          <a:p>
            <a:r>
              <a:rPr lang="en-US" sz="3200" dirty="0" smtClean="0"/>
              <a:t>Don’t try to do too much with large data in one program</a:t>
            </a:r>
          </a:p>
          <a:p>
            <a:r>
              <a:rPr lang="en-US" sz="3200" dirty="0" smtClean="0"/>
              <a:t>Each program has clearly defined input and output data</a:t>
            </a:r>
          </a:p>
          <a:p>
            <a:r>
              <a:rPr lang="en-US" sz="3200" dirty="0" smtClean="0"/>
              <a:t>Try to write programs no longer than approximately 1,000 lines long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Unusual I/O Errors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915400" cy="4572000"/>
          </a:xfrm>
        </p:spPr>
        <p:txBody>
          <a:bodyPr/>
          <a:lstStyle/>
          <a:p>
            <a:pPr>
              <a:buNone/>
            </a:pPr>
            <a:r>
              <a:rPr lang="en-US" sz="1600" b="1" dirty="0" smtClean="0">
                <a:latin typeface="SAS Monospace" pitchFamily="49" charset="0"/>
              </a:rPr>
              <a:t>ERROR: An I/O error has occurred on file ORIG.CLAIMS_DATA.DATA.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NOTE: The data step has been abnormally terminated.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NOTE: The SAS System stopped processing this step because of errors.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NOTE: SAS set option OBS=0 and will continue to check statements. This may cause NOTE: No observations in data set.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NOTE: There were </a:t>
            </a:r>
            <a:r>
              <a:rPr lang="en-US" sz="1600" b="1" dirty="0" smtClean="0">
                <a:latin typeface="SAS Monospace" pitchFamily="49" charset="0"/>
              </a:rPr>
              <a:t>736329613 observations </a:t>
            </a:r>
            <a:r>
              <a:rPr lang="en-US" sz="1600" dirty="0" smtClean="0">
                <a:latin typeface="SAS Monospace" pitchFamily="49" charset="0"/>
              </a:rPr>
              <a:t>read from the data set ORIG.CLAIMS_DATA.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WARNING: The data set DER.CLAIMS_FLAGS may be incomplete.  When this step was stopped there were 167190 observations and 19 variables.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WARNING: Data set DER.CLAIMS_FLAGS was not replaced because this step was stopped.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NOTE: DATA statement used (Total process time):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real time           2:06:52.80</a:t>
            </a:r>
          </a:p>
          <a:p>
            <a:pPr>
              <a:buNone/>
            </a:pPr>
            <a:r>
              <a:rPr lang="en-US" sz="1600" dirty="0" smtClean="0">
                <a:latin typeface="SAS Monospace" pitchFamily="49" charset="0"/>
              </a:rPr>
              <a:t>       </a:t>
            </a:r>
            <a:r>
              <a:rPr lang="en-US" sz="1600" dirty="0" err="1" smtClean="0">
                <a:latin typeface="SAS Monospace" pitchFamily="49" charset="0"/>
              </a:rPr>
              <a:t>cpu</a:t>
            </a:r>
            <a:r>
              <a:rPr lang="en-US" sz="1600" dirty="0" smtClean="0">
                <a:latin typeface="SAS Monospace" pitchFamily="49" charset="0"/>
              </a:rPr>
              <a:t> time            49:05.96</a:t>
            </a:r>
            <a:endParaRPr lang="en-US" sz="1600" dirty="0">
              <a:latin typeface="SAS Monospace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305800" cy="838200"/>
          </a:xfrm>
        </p:spPr>
        <p:txBody>
          <a:bodyPr/>
          <a:lstStyle/>
          <a:p>
            <a:r>
              <a:rPr lang="en-US" sz="3200" b="1" dirty="0" smtClean="0"/>
              <a:t>Scatter-read/Gather-write input/output</a:t>
            </a:r>
            <a:br>
              <a:rPr lang="en-US" sz="3200" b="1" dirty="0" smtClean="0"/>
            </a:br>
            <a:r>
              <a:rPr lang="en-US" sz="3200" b="1" dirty="0" smtClean="0"/>
              <a:t>SGIO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8305800" cy="4419600"/>
          </a:xfrm>
        </p:spPr>
        <p:txBody>
          <a:bodyPr/>
          <a:lstStyle/>
          <a:p>
            <a:r>
              <a:rPr lang="en-US" sz="3200" dirty="0" smtClean="0"/>
              <a:t>Allows </a:t>
            </a:r>
            <a:r>
              <a:rPr lang="en-US" sz="3200" dirty="0" smtClean="0"/>
              <a:t>SAS I/O to bypass the system file cache</a:t>
            </a:r>
          </a:p>
          <a:p>
            <a:r>
              <a:rPr lang="en-US" sz="3200" dirty="0" smtClean="0"/>
              <a:t>Improve I/O performance when working with extremely large data sets</a:t>
            </a:r>
          </a:p>
          <a:p>
            <a:r>
              <a:rPr lang="en-US" sz="3200" dirty="0" smtClean="0"/>
              <a:t>Data sets larger than 1 GB are good candidates for SGIO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305800" cy="838200"/>
          </a:xfrm>
        </p:spPr>
        <p:txBody>
          <a:bodyPr/>
          <a:lstStyle/>
          <a:p>
            <a:r>
              <a:rPr lang="en-US" sz="3200" b="1" dirty="0" smtClean="0"/>
              <a:t>Scatter-read/Gather-write input/output</a:t>
            </a:r>
            <a:br>
              <a:rPr lang="en-US" sz="3200" b="1" dirty="0" smtClean="0"/>
            </a:br>
            <a:r>
              <a:rPr lang="en-US" sz="3200" b="1" dirty="0" smtClean="0"/>
              <a:t>SGIO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8305800" cy="4419600"/>
          </a:xfrm>
        </p:spPr>
        <p:txBody>
          <a:bodyPr/>
          <a:lstStyle/>
          <a:p>
            <a:r>
              <a:rPr lang="en-US" sz="3200" dirty="0" smtClean="0"/>
              <a:t>SGIO is a SAS option implemented in the SAS configuration, not run-time </a:t>
            </a:r>
            <a:r>
              <a:rPr lang="en-US" sz="3200" dirty="0" smtClean="0"/>
              <a:t>option</a:t>
            </a:r>
          </a:p>
          <a:p>
            <a:endParaRPr lang="en-US" sz="3200" dirty="0" smtClean="0"/>
          </a:p>
          <a:p>
            <a:r>
              <a:rPr lang="en-US" sz="3200" dirty="0" smtClean="0"/>
              <a:t>“SAS Location Pathname\sas.exe”        “SAS Program Pathname\Program.sas”      </a:t>
            </a:r>
            <a:r>
              <a:rPr lang="en-US" sz="3200" b="1" dirty="0" smtClean="0"/>
              <a:t>-</a:t>
            </a:r>
            <a:r>
              <a:rPr lang="en-US" sz="3200" b="1" dirty="0" err="1" smtClean="0"/>
              <a:t>sgio</a:t>
            </a:r>
            <a:endParaRPr lang="en-US" sz="32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382000" cy="990600"/>
          </a:xfrm>
        </p:spPr>
        <p:txBody>
          <a:bodyPr/>
          <a:lstStyle/>
          <a:p>
            <a:r>
              <a:rPr lang="en-US" sz="3200" b="1" dirty="0" smtClean="0"/>
              <a:t>Problems caused by working with extremely large data sets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133600"/>
            <a:ext cx="8382000" cy="3886200"/>
          </a:xfrm>
        </p:spPr>
        <p:txBody>
          <a:bodyPr/>
          <a:lstStyle/>
          <a:p>
            <a:r>
              <a:rPr lang="en-US" sz="3200" dirty="0" smtClean="0"/>
              <a:t>Run out of disk space</a:t>
            </a:r>
          </a:p>
          <a:p>
            <a:r>
              <a:rPr lang="en-US" sz="3200" dirty="0" smtClean="0"/>
              <a:t>Run out of memory</a:t>
            </a:r>
          </a:p>
          <a:p>
            <a:r>
              <a:rPr lang="en-US" sz="3200" dirty="0" smtClean="0"/>
              <a:t>Have programs that take days to run</a:t>
            </a:r>
          </a:p>
          <a:p>
            <a:r>
              <a:rPr lang="en-US" sz="3200" dirty="0" smtClean="0"/>
              <a:t>Crashed SAS</a:t>
            </a:r>
          </a:p>
          <a:p>
            <a:r>
              <a:rPr lang="en-US" sz="3200" dirty="0" smtClean="0"/>
              <a:t>Get SAS I/O error messages on programs that previously ran without errors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Unusual I/O </a:t>
            </a:r>
            <a:r>
              <a:rPr lang="en-US" sz="3200" b="1" dirty="0" smtClean="0"/>
              <a:t>Errors Fixed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610600" cy="4572000"/>
          </a:xfrm>
        </p:spPr>
        <p:txBody>
          <a:bodyPr/>
          <a:lstStyle/>
          <a:p>
            <a:pPr>
              <a:buNone/>
            </a:pPr>
            <a:r>
              <a:rPr lang="en-US" sz="1600" dirty="0" smtClean="0">
                <a:latin typeface="SAS Monospace"/>
              </a:rPr>
              <a:t>NOTE: There were 768727929 observations read from the data </a:t>
            </a:r>
            <a:r>
              <a:rPr lang="en-US" sz="1600" dirty="0" smtClean="0">
                <a:latin typeface="SAS Monospace"/>
              </a:rPr>
              <a:t>set ORIG.CLAIMS_DATA</a:t>
            </a:r>
            <a:r>
              <a:rPr lang="en-US" sz="1600" dirty="0" smtClean="0">
                <a:latin typeface="SAS Monospace"/>
              </a:rPr>
              <a:t>.</a:t>
            </a:r>
          </a:p>
          <a:p>
            <a:pPr>
              <a:buNone/>
            </a:pPr>
            <a:r>
              <a:rPr lang="en-US" sz="1600" dirty="0" smtClean="0">
                <a:latin typeface="SAS Monospace"/>
              </a:rPr>
              <a:t>NOTE: The data set DER.CLAIMS_FLAGS has 174030 observations and 19 variables.</a:t>
            </a:r>
          </a:p>
          <a:p>
            <a:pPr>
              <a:buNone/>
            </a:pPr>
            <a:r>
              <a:rPr lang="en-US" sz="1600" dirty="0" smtClean="0">
                <a:latin typeface="SAS Monospace"/>
              </a:rPr>
              <a:t>NOTE: DATA statement used (Total process time):</a:t>
            </a:r>
          </a:p>
          <a:p>
            <a:pPr>
              <a:buNone/>
            </a:pPr>
            <a:r>
              <a:rPr lang="en-US" sz="1600" dirty="0" smtClean="0">
                <a:latin typeface="SAS Monospace"/>
              </a:rPr>
              <a:t>      real time           2:08:33.78</a:t>
            </a:r>
          </a:p>
          <a:p>
            <a:pPr>
              <a:buNone/>
            </a:pPr>
            <a:r>
              <a:rPr lang="en-US" sz="1600" dirty="0" smtClean="0">
                <a:latin typeface="SAS Monospace"/>
              </a:rPr>
              <a:t>      </a:t>
            </a:r>
            <a:r>
              <a:rPr lang="en-US" sz="1600" dirty="0" err="1" smtClean="0">
                <a:latin typeface="SAS Monospace"/>
              </a:rPr>
              <a:t>cpu</a:t>
            </a:r>
            <a:r>
              <a:rPr lang="en-US" sz="1600" dirty="0" smtClean="0">
                <a:latin typeface="SAS Monospace"/>
              </a:rPr>
              <a:t> </a:t>
            </a:r>
            <a:r>
              <a:rPr lang="en-US" sz="1600" dirty="0" smtClean="0">
                <a:latin typeface="SAS Monospace"/>
              </a:rPr>
              <a:t>time            1:01:04.90</a:t>
            </a:r>
            <a:endParaRPr lang="en-US" sz="1600" dirty="0">
              <a:latin typeface="SAS Monospace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Conclusion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3200" dirty="0" smtClean="0"/>
          </a:p>
          <a:p>
            <a:r>
              <a:rPr lang="en-US" sz="3200" dirty="0" smtClean="0"/>
              <a:t>Working with extremely large SAS data sets can be difficult</a:t>
            </a:r>
          </a:p>
          <a:p>
            <a:endParaRPr lang="en-US" sz="3200" dirty="0" smtClean="0"/>
          </a:p>
          <a:p>
            <a:r>
              <a:rPr lang="en-US" sz="3200" dirty="0" smtClean="0"/>
              <a:t>Simple steps can be taken to make the process easier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“Common sense tips and clever tricks”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3200" dirty="0" smtClean="0"/>
              <a:t>Some tips and tricks are very simple and obvious</a:t>
            </a:r>
          </a:p>
          <a:p>
            <a:endParaRPr lang="en-US" sz="3200" dirty="0" smtClean="0"/>
          </a:p>
          <a:p>
            <a:r>
              <a:rPr lang="en-US" sz="3200" dirty="0" smtClean="0"/>
              <a:t>Some may be easy to implement but may be difficult to understand conceptually</a:t>
            </a:r>
          </a:p>
          <a:p>
            <a:endParaRPr lang="en-US" sz="3200" dirty="0" smtClean="0"/>
          </a:p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Make the extremely large data set smaller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3200" dirty="0" smtClean="0"/>
              <a:t>If possible, make a smaller version of the data set as soon as possible</a:t>
            </a:r>
          </a:p>
          <a:p>
            <a:r>
              <a:rPr lang="en-US" sz="3200" dirty="0" smtClean="0"/>
              <a:t>Ways to make the data set smaller</a:t>
            </a:r>
          </a:p>
          <a:p>
            <a:pPr lvl="1"/>
            <a:r>
              <a:rPr lang="en-US" sz="2800" dirty="0" smtClean="0"/>
              <a:t>Delete unnecessary observations</a:t>
            </a:r>
          </a:p>
          <a:p>
            <a:pPr lvl="1"/>
            <a:r>
              <a:rPr lang="en-US" sz="2800" dirty="0" smtClean="0"/>
              <a:t>Drop any unnecessary variables</a:t>
            </a:r>
          </a:p>
          <a:p>
            <a:pPr lvl="1"/>
            <a:r>
              <a:rPr lang="en-US" sz="2800" dirty="0" smtClean="0"/>
              <a:t>Change variable characteristics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Delete observations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3200" dirty="0" smtClean="0"/>
          </a:p>
          <a:p>
            <a:r>
              <a:rPr lang="en-US" sz="3200" dirty="0" smtClean="0"/>
              <a:t>Use a </a:t>
            </a:r>
            <a:r>
              <a:rPr lang="en-US" sz="3200" dirty="0" err="1" smtClean="0"/>
              <a:t>subsetting</a:t>
            </a:r>
            <a:r>
              <a:rPr lang="en-US" sz="3200" dirty="0" smtClean="0"/>
              <a:t> IF or WHERE statement</a:t>
            </a:r>
          </a:p>
          <a:p>
            <a:pPr>
              <a:buNone/>
            </a:pPr>
            <a:endParaRPr lang="en-US" sz="3200" dirty="0" smtClean="0"/>
          </a:p>
          <a:p>
            <a:r>
              <a:rPr lang="en-US" sz="3200" dirty="0" smtClean="0"/>
              <a:t>IF can subset a data set based on newly derived </a:t>
            </a:r>
            <a:r>
              <a:rPr lang="en-US" sz="3200" dirty="0" smtClean="0"/>
              <a:t>variables</a:t>
            </a:r>
          </a:p>
          <a:p>
            <a:endParaRPr lang="en-US" sz="3200" dirty="0" smtClean="0"/>
          </a:p>
          <a:p>
            <a:r>
              <a:rPr lang="en-US" sz="3200" dirty="0" smtClean="0"/>
              <a:t>WHERE can be used at the beginning of a data step with existing variables</a:t>
            </a:r>
          </a:p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Delete observations with a </a:t>
            </a:r>
            <a:r>
              <a:rPr lang="en-US" sz="3200" b="1" dirty="0" err="1" smtClean="0"/>
              <a:t>subsetting</a:t>
            </a:r>
            <a:r>
              <a:rPr lang="en-US" sz="3200" b="1" dirty="0" smtClean="0"/>
              <a:t> IF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8915400" cy="4267200"/>
          </a:xfrm>
        </p:spPr>
        <p:txBody>
          <a:bodyPr/>
          <a:lstStyle/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data </a:t>
            </a:r>
            <a:r>
              <a:rPr lang="en-US" sz="1800" dirty="0" err="1" smtClean="0">
                <a:latin typeface="SAS Monospace" pitchFamily="49" charset="0"/>
              </a:rPr>
              <a:t>out.smaller_insurance_claims_file</a:t>
            </a:r>
            <a:r>
              <a:rPr lang="en-US" sz="18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 set </a:t>
            </a:r>
            <a:r>
              <a:rPr lang="en-US" sz="1800" dirty="0" err="1" smtClean="0">
                <a:latin typeface="SAS Monospace" pitchFamily="49" charset="0"/>
              </a:rPr>
              <a:t>in.EXTREMELY_LARGE_INSURANCE_CLAIMS_FILE</a:t>
            </a:r>
            <a:r>
              <a:rPr lang="en-US" sz="18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 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 label </a:t>
            </a:r>
            <a:r>
              <a:rPr lang="en-US" sz="1800" dirty="0" err="1" smtClean="0">
                <a:latin typeface="SAS Monospace" pitchFamily="49" charset="0"/>
              </a:rPr>
              <a:t>drug_flag</a:t>
            </a:r>
            <a:r>
              <a:rPr lang="en-US" sz="1800" dirty="0" smtClean="0">
                <a:latin typeface="SAS Monospace" pitchFamily="49" charset="0"/>
              </a:rPr>
              <a:t> = "Drug code of interest"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       </a:t>
            </a:r>
            <a:r>
              <a:rPr lang="en-US" sz="1800" dirty="0" err="1" smtClean="0">
                <a:latin typeface="SAS Monospace" pitchFamily="49" charset="0"/>
              </a:rPr>
              <a:t>proc_flag</a:t>
            </a:r>
            <a:r>
              <a:rPr lang="en-US" sz="1800" dirty="0" smtClean="0">
                <a:latin typeface="SAS Monospace" pitchFamily="49" charset="0"/>
              </a:rPr>
              <a:t> = "Procedure code of interest";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 if </a:t>
            </a:r>
            <a:r>
              <a:rPr lang="en-US" sz="1800" dirty="0" err="1" smtClean="0">
                <a:latin typeface="SAS Monospace" pitchFamily="49" charset="0"/>
              </a:rPr>
              <a:t>ndc_code</a:t>
            </a:r>
            <a:r>
              <a:rPr lang="en-US" sz="1800" dirty="0" smtClean="0">
                <a:latin typeface="SAS Monospace" pitchFamily="49" charset="0"/>
              </a:rPr>
              <a:t> in (111111111,222222222) then </a:t>
            </a:r>
            <a:r>
              <a:rPr lang="en-US" sz="1800" dirty="0" err="1" smtClean="0">
                <a:latin typeface="SAS Monospace" pitchFamily="49" charset="0"/>
              </a:rPr>
              <a:t>drug_flag</a:t>
            </a:r>
            <a:r>
              <a:rPr lang="en-US" sz="1800" dirty="0" smtClean="0">
                <a:latin typeface="SAS Monospace" pitchFamily="49" charset="0"/>
              </a:rPr>
              <a:t>=1;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 else </a:t>
            </a:r>
            <a:r>
              <a:rPr lang="en-US" sz="1800" dirty="0" err="1" smtClean="0">
                <a:latin typeface="SAS Monospace" pitchFamily="49" charset="0"/>
              </a:rPr>
              <a:t>drug_flag</a:t>
            </a:r>
            <a:r>
              <a:rPr lang="en-US" sz="1800" dirty="0" smtClean="0">
                <a:latin typeface="SAS Monospace" pitchFamily="49" charset="0"/>
              </a:rPr>
              <a:t> = 0;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 if </a:t>
            </a:r>
            <a:r>
              <a:rPr lang="en-US" sz="1800" dirty="0" err="1" smtClean="0">
                <a:latin typeface="SAS Monospace" pitchFamily="49" charset="0"/>
              </a:rPr>
              <a:t>proc_code</a:t>
            </a:r>
            <a:r>
              <a:rPr lang="en-US" sz="1800" dirty="0" smtClean="0">
                <a:latin typeface="SAS Monospace" pitchFamily="49" charset="0"/>
              </a:rPr>
              <a:t> in ("J1111","J2222") then </a:t>
            </a:r>
            <a:r>
              <a:rPr lang="en-US" sz="1800" dirty="0" err="1" smtClean="0">
                <a:latin typeface="SAS Monospace" pitchFamily="49" charset="0"/>
              </a:rPr>
              <a:t>proc_flag</a:t>
            </a:r>
            <a:r>
              <a:rPr lang="en-US" sz="1800" dirty="0" smtClean="0">
                <a:latin typeface="SAS Monospace" pitchFamily="49" charset="0"/>
              </a:rPr>
              <a:t> = 1;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 else </a:t>
            </a:r>
            <a:r>
              <a:rPr lang="en-US" sz="1800" dirty="0" err="1" smtClean="0">
                <a:latin typeface="SAS Monospace" pitchFamily="49" charset="0"/>
              </a:rPr>
              <a:t>proc_flag</a:t>
            </a:r>
            <a:r>
              <a:rPr lang="en-US" sz="1800" dirty="0" smtClean="0">
                <a:latin typeface="SAS Monospace" pitchFamily="49" charset="0"/>
              </a:rPr>
              <a:t> = 0;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 </a:t>
            </a:r>
          </a:p>
          <a:p>
            <a:pPr>
              <a:buNone/>
            </a:pPr>
            <a:r>
              <a:rPr lang="en-US" sz="1800" b="1" dirty="0" smtClean="0">
                <a:latin typeface="SAS Monospace" pitchFamily="49" charset="0"/>
              </a:rPr>
              <a:t>      if sum(</a:t>
            </a:r>
            <a:r>
              <a:rPr lang="en-US" sz="1800" b="1" dirty="0" err="1" smtClean="0">
                <a:latin typeface="SAS Monospace" pitchFamily="49" charset="0"/>
              </a:rPr>
              <a:t>drug_flag</a:t>
            </a:r>
            <a:r>
              <a:rPr lang="en-US" sz="1800" b="1" dirty="0" smtClean="0">
                <a:latin typeface="SAS Monospace" pitchFamily="49" charset="0"/>
              </a:rPr>
              <a:t>, </a:t>
            </a:r>
            <a:r>
              <a:rPr lang="en-US" sz="1800" b="1" dirty="0" err="1" smtClean="0">
                <a:latin typeface="SAS Monospace" pitchFamily="49" charset="0"/>
              </a:rPr>
              <a:t>proc_flag</a:t>
            </a:r>
            <a:r>
              <a:rPr lang="en-US" sz="1800" b="1" dirty="0" smtClean="0">
                <a:latin typeface="SAS Monospace" pitchFamily="49" charset="0"/>
              </a:rPr>
              <a:t>) &gt; 0;</a:t>
            </a:r>
            <a:endParaRPr lang="en-US" sz="1800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b="1" dirty="0" smtClean="0">
                <a:latin typeface="SAS Monospace" pitchFamily="49" charset="0"/>
              </a:rPr>
              <a:t> </a:t>
            </a:r>
            <a:endParaRPr lang="en-US" sz="1800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 run;</a:t>
            </a:r>
            <a:endParaRPr lang="en-US" sz="1800" dirty="0">
              <a:latin typeface="SAS Monospace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305800" cy="914400"/>
          </a:xfrm>
        </p:spPr>
        <p:txBody>
          <a:bodyPr/>
          <a:lstStyle/>
          <a:p>
            <a:r>
              <a:rPr lang="en-US" sz="3200" b="1" dirty="0" smtClean="0"/>
              <a:t>Delete observations with a </a:t>
            </a:r>
            <a:r>
              <a:rPr lang="en-US" sz="3200" b="1" dirty="0" err="1" smtClean="0"/>
              <a:t>subsetting</a:t>
            </a:r>
            <a:r>
              <a:rPr lang="en-US" sz="3200" b="1" dirty="0" smtClean="0"/>
              <a:t> </a:t>
            </a:r>
            <a:r>
              <a:rPr lang="en-US" sz="3200" b="1" dirty="0" smtClean="0"/>
              <a:t>WHERE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8915400" cy="4267200"/>
          </a:xfrm>
        </p:spPr>
        <p:txBody>
          <a:bodyPr/>
          <a:lstStyle/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data </a:t>
            </a:r>
            <a:r>
              <a:rPr lang="en-US" sz="1800" dirty="0" err="1" smtClean="0">
                <a:latin typeface="SAS Monospace" pitchFamily="49" charset="0"/>
              </a:rPr>
              <a:t>out.smaller_insurance_claims_file</a:t>
            </a:r>
            <a:r>
              <a:rPr lang="en-US" sz="18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 set </a:t>
            </a:r>
            <a:r>
              <a:rPr lang="en-US" sz="1800" dirty="0" err="1" smtClean="0">
                <a:latin typeface="SAS Monospace" pitchFamily="49" charset="0"/>
              </a:rPr>
              <a:t>in.EXTREMELY_LARGE_INSURANCE_CLAIMS_FILE</a:t>
            </a:r>
            <a:r>
              <a:rPr lang="en-US" sz="1800" dirty="0" smtClean="0">
                <a:latin typeface="SAS Monospace" pitchFamily="49" charset="0"/>
              </a:rPr>
              <a:t>;</a:t>
            </a:r>
          </a:p>
          <a:p>
            <a:pPr>
              <a:buNone/>
            </a:pPr>
            <a:endParaRPr lang="en-US" sz="1800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 </a:t>
            </a:r>
            <a:r>
              <a:rPr lang="en-US" sz="1800" dirty="0" smtClean="0">
                <a:latin typeface="SAS Monospace" pitchFamily="49" charset="0"/>
              </a:rPr>
              <a:t> </a:t>
            </a:r>
            <a:r>
              <a:rPr lang="en-US" sz="1800" dirty="0" smtClean="0">
                <a:latin typeface="SAS Monospace" pitchFamily="49" charset="0"/>
              </a:rPr>
              <a:t>    </a:t>
            </a:r>
            <a:r>
              <a:rPr lang="en-US" sz="1800" b="1" dirty="0" smtClean="0">
                <a:latin typeface="SAS Monospace" pitchFamily="49" charset="0"/>
              </a:rPr>
              <a:t>where </a:t>
            </a:r>
            <a:r>
              <a:rPr lang="en-US" sz="1800" b="1" dirty="0" err="1" smtClean="0">
                <a:latin typeface="SAS Monospace" pitchFamily="49" charset="0"/>
              </a:rPr>
              <a:t>ndc_code</a:t>
            </a:r>
            <a:r>
              <a:rPr lang="en-US" sz="1800" b="1" dirty="0" smtClean="0">
                <a:latin typeface="SAS Monospace" pitchFamily="49" charset="0"/>
              </a:rPr>
              <a:t> in (111111111,222222222</a:t>
            </a:r>
            <a:r>
              <a:rPr lang="en-US" sz="1800" b="1" dirty="0" smtClean="0">
                <a:latin typeface="SAS Monospace" pitchFamily="49" charset="0"/>
              </a:rPr>
              <a:t>); </a:t>
            </a:r>
          </a:p>
          <a:p>
            <a:pPr>
              <a:buNone/>
            </a:pPr>
            <a:endParaRPr lang="en-US" sz="1800" b="1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 label </a:t>
            </a:r>
            <a:r>
              <a:rPr lang="en-US" sz="1800" dirty="0" err="1" smtClean="0">
                <a:latin typeface="SAS Monospace" pitchFamily="49" charset="0"/>
              </a:rPr>
              <a:t>drug_code</a:t>
            </a:r>
            <a:r>
              <a:rPr lang="en-US" sz="1800" dirty="0" smtClean="0">
                <a:latin typeface="SAS Monospace" pitchFamily="49" charset="0"/>
              </a:rPr>
              <a:t> </a:t>
            </a:r>
            <a:r>
              <a:rPr lang="en-US" sz="1800" dirty="0" smtClean="0">
                <a:latin typeface="SAS Monospace" pitchFamily="49" charset="0"/>
              </a:rPr>
              <a:t>= </a:t>
            </a:r>
            <a:r>
              <a:rPr lang="en-US" sz="1800" dirty="0" smtClean="0">
                <a:latin typeface="SAS Monospace" pitchFamily="49" charset="0"/>
              </a:rPr>
              <a:t>“Code for drug of interest“;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</a:t>
            </a:r>
            <a:r>
              <a:rPr lang="en-US" sz="1800" dirty="0" smtClean="0">
                <a:latin typeface="SAS Monospace" pitchFamily="49" charset="0"/>
              </a:rPr>
              <a:t>     format </a:t>
            </a:r>
            <a:r>
              <a:rPr lang="en-US" sz="1800" dirty="0" err="1" smtClean="0">
                <a:latin typeface="SAS Monospace" pitchFamily="49" charset="0"/>
              </a:rPr>
              <a:t>drug_code</a:t>
            </a:r>
            <a:r>
              <a:rPr lang="en-US" sz="1800" dirty="0" smtClean="0">
                <a:latin typeface="SAS Monospace" pitchFamily="49" charset="0"/>
              </a:rPr>
              <a:t> </a:t>
            </a:r>
            <a:r>
              <a:rPr lang="en-US" sz="1800" dirty="0" err="1" smtClean="0">
                <a:latin typeface="SAS Monospace" pitchFamily="49" charset="0"/>
              </a:rPr>
              <a:t>drugfmt</a:t>
            </a:r>
            <a:r>
              <a:rPr lang="en-US" sz="1800" dirty="0" smtClean="0">
                <a:latin typeface="SAS Monospace" pitchFamily="49" charset="0"/>
              </a:rPr>
              <a:t>.;</a:t>
            </a:r>
            <a:endParaRPr lang="en-US" sz="1800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       </a:t>
            </a: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 if </a:t>
            </a:r>
            <a:r>
              <a:rPr lang="en-US" sz="1800" dirty="0" err="1" smtClean="0">
                <a:latin typeface="SAS Monospace" pitchFamily="49" charset="0"/>
              </a:rPr>
              <a:t>drug_code</a:t>
            </a:r>
            <a:r>
              <a:rPr lang="en-US" sz="1800" dirty="0" smtClean="0">
                <a:latin typeface="SAS Monospace" pitchFamily="49" charset="0"/>
              </a:rPr>
              <a:t> = 111111111 </a:t>
            </a:r>
            <a:r>
              <a:rPr lang="en-US" sz="1800" dirty="0" smtClean="0">
                <a:latin typeface="SAS Monospace" pitchFamily="49" charset="0"/>
              </a:rPr>
              <a:t>then </a:t>
            </a:r>
            <a:r>
              <a:rPr lang="en-US" sz="1800" dirty="0" err="1" smtClean="0">
                <a:latin typeface="SAS Monospace" pitchFamily="49" charset="0"/>
              </a:rPr>
              <a:t>drug_code</a:t>
            </a:r>
            <a:r>
              <a:rPr lang="en-US" sz="1800" dirty="0" smtClean="0">
                <a:latin typeface="SAS Monospace" pitchFamily="49" charset="0"/>
              </a:rPr>
              <a:t>=1;</a:t>
            </a:r>
            <a:endParaRPr lang="en-US" sz="1800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 else </a:t>
            </a:r>
            <a:r>
              <a:rPr lang="en-US" sz="1800" dirty="0" smtClean="0">
                <a:latin typeface="SAS Monospace" pitchFamily="49" charset="0"/>
              </a:rPr>
              <a:t>if </a:t>
            </a:r>
            <a:r>
              <a:rPr lang="en-US" sz="1800" dirty="0" err="1" smtClean="0">
                <a:latin typeface="SAS Monospace" pitchFamily="49" charset="0"/>
              </a:rPr>
              <a:t>drug_code</a:t>
            </a:r>
            <a:r>
              <a:rPr lang="en-US" sz="1800" dirty="0" smtClean="0">
                <a:latin typeface="SAS Monospace" pitchFamily="49" charset="0"/>
              </a:rPr>
              <a:t> </a:t>
            </a:r>
            <a:r>
              <a:rPr lang="en-US" sz="1800" dirty="0" smtClean="0">
                <a:latin typeface="SAS Monospace" pitchFamily="49" charset="0"/>
              </a:rPr>
              <a:t>= </a:t>
            </a:r>
            <a:r>
              <a:rPr lang="en-US" sz="1800" dirty="0" smtClean="0">
                <a:latin typeface="SAS Monospace" pitchFamily="49" charset="0"/>
              </a:rPr>
              <a:t>222222222 </a:t>
            </a:r>
            <a:r>
              <a:rPr lang="en-US" sz="1800" dirty="0" smtClean="0">
                <a:latin typeface="SAS Monospace" pitchFamily="49" charset="0"/>
              </a:rPr>
              <a:t>then </a:t>
            </a:r>
            <a:r>
              <a:rPr lang="en-US" sz="1800" dirty="0" err="1" smtClean="0">
                <a:latin typeface="SAS Monospace" pitchFamily="49" charset="0"/>
              </a:rPr>
              <a:t>drug_code</a:t>
            </a:r>
            <a:r>
              <a:rPr lang="en-US" sz="1800" dirty="0" smtClean="0">
                <a:latin typeface="SAS Monospace" pitchFamily="49" charset="0"/>
              </a:rPr>
              <a:t>=2;</a:t>
            </a:r>
            <a:endParaRPr lang="en-US" sz="1800" dirty="0" smtClean="0">
              <a:latin typeface="SAS Monospace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SAS Monospace" pitchFamily="49" charset="0"/>
              </a:rPr>
              <a:t>      run</a:t>
            </a:r>
            <a:r>
              <a:rPr lang="en-US" sz="1800" dirty="0" smtClean="0">
                <a:latin typeface="SAS Monospace" pitchFamily="49" charset="0"/>
              </a:rPr>
              <a:t>;</a:t>
            </a:r>
            <a:endParaRPr lang="en-US" sz="1800" dirty="0">
              <a:latin typeface="SAS Monospace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Adjust variable size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Numeric variables</a:t>
            </a:r>
          </a:p>
          <a:p>
            <a:pPr lvl="1"/>
            <a:r>
              <a:rPr lang="en-US" sz="2800" dirty="0" smtClean="0"/>
              <a:t>Can have a minimum length of 3.</a:t>
            </a:r>
          </a:p>
          <a:p>
            <a:pPr lvl="1"/>
            <a:r>
              <a:rPr lang="en-US" sz="2800" dirty="0" smtClean="0"/>
              <a:t>Tend to be larger than character variables but sometimes easier to use</a:t>
            </a:r>
          </a:p>
          <a:p>
            <a:r>
              <a:rPr lang="en-US" sz="3200" dirty="0" smtClean="0"/>
              <a:t>Character variables</a:t>
            </a:r>
          </a:p>
          <a:p>
            <a:pPr lvl="1"/>
            <a:r>
              <a:rPr lang="en-US" sz="2800" dirty="0" smtClean="0"/>
              <a:t>Can have a shorter length than numeric variables</a:t>
            </a:r>
          </a:p>
          <a:p>
            <a:pPr lvl="1"/>
            <a:r>
              <a:rPr lang="en-US" sz="2800" dirty="0" smtClean="0"/>
              <a:t>Can be optimized to the maximum character length in the data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727006-BC01-4292-A757-CFA509A5C6AB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BC_Corp PPT template_080409b">
  <a:themeElements>
    <a:clrScheme name="UBC_Corp PPT template_080409b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003468"/>
      </a:accent2>
      <a:accent3>
        <a:srgbClr val="FFFFFF"/>
      </a:accent3>
      <a:accent4>
        <a:srgbClr val="000000"/>
      </a:accent4>
      <a:accent5>
        <a:srgbClr val="DAEDEF"/>
      </a:accent5>
      <a:accent6>
        <a:srgbClr val="002E5E"/>
      </a:accent6>
      <a:hlink>
        <a:srgbClr val="B5121B"/>
      </a:hlink>
      <a:folHlink>
        <a:srgbClr val="99CC00"/>
      </a:folHlink>
    </a:clrScheme>
    <a:fontScheme name="11_Custom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1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BC_Corp PPT template_080409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C_Corp PPT template_080409b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C_Corp PPT template_080409b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C_Corp PPT template_080409b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C_Corp PPT template_080409b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C_Corp PPT template_080409b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BC_Corp PPT template_080409b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BC_Corp PPT template_080409b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BC_Corp PPT template_080409b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BC_Corp PPT template_080409b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BC_Corp PPT template_080409b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BC_Corp PPT template_080409b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BC_Corp PPT template_080409b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003468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002E5E"/>
        </a:accent6>
        <a:hlink>
          <a:srgbClr val="B5121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003468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002E5E"/>
        </a:accent6>
        <a:hlink>
          <a:srgbClr val="B5121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8_Custom Design">
  <a:themeElements>
    <a:clrScheme name="7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Custom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7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003468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002E5E"/>
        </a:accent6>
        <a:hlink>
          <a:srgbClr val="B5121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1_Custom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11_Custom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39CF0B122A81408B01136026CE4C76" ma:contentTypeVersion="1" ma:contentTypeDescription="Create a new document." ma:contentTypeScope="" ma:versionID="0a9c121c43ec5b137d342f591d406c73">
  <xsd:schema xmlns:xsd="http://www.w3.org/2001/XMLSchema" xmlns:p="http://schemas.microsoft.com/office/2006/metadata/properties" xmlns:ns2="a2392ea4-7ebf-4337-9af1-18a7c9143121" targetNamespace="http://schemas.microsoft.com/office/2006/metadata/properties" ma:root="true" ma:fieldsID="e832f0808120acc559a59977225975dc" ns2:_="">
    <xsd:import namespace="a2392ea4-7ebf-4337-9af1-18a7c9143121"/>
    <xsd:element name="properties">
      <xsd:complexType>
        <xsd:sequence>
          <xsd:element name="documentManagement">
            <xsd:complexType>
              <xsd:all>
                <xsd:element ref="ns2:rename_x0020_any_x0020_EPS_x0020_files_x0020_from_x0020__x002e_ps_x0020_to_x0020__x002e_eps_x0020_before_x0020_opening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a2392ea4-7ebf-4337-9af1-18a7c9143121" elementFormDefault="qualified">
    <xsd:import namespace="http://schemas.microsoft.com/office/2006/documentManagement/types"/>
    <xsd:element name="rename_x0020_any_x0020_EPS_x0020_files_x0020_from_x0020__x002e_ps_x0020_to_x0020__x002e_eps_x0020_before_x0020_opening" ma:index="8" nillable="true" ma:displayName="rename any EPS files from .ps to .eps before opening" ma:internalName="rename_x0020_any_x0020_EPS_x0020_files_x0020_from_x0020__x002e_ps_x0020_to_x0020__x002e_eps_x0020_before_x0020_opening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rename_x0020_any_x0020_EPS_x0020_files_x0020_from_x0020__x002e_ps_x0020_to_x0020__x002e_eps_x0020_before_x0020_opening xmlns="a2392ea4-7ebf-4337-9af1-18a7c9143121" xsi:nil="true"/>
  </documentManagement>
</p:properties>
</file>

<file path=customXml/itemProps1.xml><?xml version="1.0" encoding="utf-8"?>
<ds:datastoreItem xmlns:ds="http://schemas.openxmlformats.org/officeDocument/2006/customXml" ds:itemID="{27A7EE7D-BB2A-4438-8656-541F7695EE6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C626D4-B560-4544-AE60-D3D6FA923A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2392ea4-7ebf-4337-9af1-18a7c9143121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DE757B3E-5CDD-4904-AD25-D304AD704D25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a2392ea4-7ebf-4337-9af1-18a7c9143121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UBC_Corp PPT template_080409b</Template>
  <TotalTime>265</TotalTime>
  <Words>1091</Words>
  <Application>Microsoft Office PowerPoint</Application>
  <PresentationFormat>On-screen Show (4:3)</PresentationFormat>
  <Paragraphs>309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UBC_Corp PPT template_080409b</vt:lpstr>
      <vt:lpstr>Custom Design</vt:lpstr>
      <vt:lpstr>8_Custom Design</vt:lpstr>
      <vt:lpstr>Slide 1</vt:lpstr>
      <vt:lpstr>What is an “extremely large SAS data set”</vt:lpstr>
      <vt:lpstr>Problems caused by working with extremely large data sets</vt:lpstr>
      <vt:lpstr>“Common sense tips and clever tricks”</vt:lpstr>
      <vt:lpstr>Make the extremely large data set smaller</vt:lpstr>
      <vt:lpstr>Delete observations</vt:lpstr>
      <vt:lpstr>Delete observations with a subsetting IF</vt:lpstr>
      <vt:lpstr>Delete observations with a subsetting WHERE</vt:lpstr>
      <vt:lpstr>Adjust variable size</vt:lpstr>
      <vt:lpstr>Adjust numeric variable length </vt:lpstr>
      <vt:lpstr>Adjust character variable length </vt:lpstr>
      <vt:lpstr>Get rid of variables that aren’t needed</vt:lpstr>
      <vt:lpstr>Use KEEP= Option </vt:lpstr>
      <vt:lpstr>Macro %SQUEEZE</vt:lpstr>
      <vt:lpstr>Manage large temporary data sets</vt:lpstr>
      <vt:lpstr>Sorting extremely large data sets</vt:lpstr>
      <vt:lpstr>What NOT to do</vt:lpstr>
      <vt:lpstr>Ways to avoid SORT/MERGEs</vt:lpstr>
      <vt:lpstr>PROC FORMAT look-up tables</vt:lpstr>
      <vt:lpstr>Join two data sets using Hash Tables</vt:lpstr>
      <vt:lpstr>When you must sort</vt:lpstr>
      <vt:lpstr>Has this ever happened to you?</vt:lpstr>
      <vt:lpstr>Developing programs that work with large data sets</vt:lpstr>
      <vt:lpstr>Test with OBS = 0</vt:lpstr>
      <vt:lpstr>Test with a random sample of data</vt:lpstr>
      <vt:lpstr>Write more, yet shorter, programs</vt:lpstr>
      <vt:lpstr>Unusual I/O Errors</vt:lpstr>
      <vt:lpstr>Scatter-read/Gather-write input/output SGIO</vt:lpstr>
      <vt:lpstr>Scatter-read/Gather-write input/output SGIO</vt:lpstr>
      <vt:lpstr>Unusual I/O Errors Fixed</vt:lpstr>
      <vt:lpstr>Conclusion</vt:lpstr>
    </vt:vector>
  </TitlesOfParts>
  <Company>United BioSource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UBC PPT template short version</dc:title>
  <dc:creator>Teresa Pokladowski</dc:creator>
  <cp:lastModifiedBy>kathy.fraeman</cp:lastModifiedBy>
  <cp:revision>37</cp:revision>
  <dcterms:created xsi:type="dcterms:W3CDTF">2009-08-05T17:18:16Z</dcterms:created>
  <dcterms:modified xsi:type="dcterms:W3CDTF">2012-05-30T18:36:07Z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PSDescription">
    <vt:lpwstr/>
  </property>
  <property fmtid="{D5CDD505-2E9C-101B-9397-08002B2CF9AE}" pid="3" name="Owner">
    <vt:lpwstr/>
  </property>
  <property fmtid="{D5CDD505-2E9C-101B-9397-08002B2CF9AE}" pid="4" name="Status">
    <vt:lpwstr/>
  </property>
  <property fmtid="{D5CDD505-2E9C-101B-9397-08002B2CF9AE}" pid="5" name="rename any EPS files from .ps to .eps before opening">
    <vt:lpwstr/>
  </property>
  <property fmtid="{D5CDD505-2E9C-101B-9397-08002B2CF9AE}" pid="6" name="display_urn:schemas-microsoft-com:office:office#Editor">
    <vt:lpwstr>Pivovarov, Jill</vt:lpwstr>
  </property>
  <property fmtid="{D5CDD505-2E9C-101B-9397-08002B2CF9AE}" pid="7" name="display_urn:schemas-microsoft-com:office:office#Author">
    <vt:lpwstr>Pivovarov, Jill</vt:lpwstr>
  </property>
  <property fmtid="{D5CDD505-2E9C-101B-9397-08002B2CF9AE}" pid="8" name="ContentTypeId">
    <vt:lpwstr>0x0101006D39CF0B122A81408B01136026CE4C76</vt:lpwstr>
  </property>
</Properties>
</file>