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5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6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81" r:id="rId1"/>
  </p:sldMasterIdLst>
  <p:notesMasterIdLst>
    <p:notesMasterId r:id="rId64"/>
  </p:notesMasterIdLst>
  <p:handoutMasterIdLst>
    <p:handoutMasterId r:id="rId65"/>
  </p:handoutMasterIdLst>
  <p:sldIdLst>
    <p:sldId id="256" r:id="rId2"/>
    <p:sldId id="257" r:id="rId3"/>
    <p:sldId id="354" r:id="rId4"/>
    <p:sldId id="360" r:id="rId5"/>
    <p:sldId id="358" r:id="rId6"/>
    <p:sldId id="359" r:id="rId7"/>
    <p:sldId id="357" r:id="rId8"/>
    <p:sldId id="355" r:id="rId9"/>
    <p:sldId id="363" r:id="rId10"/>
    <p:sldId id="356" r:id="rId11"/>
    <p:sldId id="364" r:id="rId12"/>
    <p:sldId id="369" r:id="rId13"/>
    <p:sldId id="365" r:id="rId14"/>
    <p:sldId id="366" r:id="rId15"/>
    <p:sldId id="372" r:id="rId16"/>
    <p:sldId id="371" r:id="rId17"/>
    <p:sldId id="373" r:id="rId18"/>
    <p:sldId id="374" r:id="rId19"/>
    <p:sldId id="375" r:id="rId20"/>
    <p:sldId id="376" r:id="rId21"/>
    <p:sldId id="377" r:id="rId22"/>
    <p:sldId id="378" r:id="rId23"/>
    <p:sldId id="379" r:id="rId24"/>
    <p:sldId id="313" r:id="rId25"/>
    <p:sldId id="385" r:id="rId26"/>
    <p:sldId id="386" r:id="rId27"/>
    <p:sldId id="387" r:id="rId28"/>
    <p:sldId id="388" r:id="rId29"/>
    <p:sldId id="389" r:id="rId30"/>
    <p:sldId id="390" r:id="rId31"/>
    <p:sldId id="395" r:id="rId32"/>
    <p:sldId id="396" r:id="rId33"/>
    <p:sldId id="397" r:id="rId34"/>
    <p:sldId id="398" r:id="rId35"/>
    <p:sldId id="399" r:id="rId36"/>
    <p:sldId id="400" r:id="rId37"/>
    <p:sldId id="401" r:id="rId38"/>
    <p:sldId id="402" r:id="rId39"/>
    <p:sldId id="403" r:id="rId40"/>
    <p:sldId id="404" r:id="rId41"/>
    <p:sldId id="405" r:id="rId42"/>
    <p:sldId id="406" r:id="rId43"/>
    <p:sldId id="408" r:id="rId44"/>
    <p:sldId id="409" r:id="rId45"/>
    <p:sldId id="410" r:id="rId46"/>
    <p:sldId id="411" r:id="rId47"/>
    <p:sldId id="412" r:id="rId48"/>
    <p:sldId id="413" r:id="rId49"/>
    <p:sldId id="414" r:id="rId50"/>
    <p:sldId id="415" r:id="rId51"/>
    <p:sldId id="416" r:id="rId52"/>
    <p:sldId id="417" r:id="rId53"/>
    <p:sldId id="418" r:id="rId54"/>
    <p:sldId id="419" r:id="rId55"/>
    <p:sldId id="420" r:id="rId56"/>
    <p:sldId id="421" r:id="rId57"/>
    <p:sldId id="422" r:id="rId58"/>
    <p:sldId id="423" r:id="rId59"/>
    <p:sldId id="424" r:id="rId60"/>
    <p:sldId id="425" r:id="rId61"/>
    <p:sldId id="426" r:id="rId62"/>
    <p:sldId id="427" r:id="rId63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400" b="1" kern="1200">
        <a:solidFill>
          <a:schemeClr val="tx2"/>
        </a:solidFill>
        <a:latin typeface="Courier New" pitchFamily="49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400" b="1" kern="1200">
        <a:solidFill>
          <a:schemeClr val="tx2"/>
        </a:solidFill>
        <a:latin typeface="Courier New" pitchFamily="49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400" b="1" kern="1200">
        <a:solidFill>
          <a:schemeClr val="tx2"/>
        </a:solidFill>
        <a:latin typeface="Courier New" pitchFamily="49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400" b="1" kern="1200">
        <a:solidFill>
          <a:schemeClr val="tx2"/>
        </a:solidFill>
        <a:latin typeface="Courier New" pitchFamily="49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400" b="1" kern="1200">
        <a:solidFill>
          <a:schemeClr val="tx2"/>
        </a:solidFill>
        <a:latin typeface="Courier New" pitchFamily="49" charset="0"/>
        <a:ea typeface="+mn-ea"/>
        <a:cs typeface="+mn-cs"/>
      </a:defRPr>
    </a:lvl5pPr>
    <a:lvl6pPr marL="2286000" algn="l" defTabSz="914400" rtl="0" eaLnBrk="1" latinLnBrk="0" hangingPunct="1">
      <a:defRPr sz="1400" b="1" kern="1200">
        <a:solidFill>
          <a:schemeClr val="tx2"/>
        </a:solidFill>
        <a:latin typeface="Courier New" pitchFamily="49" charset="0"/>
        <a:ea typeface="+mn-ea"/>
        <a:cs typeface="+mn-cs"/>
      </a:defRPr>
    </a:lvl6pPr>
    <a:lvl7pPr marL="2743200" algn="l" defTabSz="914400" rtl="0" eaLnBrk="1" latinLnBrk="0" hangingPunct="1">
      <a:defRPr sz="1400" b="1" kern="1200">
        <a:solidFill>
          <a:schemeClr val="tx2"/>
        </a:solidFill>
        <a:latin typeface="Courier New" pitchFamily="49" charset="0"/>
        <a:ea typeface="+mn-ea"/>
        <a:cs typeface="+mn-cs"/>
      </a:defRPr>
    </a:lvl7pPr>
    <a:lvl8pPr marL="3200400" algn="l" defTabSz="914400" rtl="0" eaLnBrk="1" latinLnBrk="0" hangingPunct="1">
      <a:defRPr sz="1400" b="1" kern="1200">
        <a:solidFill>
          <a:schemeClr val="tx2"/>
        </a:solidFill>
        <a:latin typeface="Courier New" pitchFamily="49" charset="0"/>
        <a:ea typeface="+mn-ea"/>
        <a:cs typeface="+mn-cs"/>
      </a:defRPr>
    </a:lvl8pPr>
    <a:lvl9pPr marL="3657600" algn="l" defTabSz="914400" rtl="0" eaLnBrk="1" latinLnBrk="0" hangingPunct="1">
      <a:defRPr sz="1400" b="1" kern="1200">
        <a:solidFill>
          <a:schemeClr val="tx2"/>
        </a:solidFill>
        <a:latin typeface="Courier New" pitchFamily="49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2D2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87326" autoAdjust="0"/>
  </p:normalViewPr>
  <p:slideViewPr>
    <p:cSldViewPr>
      <p:cViewPr varScale="1">
        <p:scale>
          <a:sx n="109" d="100"/>
          <a:sy n="109" d="100"/>
        </p:scale>
        <p:origin x="-157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2070" y="-96"/>
      </p:cViewPr>
      <p:guideLst>
        <p:guide orient="horz" pos="3024"/>
        <p:guide pos="230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170583" cy="477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51" tIns="47425" rIns="94851" bIns="47425" numCol="1" anchor="t" anchorCtr="0" compatLnSpc="1">
            <a:prstTxWarp prst="textNoShape">
              <a:avLst/>
            </a:prstTxWarp>
          </a:bodyPr>
          <a:lstStyle>
            <a:lvl1pPr>
              <a:buClrTx/>
              <a:buSzTx/>
              <a:buFontTx/>
              <a:buNone/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2961" y="0"/>
            <a:ext cx="3170583" cy="477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51" tIns="47425" rIns="94851" bIns="47425" numCol="1" anchor="t" anchorCtr="0" compatLnSpc="1">
            <a:prstTxWarp prst="textNoShape">
              <a:avLst/>
            </a:prstTxWarp>
          </a:bodyPr>
          <a:lstStyle>
            <a:lvl1pPr algn="r">
              <a:buClrTx/>
              <a:buSzTx/>
              <a:buFontTx/>
              <a:buNone/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32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122452"/>
            <a:ext cx="3170583" cy="477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51" tIns="47425" rIns="94851" bIns="47425" numCol="1" anchor="b" anchorCtr="0" compatLnSpc="1">
            <a:prstTxWarp prst="textNoShape">
              <a:avLst/>
            </a:prstTxWarp>
          </a:bodyPr>
          <a:lstStyle>
            <a:lvl1pPr>
              <a:buClrTx/>
              <a:buSzTx/>
              <a:buFontTx/>
              <a:buNone/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32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2961" y="9122452"/>
            <a:ext cx="3170583" cy="477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51" tIns="47425" rIns="94851" bIns="47425" numCol="1" anchor="b" anchorCtr="0" compatLnSpc="1">
            <a:prstTxWarp prst="textNoShape">
              <a:avLst/>
            </a:prstTxWarp>
          </a:bodyPr>
          <a:lstStyle>
            <a:lvl1pPr algn="r">
              <a:buClrTx/>
              <a:buSzTx/>
              <a:buFontTx/>
              <a:buNone/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B37EFA56-3B86-43D6-891F-42FE4A0DA4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170583" cy="478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845" tIns="47923" rIns="95845" bIns="47923" numCol="1" anchor="t" anchorCtr="0" compatLnSpc="1">
            <a:prstTxWarp prst="textNoShape">
              <a:avLst/>
            </a:prstTxWarp>
          </a:bodyPr>
          <a:lstStyle>
            <a:lvl1pPr defTabSz="958387">
              <a:buClrTx/>
              <a:buSzTx/>
              <a:buFontTx/>
              <a:buNone/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2961" y="0"/>
            <a:ext cx="3170583" cy="478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845" tIns="47923" rIns="95845" bIns="47923" numCol="1" anchor="t" anchorCtr="0" compatLnSpc="1">
            <a:prstTxWarp prst="textNoShape">
              <a:avLst/>
            </a:prstTxWarp>
          </a:bodyPr>
          <a:lstStyle>
            <a:lvl1pPr algn="r" defTabSz="958387">
              <a:buClrTx/>
              <a:buSzTx/>
              <a:buFontTx/>
              <a:buNone/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19138"/>
            <a:ext cx="4799013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2183" y="4561227"/>
            <a:ext cx="5850835" cy="432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845" tIns="47923" rIns="95845" bIns="479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39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119173"/>
            <a:ext cx="3170583" cy="48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845" tIns="47923" rIns="95845" bIns="47923" numCol="1" anchor="b" anchorCtr="0" compatLnSpc="1">
            <a:prstTxWarp prst="textNoShape">
              <a:avLst/>
            </a:prstTxWarp>
          </a:bodyPr>
          <a:lstStyle>
            <a:lvl1pPr defTabSz="958387">
              <a:buClrTx/>
              <a:buSzTx/>
              <a:buFontTx/>
              <a:buNone/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39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2961" y="9119173"/>
            <a:ext cx="3170583" cy="48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845" tIns="47923" rIns="95845" bIns="47923" numCol="1" anchor="b" anchorCtr="0" compatLnSpc="1">
            <a:prstTxWarp prst="textNoShape">
              <a:avLst/>
            </a:prstTxWarp>
          </a:bodyPr>
          <a:lstStyle>
            <a:lvl1pPr algn="r" defTabSz="958387">
              <a:buClrTx/>
              <a:buSzTx/>
              <a:buFontTx/>
              <a:buNone/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8DA15C02-B434-4195-A3D0-52912F56D9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endParaRPr lang="en-US" dirty="0" smtClean="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481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6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686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endParaRPr lang="en-US" dirty="0" smtClean="0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7586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6758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7826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77827" name="Slide Number Placeholder 3"/>
          <p:cNvSpPr txBox="1">
            <a:spLocks noGrp="1"/>
          </p:cNvSpPr>
          <p:nvPr/>
        </p:nvSpPr>
        <p:spPr bwMode="auto">
          <a:xfrm>
            <a:off x="4142961" y="9119173"/>
            <a:ext cx="3170583" cy="48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845" tIns="47923" rIns="95845" bIns="47923" anchor="b"/>
          <a:lstStyle/>
          <a:p>
            <a:pPr algn="r" defTabSz="958387"/>
            <a:endParaRPr lang="en-US" sz="1200" b="0" dirty="0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56741"/>
            <a:endParaRPr lang="en-US" dirty="0" smtClean="0"/>
          </a:p>
        </p:txBody>
      </p:sp>
      <p:sp>
        <p:nvSpPr>
          <p:cNvPr id="102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445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0445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56741"/>
            <a:endParaRPr lang="en-US" dirty="0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49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2457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3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083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20835" name="Slide Number Placeholder 3"/>
          <p:cNvSpPr txBox="1">
            <a:spLocks noGrp="1"/>
          </p:cNvSpPr>
          <p:nvPr/>
        </p:nvSpPr>
        <p:spPr bwMode="auto">
          <a:xfrm>
            <a:off x="4144618" y="9119173"/>
            <a:ext cx="3168927" cy="48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683" tIns="47841" rIns="95683" bIns="47841" anchor="b"/>
          <a:lstStyle/>
          <a:p>
            <a:pPr algn="r" defTabSz="956741"/>
            <a:endParaRPr lang="en-US" sz="1200" b="0" dirty="0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7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5170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35171" name="Slide Number Placeholder 3"/>
          <p:cNvSpPr txBox="1">
            <a:spLocks noGrp="1"/>
          </p:cNvSpPr>
          <p:nvPr/>
        </p:nvSpPr>
        <p:spPr bwMode="auto">
          <a:xfrm>
            <a:off x="4144618" y="9119173"/>
            <a:ext cx="3168927" cy="48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683" tIns="47841" rIns="95683" bIns="47841" anchor="b"/>
          <a:lstStyle/>
          <a:p>
            <a:pPr algn="r" defTabSz="956741"/>
            <a:endParaRPr lang="en-US" sz="1200" b="0" dirty="0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1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072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endParaRPr lang="en-US" sz="2000" b="0"/>
          </a:p>
        </p:txBody>
      </p:sp>
      <p:sp>
        <p:nvSpPr>
          <p:cNvPr id="5" name="Rectangle 4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endParaRPr lang="en-US" sz="2000" b="0"/>
          </a:p>
        </p:txBody>
      </p:sp>
      <p:sp>
        <p:nvSpPr>
          <p:cNvPr id="6" name="Rectangle 5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endParaRPr lang="en-US" sz="2000" b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7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8B974812-6802-40CF-A18C-8E3B04F9765F}" type="datetime1">
              <a:rPr lang="en-US"/>
              <a:pPr>
                <a:defRPr/>
              </a:pPr>
              <a:t>10/31/2011</a:t>
            </a:fld>
            <a:endParaRPr lang="en-US"/>
          </a:p>
        </p:txBody>
      </p:sp>
      <p:sp>
        <p:nvSpPr>
          <p:cNvPr id="10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0E842417-7C7D-4B43-A73A-CFE430E294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endParaRPr lang="en-US" sz="2000" b="0"/>
          </a:p>
        </p:txBody>
      </p:sp>
      <p:sp>
        <p:nvSpPr>
          <p:cNvPr id="5" name="Rectangle 4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endParaRPr lang="en-US" sz="2000" b="0"/>
          </a:p>
        </p:txBody>
      </p:sp>
      <p:sp>
        <p:nvSpPr>
          <p:cNvPr id="6" name="Rectangle 5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endParaRPr lang="en-US" sz="2000" b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72C179-5B15-4A87-80CC-57EB265CFBC2}" type="datetime1">
              <a:rPr lang="en-US"/>
              <a:pPr>
                <a:defRPr/>
              </a:pPr>
              <a:t>10/31/2011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7B25C7-A83F-4A99-886B-3F856412F7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ACAA1-8E25-4A1C-B6BC-CDCD4C457535}" type="datetime1">
              <a:rPr lang="en-US"/>
              <a:pPr>
                <a:defRPr/>
              </a:pPr>
              <a:t>10/31/2011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97D52-884E-4A8D-AB3C-2EC9C870E5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D65C6B-CEC3-4DCF-87C7-5E0A501164C3}" type="datetime1">
              <a:rPr lang="en-US"/>
              <a:pPr>
                <a:defRPr/>
              </a:pPr>
              <a:t>10/31/2011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CBA0BF-4394-47A9-A09E-04BCA3862C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endParaRPr lang="en-US" sz="2000" b="0"/>
          </a:p>
        </p:txBody>
      </p:sp>
      <p:sp>
        <p:nvSpPr>
          <p:cNvPr id="5" name="Rectangle 4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endParaRPr lang="en-US" sz="2000" b="0"/>
          </a:p>
        </p:txBody>
      </p:sp>
      <p:sp>
        <p:nvSpPr>
          <p:cNvPr id="6" name="Rectangle 5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endParaRPr lang="en-US" sz="2000" b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6FAEC0-5C73-4561-BB02-ABD62CB88326}" type="datetime1">
              <a:rPr lang="en-US"/>
              <a:pPr>
                <a:defRPr/>
              </a:pPr>
              <a:t>10/31/2011</a:t>
            </a:fld>
            <a:endParaRPr lang="en-US"/>
          </a:p>
        </p:txBody>
      </p:sp>
      <p:sp>
        <p:nvSpPr>
          <p:cNvPr id="8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0403788E-566F-4E5D-B674-23C14F413C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10D6A-FB5A-45BE-BF31-7BAEA315CE03}" type="datetime1">
              <a:rPr lang="en-US"/>
              <a:pPr>
                <a:defRPr/>
              </a:pPr>
              <a:t>10/31/2011</a:t>
            </a:fld>
            <a:endParaRPr lang="en-US"/>
          </a:p>
        </p:txBody>
      </p:sp>
      <p:sp>
        <p:nvSpPr>
          <p:cNvPr id="8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83C3B899-5070-47E1-9C70-CDAB4BE385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D15BA1-F799-4AD4-B649-13DC495CD6BB}" type="datetime1">
              <a:rPr lang="en-US"/>
              <a:pPr>
                <a:defRPr/>
              </a:pPr>
              <a:t>10/31/2011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DBE40-F2D7-4A1C-9309-B2260F03C2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095046-E924-421E-AE12-6DB242CCCF33}" type="datetime1">
              <a:rPr lang="en-US"/>
              <a:pPr>
                <a:defRPr/>
              </a:pPr>
              <a:t>10/31/2011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F72C34E-830F-454D-AA6D-31AE252120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02BDD8-6B95-45A9-9904-FC28ADDB0E5F}" type="datetime1">
              <a:rPr lang="en-US"/>
              <a:pPr>
                <a:defRPr/>
              </a:pPr>
              <a:t>10/31/2011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BC88C-4461-459E-B1B1-92CC0423F1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endParaRPr lang="en-US" sz="2000" b="0"/>
          </a:p>
        </p:txBody>
      </p:sp>
      <p:sp>
        <p:nvSpPr>
          <p:cNvPr id="6" name="Rectangle 5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endParaRPr lang="en-US" sz="2000" b="0"/>
          </a:p>
        </p:txBody>
      </p:sp>
      <p:sp>
        <p:nvSpPr>
          <p:cNvPr id="7" name="Rectangle 6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endParaRPr lang="en-US" sz="2000" b="0"/>
          </a:p>
        </p:txBody>
      </p:sp>
      <p:sp>
        <p:nvSpPr>
          <p:cNvPr id="8" name="Rectangle 7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endParaRPr lang="en-US" sz="2000" b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B7F08D-5158-45E6-9DB2-06F63B1A467A}" type="datetime1">
              <a:rPr lang="en-US"/>
              <a:pPr>
                <a:defRPr/>
              </a:pPr>
              <a:t>10/31/2011</a:t>
            </a:fld>
            <a:endParaRPr lang="en-US"/>
          </a:p>
        </p:txBody>
      </p:sp>
      <p:sp>
        <p:nvSpPr>
          <p:cNvPr id="10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 rtlCol="0"/>
          <a:lstStyle>
            <a:lvl1pPr>
              <a:defRPr sz="2800"/>
            </a:lvl1pPr>
          </a:lstStyle>
          <a:p>
            <a:pPr>
              <a:defRPr/>
            </a:pPr>
            <a:fld id="{4CC7DD09-D5DA-4254-A77D-216D38B03B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46FBA-A5FB-4397-B57B-BE17B5091869}" type="datetime1">
              <a:rPr lang="en-US"/>
              <a:pPr>
                <a:defRPr/>
              </a:pPr>
              <a:t>10/31/2011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F63BD4-6B6D-4A1D-AF51-4FB23DE765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Clr>
                <a:schemeClr val="tx1"/>
              </a:buClr>
              <a:buSzPct val="70000"/>
              <a:buFont typeface="Wingdings" pitchFamily="2" charset="2"/>
              <a:buNone/>
              <a:defRPr b="0"/>
            </a:lvl1pPr>
          </a:lstStyle>
          <a:p>
            <a:pPr>
              <a:defRPr/>
            </a:pPr>
            <a:fld id="{1DFD5691-3E8A-476E-B447-94B819243444}" type="datetime1">
              <a:rPr lang="en-US"/>
              <a:pPr>
                <a:defRPr/>
              </a:pPr>
              <a:t>10/31/2011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Clr>
                <a:schemeClr val="tx1"/>
              </a:buClr>
              <a:buSzPct val="70000"/>
              <a:buFont typeface="Wingdings" pitchFamily="2" charset="2"/>
              <a:buNone/>
              <a:defRPr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endParaRPr lang="en-US" sz="2000" b="0"/>
          </a:p>
        </p:txBody>
      </p:sp>
      <p:sp>
        <p:nvSpPr>
          <p:cNvPr id="8" name="Rectangle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endParaRPr lang="en-US" sz="2000" b="0"/>
          </a:p>
        </p:txBody>
      </p:sp>
      <p:sp>
        <p:nvSpPr>
          <p:cNvPr id="9" name="Rectangle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endParaRPr lang="en-US" sz="2000" b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buClr>
                <a:schemeClr val="tx1"/>
              </a:buClr>
              <a:buSzPct val="70000"/>
              <a:buFont typeface="Wingdings" pitchFamily="2" charset="2"/>
              <a:buNone/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CBF4A22D-90BF-48CF-AC9A-C1372F58BA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2" r:id="rId2"/>
    <p:sldLayoutId id="2147483794" r:id="rId3"/>
    <p:sldLayoutId id="2147483795" r:id="rId4"/>
    <p:sldLayoutId id="2147483791" r:id="rId5"/>
    <p:sldLayoutId id="2147483796" r:id="rId6"/>
    <p:sldLayoutId id="2147483790" r:id="rId7"/>
    <p:sldLayoutId id="2147483797" r:id="rId8"/>
    <p:sldLayoutId id="2147483789" r:id="rId9"/>
    <p:sldLayoutId id="2147483798" r:id="rId10"/>
    <p:sldLayoutId id="2147483788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A5AB81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0" y="2743200"/>
            <a:ext cx="6477000" cy="1752600"/>
          </a:xfrm>
        </p:spPr>
        <p:txBody>
          <a:bodyPr/>
          <a:lstStyle/>
          <a:p>
            <a:pPr eaLnBrk="1" hangingPunct="1"/>
            <a:r>
              <a:rPr lang="en-US" sz="4950" b="1" cap="none" dirty="0" smtClean="0">
                <a:solidFill>
                  <a:schemeClr val="bg2"/>
                </a:solidFill>
              </a:rPr>
              <a:t>Tips from the Trenches</a:t>
            </a:r>
            <a:r>
              <a:rPr lang="en-US" sz="5000" b="1" cap="none" dirty="0" smtClean="0">
                <a:solidFill>
                  <a:schemeClr val="bg2"/>
                </a:solidFill>
              </a:rPr>
              <a:t/>
            </a:r>
            <a:br>
              <a:rPr lang="en-US" sz="5000" b="1" cap="none" dirty="0" smtClean="0">
                <a:solidFill>
                  <a:schemeClr val="bg2"/>
                </a:solidFill>
              </a:rPr>
            </a:br>
            <a:r>
              <a:rPr lang="en-US" sz="2800" cap="none" dirty="0" smtClean="0">
                <a:solidFill>
                  <a:schemeClr val="bg2"/>
                </a:solidFill>
              </a:rPr>
              <a:t>Uncommon Solutions to Common Problems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4648200"/>
            <a:ext cx="6477000" cy="1295400"/>
          </a:xfrm>
        </p:spPr>
        <p:txBody>
          <a:bodyPr/>
          <a:lstStyle/>
          <a:p>
            <a:pPr eaLnBrk="1" hangingPunct="1"/>
            <a:r>
              <a:rPr lang="en-US" sz="2400" b="1" dirty="0" smtClean="0">
                <a:solidFill>
                  <a:schemeClr val="bg2"/>
                </a:solidFill>
              </a:rPr>
              <a:t>Christopher </a:t>
            </a:r>
            <a:r>
              <a:rPr lang="en-US" sz="2400" b="1" dirty="0" smtClean="0">
                <a:solidFill>
                  <a:schemeClr val="bg2"/>
                </a:solidFill>
              </a:rPr>
              <a:t>Bost</a:t>
            </a:r>
            <a:endParaRPr lang="en-US" sz="2400" b="1" dirty="0" smtClean="0">
              <a:solidFill>
                <a:schemeClr val="bg2"/>
              </a:solidFill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2362200" y="6019800"/>
            <a:ext cx="6477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normAutofit/>
          </a:bodyPr>
          <a:lstStyle/>
          <a:p>
            <a:pPr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None/>
              <a:defRPr/>
            </a:pPr>
            <a:r>
              <a:rPr lang="en-US" sz="1800" b="0" dirty="0" smtClean="0">
                <a:solidFill>
                  <a:schemeClr val="bg2"/>
                </a:solidFill>
                <a:latin typeface="+mn-lt"/>
              </a:rPr>
              <a:t>BASUG/Boston Area </a:t>
            </a:r>
            <a:r>
              <a:rPr lang="en-US" sz="1800" b="0" dirty="0">
                <a:solidFill>
                  <a:schemeClr val="bg2"/>
                </a:solidFill>
                <a:latin typeface="+mn-lt"/>
              </a:rPr>
              <a:t>SAS Users </a:t>
            </a:r>
            <a:r>
              <a:rPr lang="en-US" sz="1800" b="0" dirty="0" smtClean="0">
                <a:solidFill>
                  <a:schemeClr val="bg2"/>
                </a:solidFill>
                <a:latin typeface="+mn-lt"/>
              </a:rPr>
              <a:t>Group</a:t>
            </a:r>
            <a:br>
              <a:rPr lang="en-US" sz="1800" b="0" dirty="0" smtClean="0">
                <a:solidFill>
                  <a:schemeClr val="bg2"/>
                </a:solidFill>
                <a:latin typeface="+mn-lt"/>
              </a:rPr>
            </a:br>
            <a:r>
              <a:rPr lang="en-US" sz="1800" b="0" dirty="0" smtClean="0">
                <a:solidFill>
                  <a:schemeClr val="bg2"/>
                </a:solidFill>
                <a:latin typeface="+mn-lt"/>
              </a:rPr>
              <a:t>November 16, 2011</a:t>
            </a:r>
            <a:endParaRPr lang="en-US" sz="1800" b="0" dirty="0">
              <a:solidFill>
                <a:schemeClr val="bg2"/>
              </a:solidFill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16F63276-5B6B-4A27-84B9-6B73CECB76A0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18435" name="Content Placeholder 4"/>
          <p:cNvSpPr>
            <a:spLocks noGrp="1"/>
          </p:cNvSpPr>
          <p:nvPr>
            <p:ph sz="quarter" idx="1"/>
          </p:nvPr>
        </p:nvSpPr>
        <p:spPr>
          <a:xfrm>
            <a:off x="5260975" y="1600200"/>
            <a:ext cx="3502025" cy="1600200"/>
          </a:xfrm>
        </p:spPr>
        <p:txBody>
          <a:bodyPr/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200" b="1" smtClean="0">
                <a:latin typeface="Courier New" pitchFamily="49" charset="0"/>
                <a:cs typeface="Courier New" pitchFamily="49" charset="0"/>
              </a:rPr>
              <a:t>Obs       sex            state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endParaRPr lang="en-US" sz="1200" b="1" smtClean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200" b="1" smtClean="0">
                <a:latin typeface="Courier New" pitchFamily="49" charset="0"/>
                <a:cs typeface="Courier New" pitchFamily="49" charset="0"/>
              </a:rPr>
              <a:t> 1     1: Female    NY: New York  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200" b="1" smtClean="0">
                <a:latin typeface="Courier New" pitchFamily="49" charset="0"/>
                <a:cs typeface="Courier New" pitchFamily="49" charset="0"/>
              </a:rPr>
              <a:t> 2     1: Female    NJ: New Jersey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200" b="1" smtClean="0">
                <a:latin typeface="Courier New" pitchFamily="49" charset="0"/>
                <a:cs typeface="Courier New" pitchFamily="49" charset="0"/>
              </a:rPr>
              <a:t> 3     1: Female    CT: Connecticut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200" b="1" smtClean="0">
                <a:latin typeface="Courier New" pitchFamily="49" charset="0"/>
                <a:cs typeface="Courier New" pitchFamily="49" charset="0"/>
              </a:rPr>
              <a:t> 4     2: Male      NY: New York  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200" b="1" smtClean="0">
                <a:latin typeface="Courier New" pitchFamily="49" charset="0"/>
                <a:cs typeface="Courier New" pitchFamily="49" charset="0"/>
              </a:rPr>
              <a:t> 5     2: Male      NJ: New Jersey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200" b="1" smtClean="0">
                <a:latin typeface="Courier New" pitchFamily="49" charset="0"/>
                <a:cs typeface="Courier New" pitchFamily="49" charset="0"/>
              </a:rPr>
              <a:t> 6     2: Male      CT: Connecticut</a:t>
            </a:r>
          </a:p>
        </p:txBody>
      </p:sp>
      <p:pic>
        <p:nvPicPr>
          <p:cNvPr id="18436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3962400"/>
            <a:ext cx="2162175" cy="2419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3796" name="Content Placeholder 4"/>
          <p:cNvSpPr txBox="1">
            <a:spLocks/>
          </p:cNvSpPr>
          <p:nvPr/>
        </p:nvSpPr>
        <p:spPr bwMode="auto">
          <a:xfrm>
            <a:off x="609600" y="1600200"/>
            <a:ext cx="3505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endParaRPr lang="en-US" sz="4400">
              <a:solidFill>
                <a:schemeClr val="tx1"/>
              </a:solidFill>
            </a:endParaRPr>
          </a:p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 sz="1600">
                <a:solidFill>
                  <a:schemeClr val="tx1"/>
                </a:solidFill>
              </a:rPr>
              <a:t>proc print data=fmtd;</a:t>
            </a:r>
          </a:p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 sz="1600">
                <a:solidFill>
                  <a:schemeClr val="tx1"/>
                </a:solidFill>
              </a:rPr>
              <a:t>run;</a:t>
            </a:r>
            <a:endParaRPr lang="en-US" sz="1600">
              <a:solidFill>
                <a:schemeClr val="tx1"/>
              </a:solidFill>
              <a:cs typeface="Courier New" pitchFamily="49" charset="0"/>
            </a:endParaRPr>
          </a:p>
        </p:txBody>
      </p:sp>
      <p:sp>
        <p:nvSpPr>
          <p:cNvPr id="18438" name="Content Placeholder 4"/>
          <p:cNvSpPr txBox="1">
            <a:spLocks/>
          </p:cNvSpPr>
          <p:nvPr/>
        </p:nvSpPr>
        <p:spPr bwMode="auto">
          <a:xfrm>
            <a:off x="609600" y="4572000"/>
            <a:ext cx="5410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 sz="1600">
                <a:solidFill>
                  <a:schemeClr val="tx1"/>
                </a:solidFill>
              </a:rPr>
              <a:t>proc export</a:t>
            </a:r>
          </a:p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 sz="1600">
                <a:solidFill>
                  <a:schemeClr val="tx1"/>
                </a:solidFill>
              </a:rPr>
              <a:t>data=fmtd</a:t>
            </a:r>
          </a:p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 sz="1600">
                <a:solidFill>
                  <a:schemeClr val="tx1"/>
                </a:solidFill>
              </a:rPr>
              <a:t>outfile='c:\fmtd.xls'</a:t>
            </a:r>
          </a:p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 sz="1600">
                <a:solidFill>
                  <a:schemeClr val="tx1"/>
                </a:solidFill>
              </a:rPr>
              <a:t>dbms=excel;</a:t>
            </a:r>
          </a:p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 sz="1600">
                <a:solidFill>
                  <a:schemeClr val="tx1"/>
                </a:solidFill>
              </a:rPr>
              <a:t>run;</a:t>
            </a:r>
            <a:endParaRPr lang="en-US" sz="1600">
              <a:solidFill>
                <a:schemeClr val="tx1"/>
              </a:solidFill>
              <a:cs typeface="Courier New" pitchFamily="49" charset="0"/>
            </a:endParaRPr>
          </a:p>
        </p:txBody>
      </p:sp>
      <p:sp>
        <p:nvSpPr>
          <p:cNvPr id="33798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mtClean="0"/>
              <a:t>PROC EXPORT to Excel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D8A34B27-2C41-44A6-8CF0-71E7B085E81C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35842" name="Content Placeholder 4"/>
          <p:cNvSpPr txBox="1">
            <a:spLocks/>
          </p:cNvSpPr>
          <p:nvPr/>
        </p:nvSpPr>
        <p:spPr bwMode="auto">
          <a:xfrm>
            <a:off x="609600" y="2057400"/>
            <a:ext cx="5410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 sz="1600">
                <a:solidFill>
                  <a:schemeClr val="tx1"/>
                </a:solidFill>
              </a:rPr>
              <a:t>proc export</a:t>
            </a:r>
          </a:p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 sz="1600">
                <a:solidFill>
                  <a:schemeClr val="tx1"/>
                </a:solidFill>
              </a:rPr>
              <a:t>data=fmtd</a:t>
            </a:r>
          </a:p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 sz="1600">
                <a:solidFill>
                  <a:schemeClr val="tx1"/>
                </a:solidFill>
              </a:rPr>
              <a:t>outfile='c:\fmtd.</a:t>
            </a:r>
            <a:r>
              <a:rPr lang="en-US" sz="1600">
                <a:solidFill>
                  <a:schemeClr val="accent2"/>
                </a:solidFill>
              </a:rPr>
              <a:t>csv</a:t>
            </a:r>
            <a:r>
              <a:rPr lang="en-US" sz="1600">
                <a:solidFill>
                  <a:schemeClr val="tx1"/>
                </a:solidFill>
              </a:rPr>
              <a:t>'</a:t>
            </a:r>
          </a:p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 sz="1600">
                <a:solidFill>
                  <a:schemeClr val="tx1"/>
                </a:solidFill>
              </a:rPr>
              <a:t>dbms=</a:t>
            </a:r>
            <a:r>
              <a:rPr lang="en-US" sz="1600">
                <a:solidFill>
                  <a:schemeClr val="accent2"/>
                </a:solidFill>
              </a:rPr>
              <a:t>csv</a:t>
            </a:r>
            <a:r>
              <a:rPr lang="en-US" sz="1600">
                <a:solidFill>
                  <a:schemeClr val="tx1"/>
                </a:solidFill>
              </a:rPr>
              <a:t>;</a:t>
            </a:r>
          </a:p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 sz="1600">
                <a:solidFill>
                  <a:schemeClr val="tx1"/>
                </a:solidFill>
              </a:rPr>
              <a:t>run;</a:t>
            </a:r>
            <a:endParaRPr lang="en-US" sz="1600">
              <a:solidFill>
                <a:schemeClr val="tx1"/>
              </a:solidFill>
              <a:cs typeface="Courier New" pitchFamily="49" charset="0"/>
            </a:endParaRPr>
          </a:p>
        </p:txBody>
      </p:sp>
      <p:sp>
        <p:nvSpPr>
          <p:cNvPr id="35843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mtClean="0"/>
              <a:t>PROC EXPORT to CSV</a:t>
            </a:r>
          </a:p>
        </p:txBody>
      </p:sp>
      <p:pic>
        <p:nvPicPr>
          <p:cNvPr id="1946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3300" y="3581400"/>
            <a:ext cx="2451100" cy="2667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9463" name="Picture 7" descr="magritte pip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7400" y="3733800"/>
            <a:ext cx="3111500" cy="238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3886200" y="5426075"/>
            <a:ext cx="914400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 sz="2400">
                <a:solidFill>
                  <a:schemeClr val="accent2"/>
                </a:solidFill>
                <a:latin typeface="Harlow Solid Italic" pitchFamily="82" charset="0"/>
              </a:rPr>
              <a:t>Excel</a:t>
            </a:r>
            <a:br>
              <a:rPr lang="en-US" sz="2400">
                <a:solidFill>
                  <a:schemeClr val="accent2"/>
                </a:solidFill>
                <a:latin typeface="Harlow Solid Italic" pitchFamily="82" charset="0"/>
              </a:rPr>
            </a:br>
            <a:r>
              <a:rPr lang="en-US" sz="2400">
                <a:solidFill>
                  <a:schemeClr val="accent2"/>
                </a:solidFill>
                <a:latin typeface="Harlow Solid Italic" pitchFamily="82" charset="0"/>
              </a:rPr>
              <a:t>sheet</a:t>
            </a:r>
          </a:p>
        </p:txBody>
      </p:sp>
      <p:sp>
        <p:nvSpPr>
          <p:cNvPr id="19467" name="Oval 11"/>
          <p:cNvSpPr>
            <a:spLocks noChangeArrowheads="1"/>
          </p:cNvSpPr>
          <p:nvPr/>
        </p:nvSpPr>
        <p:spPr bwMode="auto">
          <a:xfrm>
            <a:off x="6629400" y="3581400"/>
            <a:ext cx="381000" cy="304800"/>
          </a:xfrm>
          <a:prstGeom prst="ellipse">
            <a:avLst/>
          </a:prstGeom>
          <a:noFill/>
          <a:ln w="254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5" grpId="0"/>
      <p:bldP spid="1946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B4692DDC-7ACE-4B67-819A-5B296BC81C9A}" type="slidenum">
              <a:rPr lang="en-US"/>
              <a:pPr>
                <a:defRPr/>
              </a:pPr>
              <a:t>12</a:t>
            </a:fld>
            <a:endParaRPr lang="en-US"/>
          </a:p>
        </p:txBody>
      </p:sp>
      <p:sp>
        <p:nvSpPr>
          <p:cNvPr id="37890" name="Rectangle 2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</p:spPr>
        <p:txBody>
          <a:bodyPr/>
          <a:lstStyle/>
          <a:p>
            <a:r>
              <a:rPr lang="en-US" smtClean="0"/>
              <a:t>What is a CSV file?</a:t>
            </a:r>
          </a:p>
        </p:txBody>
      </p:sp>
      <p:sp>
        <p:nvSpPr>
          <p:cNvPr id="37891" name="Rectangle 3"/>
          <p:cNvSpPr>
            <a:spLocks noGrp="1"/>
          </p:cNvSpPr>
          <p:nvPr>
            <p:ph type="body" idx="1"/>
          </p:nvPr>
        </p:nvSpPr>
        <p:spPr>
          <a:xfrm>
            <a:off x="612775" y="1600200"/>
            <a:ext cx="5788025" cy="4525963"/>
          </a:xfrm>
        </p:spPr>
        <p:txBody>
          <a:bodyPr/>
          <a:lstStyle/>
          <a:p>
            <a:r>
              <a:rPr lang="en-US" dirty="0" smtClean="0"/>
              <a:t>ASCII file</a:t>
            </a:r>
          </a:p>
          <a:p>
            <a:pPr lvl="1"/>
            <a:r>
              <a:rPr lang="en-US" dirty="0" smtClean="0"/>
              <a:t>open with any text editor</a:t>
            </a:r>
          </a:p>
          <a:p>
            <a:pPr lvl="1"/>
            <a:r>
              <a:rPr lang="en-US" dirty="0" smtClean="0"/>
              <a:t>Excel knows how to </a:t>
            </a:r>
            <a:r>
              <a:rPr lang="en-US" b="1" dirty="0" smtClean="0">
                <a:solidFill>
                  <a:schemeClr val="accent2"/>
                </a:solidFill>
              </a:rPr>
              <a:t>read</a:t>
            </a:r>
          </a:p>
          <a:p>
            <a:r>
              <a:rPr lang="en-US" dirty="0" smtClean="0"/>
              <a:t>Comma-Separated Values</a:t>
            </a:r>
          </a:p>
          <a:p>
            <a:r>
              <a:rPr lang="en-US" dirty="0" smtClean="0"/>
              <a:t>First row contains column names</a:t>
            </a:r>
          </a:p>
          <a:p>
            <a:r>
              <a:rPr lang="en-US" dirty="0" smtClean="0"/>
              <a:t>Additional rows contain values</a:t>
            </a:r>
          </a:p>
          <a:p>
            <a:pPr lvl="1"/>
            <a:r>
              <a:rPr lang="en-US" dirty="0" smtClean="0"/>
              <a:t>separated by commas</a:t>
            </a:r>
          </a:p>
        </p:txBody>
      </p:sp>
      <p:pic>
        <p:nvPicPr>
          <p:cNvPr id="839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95975" y="3657600"/>
            <a:ext cx="2867025" cy="2914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r>
              <a:rPr lang="en-US" smtClean="0"/>
              <a:t>Save CSV file as Excel</a:t>
            </a:r>
          </a:p>
        </p:txBody>
      </p:sp>
      <p:sp>
        <p:nvSpPr>
          <p:cNvPr id="39938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r>
              <a:rPr lang="en-US" smtClean="0"/>
              <a:t>Save </a:t>
            </a:r>
            <a:r>
              <a:rPr lang="en-US" u="sng" smtClean="0"/>
              <a:t>A</a:t>
            </a:r>
            <a:r>
              <a:rPr lang="en-US" smtClean="0"/>
              <a:t>s</a:t>
            </a:r>
          </a:p>
          <a:p>
            <a:r>
              <a:rPr lang="en-US" smtClean="0"/>
              <a:t>Save as </a:t>
            </a:r>
            <a:r>
              <a:rPr lang="en-US" u="sng" smtClean="0"/>
              <a:t>t</a:t>
            </a:r>
            <a:r>
              <a:rPr lang="en-US" smtClean="0"/>
              <a:t>ype:</a:t>
            </a:r>
          </a:p>
          <a:p>
            <a:pPr lvl="1"/>
            <a:r>
              <a:rPr lang="en-US" smtClean="0"/>
              <a:t>Excel Workbook (*.xlsx)</a:t>
            </a:r>
          </a:p>
          <a:p>
            <a:pPr lvl="1"/>
            <a:r>
              <a:rPr lang="en-US" smtClean="0"/>
              <a:t>Excel 97-2003 Workbook (*.xls)</a:t>
            </a:r>
          </a:p>
          <a:p>
            <a:r>
              <a:rPr lang="en-US" smtClean="0"/>
              <a:t>Note current type is CSV (Comma delimited) (*.csv)</a:t>
            </a:r>
          </a:p>
          <a:p>
            <a:pPr lvl="1"/>
            <a:r>
              <a:rPr lang="en-US" smtClean="0"/>
              <a:t>.CSV file extension usually registered to Excel</a:t>
            </a:r>
          </a:p>
          <a:p>
            <a:pPr lvl="1"/>
            <a:r>
              <a:rPr lang="en-US" smtClean="0"/>
              <a:t>Can change registration in Windows Explorer</a:t>
            </a:r>
          </a:p>
          <a:p>
            <a:pPr lvl="2"/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C27BEF6D-8D26-472A-A23C-6D15C85792D0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r>
              <a:rPr lang="en-US" sz="4000" smtClean="0"/>
              <a:t>Associating extensions with applications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378825" cy="5029200"/>
          </a:xfrm>
        </p:spPr>
        <p:txBody>
          <a:bodyPr/>
          <a:lstStyle/>
          <a:p>
            <a:pPr marL="0" indent="0"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en-US" sz="1800" dirty="0" smtClean="0"/>
              <a:t>A file extension can be associated with an application so that when a file with that extension is double-clicked in Windows Explorer it is opened with that application.</a:t>
            </a:r>
            <a:br>
              <a:rPr lang="en-US" sz="1800" dirty="0" smtClean="0"/>
            </a:br>
            <a:r>
              <a:rPr lang="en-US" sz="1800" dirty="0" smtClean="0"/>
              <a:t>Work with registered file extensions as follows: </a:t>
            </a:r>
            <a:br>
              <a:rPr lang="en-US" sz="1800" dirty="0" smtClean="0"/>
            </a:br>
            <a:endParaRPr lang="en-US" sz="1800" dirty="0" smtClean="0"/>
          </a:p>
          <a:p>
            <a:pPr marL="231775" indent="-231775"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en-US" sz="1800" dirty="0" smtClean="0"/>
              <a:t>1. Open Windows Explorer</a:t>
            </a:r>
          </a:p>
          <a:p>
            <a:pPr marL="231775" indent="-231775"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en-US" sz="1800" dirty="0" smtClean="0"/>
              <a:t>2. Open the Tools menu and select Folder Options…</a:t>
            </a:r>
          </a:p>
          <a:p>
            <a:pPr marL="231775" indent="-231775"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en-US" sz="1800" dirty="0" smtClean="0"/>
              <a:t>3. Click the "File Types" tab. [There might be a delay before registered files types load.]</a:t>
            </a:r>
          </a:p>
          <a:p>
            <a:pPr marL="231775" indent="-231775"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en-US" sz="1800" dirty="0" smtClean="0"/>
              <a:t>4. Scroll to the file extension of interest; e.g., CSV. [Hint: Type the first letter (only) to jump to file extensions that start with that letter.]</a:t>
            </a:r>
          </a:p>
          <a:p>
            <a:pPr marL="231775" indent="-231775"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en-US" sz="1800" dirty="0" smtClean="0"/>
              <a:t>5. Click the "Change..." button to change the application with which files with this extension should be opened. The "Open With" dialog box appears.</a:t>
            </a:r>
          </a:p>
          <a:p>
            <a:pPr marL="231775" indent="-231775"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en-US" sz="1800" dirty="0" smtClean="0"/>
              <a:t>6. Scroll to the application of interest; e.g., Microsoft Office Excel.</a:t>
            </a:r>
          </a:p>
          <a:p>
            <a:pPr marL="231775" indent="-231775"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en-US" sz="1800" dirty="0" smtClean="0"/>
              <a:t>7. Click the OK button.</a:t>
            </a:r>
          </a:p>
          <a:p>
            <a:pPr marL="231775" indent="-231775"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en-US" sz="1800" dirty="0" smtClean="0"/>
              <a:t>8. Repeat as desired for other file extensions. If a file extension is not a registered file type, click the New button, enter the File Extension, click OK, and repeat the process.</a:t>
            </a:r>
          </a:p>
          <a:p>
            <a:pPr marL="231775" indent="-231775"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en-US" sz="1800" dirty="0" smtClean="0"/>
              <a:t>9. Click the Close button when finished.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59432382-06D0-4424-8DD9-70CE96546E05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5B665C3C-8C71-4B7C-93DD-CBC661C5C1EB}" type="slidenum">
              <a:rPr lang="en-US"/>
              <a:pPr>
                <a:defRPr/>
              </a:pPr>
              <a:t>15</a:t>
            </a:fld>
            <a:endParaRPr lang="en-US"/>
          </a:p>
        </p:txBody>
      </p:sp>
      <p:sp>
        <p:nvSpPr>
          <p:cNvPr id="44034" name="Rectangle 2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</p:spPr>
        <p:txBody>
          <a:bodyPr/>
          <a:lstStyle/>
          <a:p>
            <a:r>
              <a:rPr lang="en-US" smtClean="0"/>
              <a:t>How can I flag inconsistencies?</a:t>
            </a:r>
          </a:p>
        </p:txBody>
      </p:sp>
      <p:sp>
        <p:nvSpPr>
          <p:cNvPr id="44035" name="Rectangle 3"/>
          <p:cNvSpPr>
            <a:spLocks noGrp="1"/>
          </p:cNvSpPr>
          <p:nvPr>
            <p:ph type="body" idx="1"/>
          </p:nvPr>
        </p:nvSpPr>
        <p:spPr>
          <a:xfrm>
            <a:off x="612775" y="1600200"/>
            <a:ext cx="8153400" cy="452596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mtClean="0"/>
              <a:t>For example: To check multiple records per student</a:t>
            </a:r>
          </a:p>
          <a:p>
            <a:pPr>
              <a:buFont typeface="Wingdings" pitchFamily="2" charset="2"/>
              <a:buNone/>
            </a:pPr>
            <a:endParaRPr lang="en-US" smtClean="0"/>
          </a:p>
          <a:p>
            <a:r>
              <a:rPr lang="en-US" smtClean="0"/>
              <a:t>Values of demographic variables should not change</a:t>
            </a:r>
          </a:p>
          <a:p>
            <a:r>
              <a:rPr lang="en-US" smtClean="0"/>
              <a:t>Flag values that are not the same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le 1"/>
          <p:cNvSpPr>
            <a:spLocks noGrp="1"/>
          </p:cNvSpPr>
          <p:nvPr>
            <p:ph type="title" idx="4294967295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mtClean="0"/>
              <a:t>Sample data</a:t>
            </a:r>
          </a:p>
        </p:txBody>
      </p:sp>
      <p:sp>
        <p:nvSpPr>
          <p:cNvPr id="46082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2400" b="1" smtClean="0">
                <a:latin typeface="Courier New" pitchFamily="49" charset="0"/>
              </a:rPr>
              <a:t>Obs    id     x     y    sex    age</a:t>
            </a:r>
          </a:p>
          <a:p>
            <a:pPr>
              <a:buFont typeface="Wingdings" pitchFamily="2" charset="2"/>
              <a:buNone/>
            </a:pPr>
            <a:endParaRPr lang="en-US" sz="2400" b="1" smtClean="0">
              <a:latin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2400" b="1" smtClean="0">
                <a:latin typeface="Courier New" pitchFamily="49" charset="0"/>
              </a:rPr>
              <a:t> 1      1    11    22     F      10</a:t>
            </a:r>
          </a:p>
          <a:p>
            <a:pPr>
              <a:buFont typeface="Wingdings" pitchFamily="2" charset="2"/>
              <a:buNone/>
            </a:pPr>
            <a:r>
              <a:rPr lang="en-US" sz="2400" b="1" smtClean="0">
                <a:latin typeface="Courier New" pitchFamily="49" charset="0"/>
              </a:rPr>
              <a:t> 2      2    33    44     M      11</a:t>
            </a:r>
          </a:p>
          <a:p>
            <a:pPr>
              <a:buFont typeface="Wingdings" pitchFamily="2" charset="2"/>
              <a:buNone/>
            </a:pPr>
            <a:r>
              <a:rPr lang="en-US" sz="2400" b="1" smtClean="0">
                <a:latin typeface="Courier New" pitchFamily="49" charset="0"/>
              </a:rPr>
              <a:t> 3      2    33    44     M      11</a:t>
            </a:r>
          </a:p>
          <a:p>
            <a:pPr>
              <a:buFont typeface="Wingdings" pitchFamily="2" charset="2"/>
              <a:buNone/>
            </a:pPr>
            <a:r>
              <a:rPr lang="en-US" sz="2400" b="1" smtClean="0">
                <a:latin typeface="Courier New" pitchFamily="49" charset="0"/>
              </a:rPr>
              <a:t> 4      3    55    66     F      12</a:t>
            </a:r>
          </a:p>
          <a:p>
            <a:pPr>
              <a:buFont typeface="Wingdings" pitchFamily="2" charset="2"/>
              <a:buNone/>
            </a:pPr>
            <a:r>
              <a:rPr lang="en-US" sz="2400" b="1" smtClean="0">
                <a:latin typeface="Courier New" pitchFamily="49" charset="0"/>
              </a:rPr>
              <a:t> 5      3    55    66     F      12</a:t>
            </a:r>
          </a:p>
          <a:p>
            <a:pPr>
              <a:buFont typeface="Wingdings" pitchFamily="2" charset="2"/>
              <a:buNone/>
            </a:pPr>
            <a:r>
              <a:rPr lang="en-US" sz="2400" b="1" smtClean="0">
                <a:latin typeface="Courier New" pitchFamily="49" charset="0"/>
              </a:rPr>
              <a:t> 6      3    55    66     F      13</a:t>
            </a:r>
          </a:p>
          <a:p>
            <a:pPr>
              <a:buFont typeface="Wingdings" pitchFamily="2" charset="2"/>
              <a:buNone/>
            </a:pPr>
            <a:r>
              <a:rPr lang="en-US" sz="2400" b="1" smtClean="0">
                <a:latin typeface="Courier New" pitchFamily="49" charset="0"/>
              </a:rPr>
              <a:t> 7      4    77    88     M      14</a:t>
            </a:r>
          </a:p>
          <a:p>
            <a:pPr>
              <a:buFont typeface="Wingdings" pitchFamily="2" charset="2"/>
              <a:buNone/>
            </a:pPr>
            <a:r>
              <a:rPr lang="en-US" sz="2400" b="1" smtClean="0">
                <a:latin typeface="Courier New" pitchFamily="49" charset="0"/>
              </a:rPr>
              <a:t> 8      4    77    88     F      14</a:t>
            </a: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0" y="1271588"/>
            <a:ext cx="533400" cy="244475"/>
          </a:xfrm>
          <a:prstGeom prst="rect">
            <a:avLst/>
          </a:prstGeom>
          <a:noFill/>
        </p:spPr>
        <p:txBody>
          <a:bodyPr anchor="ctr">
            <a:normAutofit fontScale="85000" lnSpcReduction="20000"/>
          </a:bodyPr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fld id="{5FEDDAA5-F188-4D31-A7C0-7CA9E318B8AD}" type="slidenum">
              <a:rPr lang="en-US">
                <a:solidFill>
                  <a:srgbClr val="FFFFFF"/>
                </a:solidFill>
              </a:rPr>
              <a:pPr algn="ctr">
                <a:buClr>
                  <a:schemeClr val="tx1"/>
                </a:buClr>
                <a:buSzPct val="70000"/>
                <a:buFont typeface="Wingdings" pitchFamily="2" charset="2"/>
                <a:buNone/>
                <a:defRPr/>
              </a:pPr>
              <a:t>16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8069" name="Line 5"/>
          <p:cNvSpPr>
            <a:spLocks noChangeShapeType="1"/>
          </p:cNvSpPr>
          <p:nvPr/>
        </p:nvSpPr>
        <p:spPr bwMode="auto">
          <a:xfrm>
            <a:off x="2133600" y="2971800"/>
            <a:ext cx="5029200" cy="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8070" name="Line 6"/>
          <p:cNvSpPr>
            <a:spLocks noChangeShapeType="1"/>
          </p:cNvSpPr>
          <p:nvPr/>
        </p:nvSpPr>
        <p:spPr bwMode="auto">
          <a:xfrm>
            <a:off x="2133600" y="3886200"/>
            <a:ext cx="5029200" cy="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8071" name="Line 7"/>
          <p:cNvSpPr>
            <a:spLocks noChangeShapeType="1"/>
          </p:cNvSpPr>
          <p:nvPr/>
        </p:nvSpPr>
        <p:spPr bwMode="auto">
          <a:xfrm>
            <a:off x="2133600" y="5257800"/>
            <a:ext cx="5029200" cy="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8072" name="Line 8"/>
          <p:cNvSpPr>
            <a:spLocks noChangeShapeType="1"/>
          </p:cNvSpPr>
          <p:nvPr/>
        </p:nvSpPr>
        <p:spPr bwMode="auto">
          <a:xfrm>
            <a:off x="2133600" y="6096000"/>
            <a:ext cx="5029200" cy="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8073" name="Rectangle 9"/>
          <p:cNvSpPr>
            <a:spLocks noChangeArrowheads="1"/>
          </p:cNvSpPr>
          <p:nvPr/>
        </p:nvSpPr>
        <p:spPr bwMode="auto">
          <a:xfrm>
            <a:off x="6629400" y="3962400"/>
            <a:ext cx="533400" cy="1219200"/>
          </a:xfrm>
          <a:prstGeom prst="rect">
            <a:avLst/>
          </a:prstGeom>
          <a:noFill/>
          <a:ln w="25400" algn="ctr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endParaRPr lang="en-US"/>
          </a:p>
        </p:txBody>
      </p:sp>
      <p:sp>
        <p:nvSpPr>
          <p:cNvPr id="88074" name="Rectangle 10"/>
          <p:cNvSpPr>
            <a:spLocks noChangeArrowheads="1"/>
          </p:cNvSpPr>
          <p:nvPr/>
        </p:nvSpPr>
        <p:spPr bwMode="auto">
          <a:xfrm>
            <a:off x="5257800" y="5334000"/>
            <a:ext cx="533400" cy="712788"/>
          </a:xfrm>
          <a:prstGeom prst="rect">
            <a:avLst/>
          </a:prstGeom>
          <a:noFill/>
          <a:ln w="25400" algn="ctr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1A4ACB47-195E-487B-8793-9FE3BA52C8E9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8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8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8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8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9" grpId="0" animBg="1"/>
      <p:bldP spid="88070" grpId="0" animBg="1"/>
      <p:bldP spid="88071" grpId="0" animBg="1"/>
      <p:bldP spid="88072" grpId="0" animBg="1"/>
      <p:bldP spid="88073" grpId="0" animBg="1"/>
      <p:bldP spid="8807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le 1"/>
          <p:cNvSpPr>
            <a:spLocks noGrp="1"/>
          </p:cNvSpPr>
          <p:nvPr>
            <p:ph type="title" idx="4294967295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z="4000" smtClean="0"/>
              <a:t>PROC SQL: Syntax</a:t>
            </a:r>
          </a:p>
        </p:txBody>
      </p:sp>
      <p:sp>
        <p:nvSpPr>
          <p:cNvPr id="48130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12775" y="1600200"/>
            <a:ext cx="8153400" cy="4800600"/>
          </a:xfrm>
        </p:spPr>
        <p:txBody>
          <a:bodyPr/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proc sql;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create table flags as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select *,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     case when count(distinct age) &gt; 1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          then '*'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          else ' '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     end as ageflag,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     case when count(distinct sex) &gt; 1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          then '*'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          else ' '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     end as sexflag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from (select *, count(id) as Frequency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    from k12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    group by id,x,y,sex,age)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group by id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having count(id) &gt; 1;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quit;</a:t>
            </a: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0" y="1271588"/>
            <a:ext cx="533400" cy="244475"/>
          </a:xfrm>
          <a:prstGeom prst="rect">
            <a:avLst/>
          </a:prstGeom>
          <a:noFill/>
        </p:spPr>
        <p:txBody>
          <a:bodyPr anchor="ctr">
            <a:normAutofit fontScale="85000" lnSpcReduction="20000"/>
          </a:bodyPr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fld id="{4A66C518-D7FF-4718-9C65-CFBA8F91B293}" type="slidenum">
              <a:rPr lang="en-US">
                <a:solidFill>
                  <a:srgbClr val="FFFFFF"/>
                </a:solidFill>
              </a:rPr>
              <a:pPr algn="ctr">
                <a:buClr>
                  <a:schemeClr val="tx1"/>
                </a:buClr>
                <a:buSzPct val="70000"/>
                <a:buFont typeface="Wingdings" pitchFamily="2" charset="2"/>
                <a:buNone/>
                <a:defRPr/>
              </a:pPr>
              <a:t>17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28650405-EC05-4165-A96D-8E79E83BD6BC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itle 1"/>
          <p:cNvSpPr>
            <a:spLocks noGrp="1"/>
          </p:cNvSpPr>
          <p:nvPr>
            <p:ph type="title" idx="4294967295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z="4000" dirty="0" smtClean="0"/>
              <a:t>FROM clause is executed first</a:t>
            </a:r>
          </a:p>
        </p:txBody>
      </p:sp>
      <p:sp>
        <p:nvSpPr>
          <p:cNvPr id="50178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12775" y="1600200"/>
            <a:ext cx="8153400" cy="4800600"/>
          </a:xfrm>
        </p:spPr>
        <p:txBody>
          <a:bodyPr/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proc sql;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create table flags as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select *,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     case when count(distinct age) &gt; 1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          then '*'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          else ' '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     end as ageflag,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     case when count(distinct sex) &gt; 1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          then '*'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          else ' '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     end as sexflag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from (select *, count(id) as Frequency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    from k12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    group by id,x,y,sex,age)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group by id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having count(id) &gt; 1;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quit;</a:t>
            </a: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0" y="1271588"/>
            <a:ext cx="533400" cy="244475"/>
          </a:xfrm>
          <a:prstGeom prst="rect">
            <a:avLst/>
          </a:prstGeom>
          <a:noFill/>
        </p:spPr>
        <p:txBody>
          <a:bodyPr anchor="ctr">
            <a:normAutofit fontScale="85000" lnSpcReduction="20000"/>
          </a:bodyPr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fld id="{6FD754BD-9E35-4AF6-A234-2540881C034D}" type="slidenum">
              <a:rPr lang="en-US">
                <a:solidFill>
                  <a:srgbClr val="FFFFFF"/>
                </a:solidFill>
              </a:rPr>
              <a:pPr algn="ctr">
                <a:buClr>
                  <a:schemeClr val="tx1"/>
                </a:buClr>
                <a:buSzPct val="70000"/>
                <a:buFont typeface="Wingdings" pitchFamily="2" charset="2"/>
                <a:buNone/>
                <a:defRPr/>
              </a:pPr>
              <a:t>18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0180" name="Rectangle 5"/>
          <p:cNvSpPr>
            <a:spLocks noChangeArrowheads="1"/>
          </p:cNvSpPr>
          <p:nvPr/>
        </p:nvSpPr>
        <p:spPr bwMode="auto">
          <a:xfrm>
            <a:off x="1371600" y="4648200"/>
            <a:ext cx="4572000" cy="838200"/>
          </a:xfrm>
          <a:prstGeom prst="rect">
            <a:avLst/>
          </a:prstGeom>
          <a:solidFill>
            <a:schemeClr val="accent2">
              <a:alpha val="50195"/>
            </a:schemeClr>
          </a:solidFill>
          <a:ln w="9525" algn="ctr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257563E9-00F0-4E1A-B5AD-6AC6F7A26544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553200" y="4724400"/>
            <a:ext cx="2209800" cy="7386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r>
              <a:rPr lang="en-US" dirty="0" smtClean="0">
                <a:latin typeface="+mn-lt"/>
                <a:cs typeface="Courier New" pitchFamily="49" charset="0"/>
              </a:rPr>
              <a:t>A query in parentheses on</a:t>
            </a:r>
            <a:br>
              <a:rPr lang="en-US" dirty="0" smtClean="0">
                <a:latin typeface="+mn-lt"/>
                <a:cs typeface="Courier New" pitchFamily="49" charset="0"/>
              </a:rPr>
            </a:br>
            <a:r>
              <a:rPr lang="en-US" dirty="0" smtClean="0">
                <a:latin typeface="+mn-lt"/>
                <a:cs typeface="Courier New" pitchFamily="49" charset="0"/>
              </a:rPr>
              <a:t>a FROM clause is called an</a:t>
            </a:r>
            <a:br>
              <a:rPr lang="en-US" dirty="0" smtClean="0">
                <a:latin typeface="+mn-lt"/>
                <a:cs typeface="Courier New" pitchFamily="49" charset="0"/>
              </a:rPr>
            </a:br>
            <a:r>
              <a:rPr lang="en-US" dirty="0" smtClean="0">
                <a:solidFill>
                  <a:schemeClr val="accent2"/>
                </a:solidFill>
                <a:latin typeface="+mn-lt"/>
                <a:cs typeface="Courier New" pitchFamily="49" charset="0"/>
              </a:rPr>
              <a:t>in-line view.</a:t>
            </a:r>
            <a:endParaRPr lang="en-US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"/>
          <p:cNvSpPr>
            <a:spLocks noGrp="1"/>
          </p:cNvSpPr>
          <p:nvPr>
            <p:ph type="title" idx="4294967295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z="4000" dirty="0" smtClean="0"/>
              <a:t>In-Line view produces a “virtual table”</a:t>
            </a:r>
          </a:p>
        </p:txBody>
      </p:sp>
      <p:sp>
        <p:nvSpPr>
          <p:cNvPr id="52226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12775" y="1600200"/>
            <a:ext cx="8531225" cy="4800600"/>
          </a:xfrm>
        </p:spPr>
        <p:txBody>
          <a:bodyPr/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1" smtClean="0">
                <a:latin typeface="Courier New" pitchFamily="49" charset="0"/>
                <a:cs typeface="Courier New" pitchFamily="49" charset="0"/>
              </a:rPr>
              <a:t>id         x         y  sex            age  Frequency</a:t>
            </a:r>
          </a:p>
          <a:p>
            <a:pPr>
              <a:buFont typeface="Wingdings" pitchFamily="2" charset="2"/>
              <a:buNone/>
            </a:pPr>
            <a:r>
              <a:rPr lang="en-US" sz="2000" b="1" smtClean="0">
                <a:latin typeface="Courier New" pitchFamily="49" charset="0"/>
                <a:cs typeface="Courier New" pitchFamily="49" charset="0"/>
              </a:rPr>
              <a:t>-----------------------------------------------------</a:t>
            </a:r>
          </a:p>
          <a:p>
            <a:pPr>
              <a:buFont typeface="Wingdings" pitchFamily="2" charset="2"/>
              <a:buNone/>
            </a:pPr>
            <a:r>
              <a:rPr lang="en-US" sz="2000" b="1" smtClean="0">
                <a:latin typeface="Courier New" pitchFamily="49" charset="0"/>
                <a:cs typeface="Courier New" pitchFamily="49" charset="0"/>
              </a:rPr>
              <a:t> 1        11        22  F               10          1</a:t>
            </a:r>
          </a:p>
          <a:p>
            <a:pPr>
              <a:buFont typeface="Wingdings" pitchFamily="2" charset="2"/>
              <a:buNone/>
            </a:pPr>
            <a:r>
              <a:rPr lang="en-US" sz="2000" b="1" smtClean="0">
                <a:latin typeface="Courier New" pitchFamily="49" charset="0"/>
                <a:cs typeface="Courier New" pitchFamily="49" charset="0"/>
              </a:rPr>
              <a:t> 2        33        44  M               11          2</a:t>
            </a:r>
          </a:p>
          <a:p>
            <a:pPr>
              <a:buFont typeface="Wingdings" pitchFamily="2" charset="2"/>
              <a:buNone/>
            </a:pPr>
            <a:r>
              <a:rPr lang="en-US" sz="2000" b="1" smtClean="0">
                <a:latin typeface="Courier New" pitchFamily="49" charset="0"/>
                <a:cs typeface="Courier New" pitchFamily="49" charset="0"/>
              </a:rPr>
              <a:t> 3        55        66  F               12          2</a:t>
            </a:r>
          </a:p>
          <a:p>
            <a:pPr>
              <a:buFont typeface="Wingdings" pitchFamily="2" charset="2"/>
              <a:buNone/>
            </a:pPr>
            <a:r>
              <a:rPr lang="en-US" sz="2000" b="1" smtClean="0">
                <a:latin typeface="Courier New" pitchFamily="49" charset="0"/>
                <a:cs typeface="Courier New" pitchFamily="49" charset="0"/>
              </a:rPr>
              <a:t> 3        55        66  F               13          1</a:t>
            </a:r>
          </a:p>
          <a:p>
            <a:pPr>
              <a:buFont typeface="Wingdings" pitchFamily="2" charset="2"/>
              <a:buNone/>
            </a:pPr>
            <a:r>
              <a:rPr lang="en-US" sz="2000" b="1" smtClean="0">
                <a:latin typeface="Courier New" pitchFamily="49" charset="0"/>
                <a:cs typeface="Courier New" pitchFamily="49" charset="0"/>
              </a:rPr>
              <a:t> 4        77        88  F               14          1</a:t>
            </a:r>
          </a:p>
          <a:p>
            <a:pPr>
              <a:buFont typeface="Wingdings" pitchFamily="2" charset="2"/>
              <a:buNone/>
            </a:pPr>
            <a:r>
              <a:rPr lang="en-US" sz="2000" b="1" smtClean="0">
                <a:latin typeface="Courier New" pitchFamily="49" charset="0"/>
                <a:cs typeface="Courier New" pitchFamily="49" charset="0"/>
              </a:rPr>
              <a:t> 4        77        88  M               14          1</a:t>
            </a: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0" y="1271588"/>
            <a:ext cx="533400" cy="244475"/>
          </a:xfrm>
          <a:prstGeom prst="rect">
            <a:avLst/>
          </a:prstGeom>
          <a:noFill/>
        </p:spPr>
        <p:txBody>
          <a:bodyPr anchor="ctr">
            <a:normAutofit fontScale="85000" lnSpcReduction="20000"/>
          </a:bodyPr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fld id="{F8DD3E9A-45FC-477B-B5B2-01D9B7DD46F2}" type="slidenum">
              <a:rPr lang="en-US">
                <a:solidFill>
                  <a:srgbClr val="FFFFFF"/>
                </a:solidFill>
              </a:rPr>
              <a:pPr algn="ctr">
                <a:buClr>
                  <a:schemeClr val="tx1"/>
                </a:buClr>
                <a:buSzPct val="70000"/>
                <a:buFont typeface="Wingdings" pitchFamily="2" charset="2"/>
                <a:buNone/>
                <a:defRPr/>
              </a:pPr>
              <a:t>19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6262" name="Line 6"/>
          <p:cNvSpPr>
            <a:spLocks noChangeShapeType="1"/>
          </p:cNvSpPr>
          <p:nvPr/>
        </p:nvSpPr>
        <p:spPr bwMode="auto">
          <a:xfrm>
            <a:off x="762000" y="2743200"/>
            <a:ext cx="8077200" cy="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6263" name="Line 7"/>
          <p:cNvSpPr>
            <a:spLocks noChangeShapeType="1"/>
          </p:cNvSpPr>
          <p:nvPr/>
        </p:nvSpPr>
        <p:spPr bwMode="auto">
          <a:xfrm>
            <a:off x="762000" y="3171825"/>
            <a:ext cx="8077200" cy="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6264" name="Line 8"/>
          <p:cNvSpPr>
            <a:spLocks noChangeShapeType="1"/>
          </p:cNvSpPr>
          <p:nvPr/>
        </p:nvSpPr>
        <p:spPr bwMode="auto">
          <a:xfrm>
            <a:off x="762000" y="3962400"/>
            <a:ext cx="8077200" cy="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6265" name="Line 9"/>
          <p:cNvSpPr>
            <a:spLocks noChangeShapeType="1"/>
          </p:cNvSpPr>
          <p:nvPr/>
        </p:nvSpPr>
        <p:spPr bwMode="auto">
          <a:xfrm>
            <a:off x="762000" y="4724400"/>
            <a:ext cx="8077200" cy="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7A3F7D77-3C8D-4D81-98CA-7ED251943140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6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6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6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6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2" grpId="0" animBg="1"/>
      <p:bldP spid="96263" grpId="0" animBg="1"/>
      <p:bldP spid="96264" grpId="0" animBg="1"/>
      <p:bldP spid="9626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4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dirty="0" smtClean="0"/>
              <a:t>Recent user questions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EF4A3EF4-BED7-4917-BE70-3A5C46AAD4C6}" type="slidenum">
              <a:rPr lang="en-US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17411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 eaLnBrk="1" hangingPunct="1"/>
            <a:r>
              <a:rPr lang="en-US" dirty="0" smtClean="0"/>
              <a:t>How can I print long character values?</a:t>
            </a:r>
          </a:p>
          <a:p>
            <a:pPr eaLnBrk="1" hangingPunct="1"/>
            <a:r>
              <a:rPr lang="en-US" dirty="0" smtClean="0"/>
              <a:t>How can I EXPORT formatted values to Excel?</a:t>
            </a:r>
          </a:p>
          <a:p>
            <a:pPr eaLnBrk="1" hangingPunct="1"/>
            <a:r>
              <a:rPr lang="en-US" dirty="0" smtClean="0"/>
              <a:t>How can I flag inconsistencies across observations?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itle 1"/>
          <p:cNvSpPr>
            <a:spLocks noGrp="1"/>
          </p:cNvSpPr>
          <p:nvPr>
            <p:ph type="title" idx="4294967295"/>
          </p:nvPr>
        </p:nvSpPr>
        <p:spPr>
          <a:xfrm>
            <a:off x="612775" y="228600"/>
            <a:ext cx="8531225" cy="990600"/>
          </a:xfrm>
        </p:spPr>
        <p:txBody>
          <a:bodyPr/>
          <a:lstStyle/>
          <a:p>
            <a:pPr eaLnBrk="1" hangingPunct="1"/>
            <a:r>
              <a:rPr lang="en-US" sz="4000" smtClean="0"/>
              <a:t>GROUP BY and HAVING executed next</a:t>
            </a:r>
          </a:p>
        </p:txBody>
      </p:sp>
      <p:sp>
        <p:nvSpPr>
          <p:cNvPr id="54274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12775" y="1600200"/>
            <a:ext cx="8153400" cy="4800600"/>
          </a:xfrm>
        </p:spPr>
        <p:txBody>
          <a:bodyPr/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proc sql;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create table flags as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select *,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     case when count(distinct age) &gt; 1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          then '*'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          else ' '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     end as ageflag,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     case when count(distinct sex) &gt; 1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          then '*'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          else ' '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     end as sexflag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from (select *, count(id) as Frequency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    from k12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    group by id,x,y,sex,age)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group by id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having count(id) &gt; 1;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quit;</a:t>
            </a: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0" y="1271588"/>
            <a:ext cx="533400" cy="244475"/>
          </a:xfrm>
          <a:prstGeom prst="rect">
            <a:avLst/>
          </a:prstGeom>
          <a:noFill/>
        </p:spPr>
        <p:txBody>
          <a:bodyPr anchor="ctr">
            <a:normAutofit fontScale="85000" lnSpcReduction="20000"/>
          </a:bodyPr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fld id="{8D51E96F-3444-4BE9-8834-0A51FDACBA5A}" type="slidenum">
              <a:rPr lang="en-US">
                <a:solidFill>
                  <a:srgbClr val="FFFFFF"/>
                </a:solidFill>
              </a:rPr>
              <a:pPr algn="ctr">
                <a:buClr>
                  <a:schemeClr val="tx1"/>
                </a:buClr>
                <a:buSzPct val="70000"/>
                <a:buFont typeface="Wingdings" pitchFamily="2" charset="2"/>
                <a:buNone/>
                <a:defRPr/>
              </a:pPr>
              <a:t>20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4276" name="Rectangle 5"/>
          <p:cNvSpPr>
            <a:spLocks noChangeArrowheads="1"/>
          </p:cNvSpPr>
          <p:nvPr/>
        </p:nvSpPr>
        <p:spPr bwMode="auto">
          <a:xfrm>
            <a:off x="609600" y="5486400"/>
            <a:ext cx="3048000" cy="533400"/>
          </a:xfrm>
          <a:prstGeom prst="rect">
            <a:avLst/>
          </a:prstGeom>
          <a:solidFill>
            <a:schemeClr val="accent2">
              <a:alpha val="50195"/>
            </a:schemeClr>
          </a:solidFill>
          <a:ln w="9525" algn="ctr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9B364CEC-5F90-4019-BA6F-3FA8B6CA0BA1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itle 1"/>
          <p:cNvSpPr>
            <a:spLocks noGrp="1"/>
          </p:cNvSpPr>
          <p:nvPr>
            <p:ph type="title" idx="4294967295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z="4000" smtClean="0"/>
              <a:t>GROUP BY and HAVING: Results</a:t>
            </a:r>
          </a:p>
        </p:txBody>
      </p:sp>
      <p:sp>
        <p:nvSpPr>
          <p:cNvPr id="56322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12775" y="1600200"/>
            <a:ext cx="8531225" cy="4800600"/>
          </a:xfrm>
        </p:spPr>
        <p:txBody>
          <a:bodyPr/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1" smtClean="0">
                <a:latin typeface="Courier New" pitchFamily="49" charset="0"/>
                <a:cs typeface="Courier New" pitchFamily="49" charset="0"/>
              </a:rPr>
              <a:t>id         x         y  sex            age  Frequency</a:t>
            </a:r>
          </a:p>
          <a:p>
            <a:pPr>
              <a:buFont typeface="Wingdings" pitchFamily="2" charset="2"/>
              <a:buNone/>
            </a:pPr>
            <a:r>
              <a:rPr lang="en-US" sz="2000" b="1" smtClean="0">
                <a:latin typeface="Courier New" pitchFamily="49" charset="0"/>
                <a:cs typeface="Courier New" pitchFamily="49" charset="0"/>
              </a:rPr>
              <a:t>-----------------------------------------------------</a:t>
            </a:r>
          </a:p>
          <a:p>
            <a:pPr>
              <a:buFont typeface="Wingdings" pitchFamily="2" charset="2"/>
              <a:buNone/>
            </a:pPr>
            <a:r>
              <a:rPr lang="en-US" sz="2000" b="1" smtClean="0">
                <a:latin typeface="Courier New" pitchFamily="49" charset="0"/>
                <a:cs typeface="Courier New" pitchFamily="49" charset="0"/>
              </a:rPr>
              <a:t> 3        55        66  F               12          2</a:t>
            </a:r>
          </a:p>
          <a:p>
            <a:pPr>
              <a:buFont typeface="Wingdings" pitchFamily="2" charset="2"/>
              <a:buNone/>
            </a:pPr>
            <a:r>
              <a:rPr lang="en-US" sz="2000" b="1" smtClean="0">
                <a:latin typeface="Courier New" pitchFamily="49" charset="0"/>
                <a:cs typeface="Courier New" pitchFamily="49" charset="0"/>
              </a:rPr>
              <a:t> 3        55        66  F               13          1</a:t>
            </a:r>
          </a:p>
          <a:p>
            <a:pPr>
              <a:buFont typeface="Wingdings" pitchFamily="2" charset="2"/>
              <a:buNone/>
            </a:pPr>
            <a:r>
              <a:rPr lang="en-US" sz="2000" b="1" smtClean="0">
                <a:latin typeface="Courier New" pitchFamily="49" charset="0"/>
                <a:cs typeface="Courier New" pitchFamily="49" charset="0"/>
              </a:rPr>
              <a:t> 4        77        88  F               14          1</a:t>
            </a:r>
          </a:p>
          <a:p>
            <a:pPr>
              <a:buFont typeface="Wingdings" pitchFamily="2" charset="2"/>
              <a:buNone/>
            </a:pPr>
            <a:r>
              <a:rPr lang="en-US" sz="2000" b="1" smtClean="0">
                <a:latin typeface="Courier New" pitchFamily="49" charset="0"/>
                <a:cs typeface="Courier New" pitchFamily="49" charset="0"/>
              </a:rPr>
              <a:t> 4        77        88  M               14          1</a:t>
            </a: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0" y="1271588"/>
            <a:ext cx="533400" cy="244475"/>
          </a:xfrm>
          <a:prstGeom prst="rect">
            <a:avLst/>
          </a:prstGeom>
          <a:noFill/>
        </p:spPr>
        <p:txBody>
          <a:bodyPr anchor="ctr">
            <a:normAutofit fontScale="85000" lnSpcReduction="20000"/>
          </a:bodyPr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fld id="{C8FACF91-ACA3-4F5B-9982-7E1F471143C1}" type="slidenum">
              <a:rPr lang="en-US">
                <a:solidFill>
                  <a:srgbClr val="FFFFFF"/>
                </a:solidFill>
              </a:rPr>
              <a:pPr algn="ctr">
                <a:buClr>
                  <a:schemeClr val="tx1"/>
                </a:buClr>
                <a:buSzPct val="70000"/>
                <a:buFont typeface="Wingdings" pitchFamily="2" charset="2"/>
                <a:buNone/>
                <a:defRPr/>
              </a:pPr>
              <a:t>21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852953DC-8B28-4EFE-920D-AD605BFE2033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762000" y="3154363"/>
            <a:ext cx="8077200" cy="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>
            <a:off x="762000" y="3962400"/>
            <a:ext cx="8077200" cy="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Title 1"/>
          <p:cNvSpPr>
            <a:spLocks noGrp="1"/>
          </p:cNvSpPr>
          <p:nvPr>
            <p:ph type="title" idx="4294967295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z="4000" smtClean="0"/>
              <a:t>SELECT is executed last</a:t>
            </a:r>
          </a:p>
        </p:txBody>
      </p:sp>
      <p:sp>
        <p:nvSpPr>
          <p:cNvPr id="58370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12775" y="1600200"/>
            <a:ext cx="8153400" cy="4800600"/>
          </a:xfrm>
        </p:spPr>
        <p:txBody>
          <a:bodyPr/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proc sql;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create table flags as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select *,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     case when count(distinct age) &gt; 1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          then '*'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          else ' '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     end as ageflag,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     case when count(distinct sex) &gt; 1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          then '*'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          else ' '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     end as sexflag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from (select *, count(id) as Frequency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    from k12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    group by id,x,y,sex,age)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group by id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having count(id) &gt; 1;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quit;</a:t>
            </a: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0" y="1271588"/>
            <a:ext cx="533400" cy="244475"/>
          </a:xfrm>
          <a:prstGeom prst="rect">
            <a:avLst/>
          </a:prstGeom>
          <a:noFill/>
        </p:spPr>
        <p:txBody>
          <a:bodyPr anchor="ctr">
            <a:normAutofit fontScale="85000" lnSpcReduction="20000"/>
          </a:bodyPr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fld id="{8545CFCB-6ABD-497E-8C7E-BBA2B49F842E}" type="slidenum">
              <a:rPr lang="en-US">
                <a:solidFill>
                  <a:srgbClr val="FFFFFF"/>
                </a:solidFill>
              </a:rPr>
              <a:pPr algn="ctr">
                <a:buClr>
                  <a:schemeClr val="tx1"/>
                </a:buClr>
                <a:buSzPct val="70000"/>
                <a:buFont typeface="Wingdings" pitchFamily="2" charset="2"/>
                <a:buNone/>
                <a:defRPr/>
              </a:pPr>
              <a:t>22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8372" name="Rectangle 5"/>
          <p:cNvSpPr>
            <a:spLocks noChangeArrowheads="1"/>
          </p:cNvSpPr>
          <p:nvPr/>
        </p:nvSpPr>
        <p:spPr bwMode="auto">
          <a:xfrm>
            <a:off x="685800" y="2209800"/>
            <a:ext cx="5562600" cy="2438400"/>
          </a:xfrm>
          <a:prstGeom prst="rect">
            <a:avLst/>
          </a:prstGeom>
          <a:solidFill>
            <a:schemeClr val="accent2">
              <a:alpha val="50195"/>
            </a:schemeClr>
          </a:solidFill>
          <a:ln w="9525" algn="ctr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1A7A80A6-2FC0-4545-82A5-AF8BDDCCC67D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Title 1"/>
          <p:cNvSpPr>
            <a:spLocks noGrp="1"/>
          </p:cNvSpPr>
          <p:nvPr>
            <p:ph type="title" idx="4294967295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z="4000" smtClean="0"/>
              <a:t>PROC PRINT with BY ID</a:t>
            </a:r>
          </a:p>
        </p:txBody>
      </p:sp>
      <p:sp>
        <p:nvSpPr>
          <p:cNvPr id="60418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12775" y="1600200"/>
            <a:ext cx="8378825" cy="48006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1600" b="1" smtClean="0">
                <a:latin typeface="Courier New" pitchFamily="49" charset="0"/>
                <a:cs typeface="Courier New" pitchFamily="49" charset="0"/>
              </a:rPr>
              <a:t>id=3</a:t>
            </a:r>
          </a:p>
          <a:p>
            <a:pPr>
              <a:buFont typeface="Wingdings" pitchFamily="2" charset="2"/>
              <a:buNone/>
            </a:pPr>
            <a:endParaRPr lang="en-US" sz="1600" b="1" smtClean="0">
              <a:latin typeface="Courier New" pitchFamily="49" charset="0"/>
              <a:cs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1600" b="1" smtClean="0">
                <a:latin typeface="Courier New" pitchFamily="49" charset="0"/>
                <a:cs typeface="Courier New" pitchFamily="49" charset="0"/>
              </a:rPr>
              <a:t>Obs     x     y    sex    age    Frequency    </a:t>
            </a:r>
            <a:r>
              <a:rPr lang="en-US" sz="1600" b="1" smtClean="0">
                <a:solidFill>
                  <a:schemeClr val="accent2"/>
                </a:solidFill>
                <a:latin typeface="Courier New" pitchFamily="49" charset="0"/>
                <a:cs typeface="Courier New" pitchFamily="49" charset="0"/>
              </a:rPr>
              <a:t>ageflag</a:t>
            </a:r>
            <a:r>
              <a:rPr lang="en-US" sz="1600" b="1" smtClean="0">
                <a:latin typeface="Courier New" pitchFamily="49" charset="0"/>
                <a:cs typeface="Courier New" pitchFamily="49" charset="0"/>
              </a:rPr>
              <a:t>    sexflag</a:t>
            </a:r>
          </a:p>
          <a:p>
            <a:pPr>
              <a:buFont typeface="Wingdings" pitchFamily="2" charset="2"/>
              <a:buNone/>
            </a:pPr>
            <a:endParaRPr lang="en-US" sz="1600" b="1" smtClean="0">
              <a:latin typeface="Courier New" pitchFamily="49" charset="0"/>
              <a:cs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1600" b="1" smtClean="0">
                <a:latin typeface="Courier New" pitchFamily="49" charset="0"/>
                <a:cs typeface="Courier New" pitchFamily="49" charset="0"/>
              </a:rPr>
              <a:t> 1     55    66     F      12        2           </a:t>
            </a:r>
            <a:r>
              <a:rPr lang="en-US" sz="1600" b="1" smtClean="0">
                <a:solidFill>
                  <a:schemeClr val="accent2"/>
                </a:solidFill>
                <a:latin typeface="Courier New" pitchFamily="49" charset="0"/>
                <a:cs typeface="Courier New" pitchFamily="49" charset="0"/>
              </a:rPr>
              <a:t>*</a:t>
            </a:r>
            <a:r>
              <a:rPr lang="en-US" sz="1600" b="1" smtClean="0">
                <a:latin typeface="Courier New" pitchFamily="49" charset="0"/>
                <a:cs typeface="Courier New" pitchFamily="49" charset="0"/>
              </a:rPr>
              <a:t>              </a:t>
            </a:r>
          </a:p>
          <a:p>
            <a:pPr>
              <a:buFont typeface="Wingdings" pitchFamily="2" charset="2"/>
              <a:buNone/>
            </a:pPr>
            <a:r>
              <a:rPr lang="en-US" sz="1600" b="1" smtClean="0">
                <a:latin typeface="Courier New" pitchFamily="49" charset="0"/>
                <a:cs typeface="Courier New" pitchFamily="49" charset="0"/>
              </a:rPr>
              <a:t> 2     55    66     F      13        1           </a:t>
            </a:r>
            <a:r>
              <a:rPr lang="en-US" sz="1600" b="1" smtClean="0">
                <a:solidFill>
                  <a:schemeClr val="accent2"/>
                </a:solidFill>
                <a:latin typeface="Courier New" pitchFamily="49" charset="0"/>
                <a:cs typeface="Courier New" pitchFamily="49" charset="0"/>
              </a:rPr>
              <a:t>*</a:t>
            </a:r>
            <a:r>
              <a:rPr lang="en-US" sz="1600" b="1" smtClean="0">
                <a:latin typeface="Courier New" pitchFamily="49" charset="0"/>
                <a:cs typeface="Courier New" pitchFamily="49" charset="0"/>
              </a:rPr>
              <a:t>              </a:t>
            </a:r>
          </a:p>
          <a:p>
            <a:pPr>
              <a:buFont typeface="Wingdings" pitchFamily="2" charset="2"/>
              <a:buNone/>
            </a:pPr>
            <a:endParaRPr lang="en-US" sz="1600" b="1" smtClean="0">
              <a:latin typeface="Courier New" pitchFamily="49" charset="0"/>
              <a:cs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1600" b="1" smtClean="0">
                <a:latin typeface="Courier New" pitchFamily="49" charset="0"/>
                <a:cs typeface="Courier New" pitchFamily="49" charset="0"/>
              </a:rPr>
              <a:t>id=4</a:t>
            </a:r>
          </a:p>
          <a:p>
            <a:pPr>
              <a:buFont typeface="Wingdings" pitchFamily="2" charset="2"/>
              <a:buNone/>
            </a:pPr>
            <a:endParaRPr lang="en-US" sz="1600" b="1" smtClean="0">
              <a:latin typeface="Courier New" pitchFamily="49" charset="0"/>
              <a:cs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1600" b="1" smtClean="0">
                <a:latin typeface="Courier New" pitchFamily="49" charset="0"/>
                <a:cs typeface="Courier New" pitchFamily="49" charset="0"/>
              </a:rPr>
              <a:t>Obs     x     y    sex    age    Frequency    ageflag    </a:t>
            </a:r>
            <a:r>
              <a:rPr lang="en-US" sz="1600" b="1" smtClean="0">
                <a:solidFill>
                  <a:schemeClr val="accent2"/>
                </a:solidFill>
                <a:latin typeface="Courier New" pitchFamily="49" charset="0"/>
                <a:cs typeface="Courier New" pitchFamily="49" charset="0"/>
              </a:rPr>
              <a:t>sexflag</a:t>
            </a:r>
          </a:p>
          <a:p>
            <a:pPr>
              <a:buFont typeface="Wingdings" pitchFamily="2" charset="2"/>
              <a:buNone/>
            </a:pPr>
            <a:endParaRPr lang="en-US" sz="1600" b="1" smtClean="0">
              <a:latin typeface="Courier New" pitchFamily="49" charset="0"/>
              <a:cs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1600" b="1" smtClean="0">
                <a:latin typeface="Courier New" pitchFamily="49" charset="0"/>
                <a:cs typeface="Courier New" pitchFamily="49" charset="0"/>
              </a:rPr>
              <a:t> 3     77    88     F      14        1                      </a:t>
            </a:r>
            <a:r>
              <a:rPr lang="en-US" sz="1600" b="1" smtClean="0">
                <a:solidFill>
                  <a:schemeClr val="accent2"/>
                </a:solidFill>
                <a:latin typeface="Courier New" pitchFamily="49" charset="0"/>
                <a:cs typeface="Courier New" pitchFamily="49" charset="0"/>
              </a:rPr>
              <a:t>*</a:t>
            </a:r>
            <a:r>
              <a:rPr lang="en-US" sz="1600" b="1" smtClean="0">
                <a:latin typeface="Courier New" pitchFamily="49" charset="0"/>
                <a:cs typeface="Courier New" pitchFamily="49" charset="0"/>
              </a:rPr>
              <a:t>   </a:t>
            </a:r>
          </a:p>
          <a:p>
            <a:pPr>
              <a:buFont typeface="Wingdings" pitchFamily="2" charset="2"/>
              <a:buNone/>
            </a:pPr>
            <a:r>
              <a:rPr lang="en-US" sz="1600" b="1" smtClean="0">
                <a:latin typeface="Courier New" pitchFamily="49" charset="0"/>
                <a:cs typeface="Courier New" pitchFamily="49" charset="0"/>
              </a:rPr>
              <a:t> 4     77    88     M      14        1                      </a:t>
            </a:r>
            <a:r>
              <a:rPr lang="en-US" sz="1600" b="1" smtClean="0">
                <a:solidFill>
                  <a:schemeClr val="accent2"/>
                </a:solidFill>
                <a:latin typeface="Courier New" pitchFamily="49" charset="0"/>
                <a:cs typeface="Courier New" pitchFamily="49" charset="0"/>
              </a:rPr>
              <a:t>*</a:t>
            </a:r>
            <a:r>
              <a:rPr lang="en-US" sz="1600" b="1" smtClean="0">
                <a:latin typeface="Courier New" pitchFamily="49" charset="0"/>
                <a:cs typeface="Courier New" pitchFamily="49" charset="0"/>
              </a:rPr>
              <a:t> </a:t>
            </a: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0" y="1271588"/>
            <a:ext cx="533400" cy="244475"/>
          </a:xfrm>
          <a:prstGeom prst="rect">
            <a:avLst/>
          </a:prstGeom>
          <a:noFill/>
        </p:spPr>
        <p:txBody>
          <a:bodyPr anchor="ctr">
            <a:normAutofit fontScale="85000" lnSpcReduction="20000"/>
          </a:bodyPr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fld id="{5FA58EB1-EA30-4E97-94ED-641F0AB75852}" type="slidenum">
              <a:rPr lang="en-US">
                <a:solidFill>
                  <a:srgbClr val="FFFFFF"/>
                </a:solidFill>
              </a:rPr>
              <a:pPr algn="ctr">
                <a:buClr>
                  <a:schemeClr val="tx1"/>
                </a:buClr>
                <a:buSzPct val="70000"/>
                <a:buFont typeface="Wingdings" pitchFamily="2" charset="2"/>
                <a:buNone/>
                <a:defRPr/>
              </a:pPr>
              <a:t>23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4455" name="Rectangle 7"/>
          <p:cNvSpPr>
            <a:spLocks noChangeArrowheads="1"/>
          </p:cNvSpPr>
          <p:nvPr/>
        </p:nvSpPr>
        <p:spPr bwMode="auto">
          <a:xfrm>
            <a:off x="3810000" y="2286000"/>
            <a:ext cx="533400" cy="1295400"/>
          </a:xfrm>
          <a:prstGeom prst="rect">
            <a:avLst/>
          </a:prstGeom>
          <a:noFill/>
          <a:ln w="25400" algn="ctr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endParaRPr lang="en-US"/>
          </a:p>
        </p:txBody>
      </p:sp>
      <p:sp>
        <p:nvSpPr>
          <p:cNvPr id="104456" name="Rectangle 8"/>
          <p:cNvSpPr>
            <a:spLocks noChangeArrowheads="1"/>
          </p:cNvSpPr>
          <p:nvPr/>
        </p:nvSpPr>
        <p:spPr bwMode="auto">
          <a:xfrm>
            <a:off x="2971800" y="4648200"/>
            <a:ext cx="457200" cy="1295400"/>
          </a:xfrm>
          <a:prstGeom prst="rect">
            <a:avLst/>
          </a:prstGeom>
          <a:noFill/>
          <a:ln w="25400" algn="ctr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74048216-1793-4D05-8502-C35DAE2658C6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5" grpId="0" animBg="1"/>
      <p:bldP spid="10445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2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mtClean="0"/>
              <a:t>Summary of SQL steps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E6DAAF7B-A083-4DCF-A69E-49DE0641C8BE}" type="slidenum">
              <a:rPr lang="en-US"/>
              <a:pPr>
                <a:defRPr/>
              </a:pPr>
              <a:t>24</a:t>
            </a:fld>
            <a:endParaRPr lang="en-US"/>
          </a:p>
        </p:txBody>
      </p:sp>
      <p:sp>
        <p:nvSpPr>
          <p:cNvPr id="6246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 eaLnBrk="1" hangingPunct="1"/>
            <a:r>
              <a:rPr lang="en-US" dirty="0" smtClean="0"/>
              <a:t>Use GROUP BY in an in-line view to create a row for each unique combination of specified variables</a:t>
            </a:r>
          </a:p>
          <a:p>
            <a:pPr eaLnBrk="1" hangingPunct="1"/>
            <a:r>
              <a:rPr lang="en-US" dirty="0" smtClean="0"/>
              <a:t>Use GROUP BY and HAVING to subset rows where ID occurs more than once</a:t>
            </a:r>
          </a:p>
          <a:p>
            <a:pPr eaLnBrk="1" hangingPunct="1"/>
            <a:r>
              <a:rPr lang="en-US" dirty="0" smtClean="0"/>
              <a:t>Select all columns and use CASE to create variables that flag values that are not constant</a:t>
            </a:r>
            <a:endParaRPr lang="en-US" sz="21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4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mtClean="0"/>
              <a:t>Recent user questions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0AD30912-FC50-48E4-8133-4B82F6046FE9}" type="slidenum">
              <a:rPr lang="en-US"/>
              <a:pPr>
                <a:defRPr/>
              </a:pPr>
              <a:t>25</a:t>
            </a:fld>
            <a:endParaRPr lang="en-US"/>
          </a:p>
        </p:txBody>
      </p:sp>
      <p:sp>
        <p:nvSpPr>
          <p:cNvPr id="64515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612775" y="1600200"/>
            <a:ext cx="8531225" cy="4495800"/>
          </a:xfrm>
        </p:spPr>
        <p:txBody>
          <a:bodyPr/>
          <a:lstStyle/>
          <a:p>
            <a:pPr eaLnBrk="1" hangingPunct="1"/>
            <a:r>
              <a:rPr lang="en-US" smtClean="0"/>
              <a:t>How can I create unique SAS data set names?</a:t>
            </a:r>
          </a:p>
          <a:p>
            <a:pPr eaLnBrk="1" hangingPunct="1"/>
            <a:r>
              <a:rPr lang="en-US" smtClean="0"/>
              <a:t>How can I control the length of formatted values?</a:t>
            </a:r>
          </a:p>
          <a:p>
            <a:pPr eaLnBrk="1" hangingPunct="1"/>
            <a:r>
              <a:rPr lang="en-US" smtClean="0"/>
              <a:t>How can I count unique values within an observation?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531225" cy="990600"/>
          </a:xfrm>
        </p:spPr>
        <p:txBody>
          <a:bodyPr/>
          <a:lstStyle/>
          <a:p>
            <a:r>
              <a:rPr lang="en-US" sz="3600" smtClean="0"/>
              <a:t>How can I create unique SAS data set names?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r>
              <a:rPr lang="en-US" dirty="0" smtClean="0"/>
              <a:t>Problem</a:t>
            </a:r>
          </a:p>
          <a:p>
            <a:pPr lvl="1"/>
            <a:r>
              <a:rPr lang="en-US" dirty="0" smtClean="0"/>
              <a:t>Program creates SAS data set[s]</a:t>
            </a:r>
          </a:p>
          <a:p>
            <a:pPr lvl="1"/>
            <a:r>
              <a:rPr lang="en-US" dirty="0" smtClean="0"/>
              <a:t>Program is run repetitively</a:t>
            </a:r>
          </a:p>
          <a:p>
            <a:pPr lvl="1"/>
            <a:r>
              <a:rPr lang="en-US" dirty="0" smtClean="0"/>
              <a:t>Each output data set must be saved</a:t>
            </a:r>
          </a:p>
          <a:p>
            <a:pPr lvl="1"/>
            <a:r>
              <a:rPr lang="en-US" dirty="0" smtClean="0"/>
              <a:t>Data set names must be unique to avoid overwriting</a:t>
            </a:r>
          </a:p>
          <a:p>
            <a:pPr lvl="1"/>
            <a:r>
              <a:rPr lang="en-US" dirty="0" smtClean="0"/>
              <a:t>Do </a:t>
            </a:r>
            <a:r>
              <a:rPr lang="en-US" b="1" dirty="0" smtClean="0"/>
              <a:t>not</a:t>
            </a:r>
            <a:r>
              <a:rPr lang="en-US" dirty="0" smtClean="0"/>
              <a:t> want to have to edit program each time!</a:t>
            </a:r>
          </a:p>
          <a:p>
            <a:r>
              <a:rPr lang="en-US" dirty="0" smtClean="0"/>
              <a:t>Solution</a:t>
            </a:r>
          </a:p>
          <a:p>
            <a:pPr lvl="1"/>
            <a:r>
              <a:rPr lang="en-US" dirty="0" smtClean="0"/>
              <a:t>Create macro variable with current date-time “stamp”</a:t>
            </a:r>
          </a:p>
          <a:p>
            <a:pPr lvl="1"/>
            <a:r>
              <a:rPr lang="en-US" dirty="0" smtClean="0"/>
              <a:t>Use macro variable when creating SAS data set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F6448D30-305A-4990-9908-91771BE2F29A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531225" cy="990600"/>
          </a:xfrm>
        </p:spPr>
        <p:txBody>
          <a:bodyPr/>
          <a:lstStyle/>
          <a:p>
            <a:r>
              <a:rPr lang="en-US" sz="3600" smtClean="0"/>
              <a:t>Create unique values with DATETIME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r>
              <a:rPr lang="en-US" smtClean="0"/>
              <a:t>DATETIME()</a:t>
            </a:r>
          </a:p>
          <a:p>
            <a:pPr lvl="1"/>
            <a:r>
              <a:rPr lang="en-US" smtClean="0"/>
              <a:t>Returns </a:t>
            </a: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1578493853.3</a:t>
            </a:r>
            <a:endParaRPr lang="en-US" b="1" smtClean="0">
              <a:latin typeface="Courier New" pitchFamily="49" charset="0"/>
              <a:cs typeface="Courier New" pitchFamily="49" charset="0"/>
            </a:endParaRPr>
          </a:p>
          <a:p>
            <a:pPr lvl="1"/>
            <a:r>
              <a:rPr lang="en-US" smtClean="0"/>
              <a:t>Number of seconds from January 1, 1960 at midnight</a:t>
            </a:r>
          </a:p>
          <a:p>
            <a:pPr lvl="1"/>
            <a:r>
              <a:rPr lang="en-US" smtClean="0"/>
              <a:t>Not particularly useful as-is</a:t>
            </a:r>
          </a:p>
          <a:p>
            <a:pPr lvl="1">
              <a:buFont typeface="Wingdings 2" pitchFamily="18" charset="2"/>
              <a:buNone/>
            </a:pPr>
            <a:endParaRPr lang="en-US" smtClean="0"/>
          </a:p>
          <a:p>
            <a:r>
              <a:rPr lang="en-US" smtClean="0"/>
              <a:t>DATETIME() formatted with DATETIME20.</a:t>
            </a:r>
          </a:p>
          <a:p>
            <a:pPr lvl="1"/>
            <a:r>
              <a:rPr lang="en-US" smtClean="0"/>
              <a:t>Returns </a:t>
            </a: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07JAN2010:14:30:53</a:t>
            </a:r>
            <a:endParaRPr lang="en-US" b="1" smtClean="0">
              <a:latin typeface="Courier New" pitchFamily="49" charset="0"/>
              <a:cs typeface="Courier New" pitchFamily="49" charset="0"/>
            </a:endParaRPr>
          </a:p>
          <a:p>
            <a:pPr lvl="1"/>
            <a:r>
              <a:rPr lang="en-US" smtClean="0"/>
              <a:t>Useful as a unique “date-time stamp”</a:t>
            </a:r>
          </a:p>
          <a:p>
            <a:pPr lvl="1"/>
            <a:r>
              <a:rPr lang="en-US" smtClean="0"/>
              <a:t>Need to change colons to underscores</a:t>
            </a:r>
          </a:p>
          <a:p>
            <a:pPr lvl="1"/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891FC71F-FD0F-40F9-92BD-80AFCBA8BDDE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531225" cy="990600"/>
          </a:xfrm>
        </p:spPr>
        <p:txBody>
          <a:bodyPr/>
          <a:lstStyle/>
          <a:p>
            <a:pPr eaLnBrk="1" hangingPunct="1"/>
            <a:r>
              <a:rPr lang="en-US" sz="3600" smtClean="0"/>
              <a:t>Create date-time stamp with DATA step</a:t>
            </a:r>
          </a:p>
        </p:txBody>
      </p:sp>
      <p:sp>
        <p:nvSpPr>
          <p:cNvPr id="70658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data test;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dt1 =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datetime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();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dt2 = </a:t>
            </a:r>
            <a:r>
              <a:rPr lang="en-US" sz="2400" b="1" dirty="0" smtClean="0">
                <a:solidFill>
                  <a:schemeClr val="accent2"/>
                </a:solidFill>
                <a:latin typeface="Courier New" pitchFamily="49" charset="0"/>
                <a:cs typeface="Courier New" pitchFamily="49" charset="0"/>
              </a:rPr>
              <a:t>put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(dt1,datetime20.);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dt3 = </a:t>
            </a:r>
            <a:r>
              <a:rPr lang="en-US" sz="2400" b="1" dirty="0" smtClean="0">
                <a:solidFill>
                  <a:schemeClr val="accent2"/>
                </a:solidFill>
                <a:latin typeface="Courier New" pitchFamily="49" charset="0"/>
                <a:cs typeface="Courier New" pitchFamily="49" charset="0"/>
              </a:rPr>
              <a:t>translate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(dt2,'_',':');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put dt1= / dt2= / dt3= 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run;</a:t>
            </a:r>
          </a:p>
          <a:p>
            <a:pPr>
              <a:buFont typeface="Wingdings" pitchFamily="2" charset="2"/>
              <a:buNone/>
            </a:pPr>
            <a:endParaRPr lang="en-US" sz="2400" b="1" dirty="0" smtClean="0">
              <a:latin typeface="Courier New" pitchFamily="49" charset="0"/>
              <a:cs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dirty="0" smtClean="0"/>
              <a:t>produces:</a:t>
            </a:r>
          </a:p>
          <a:p>
            <a:pPr>
              <a:buFont typeface="Wingdings" pitchFamily="2" charset="2"/>
              <a:buNone/>
            </a:pPr>
            <a:endParaRPr lang="en-US" sz="2400" b="1" dirty="0" smtClean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dt1=1578493853.3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dt2=07JAN2010:14:30:53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dt3=07JAN2010_14_30_53</a:t>
            </a:r>
          </a:p>
          <a:p>
            <a:pPr>
              <a:buFont typeface="Wingdings" pitchFamily="2" charset="2"/>
              <a:buNone/>
            </a:pPr>
            <a:endParaRPr lang="en-US" sz="2400" b="1" dirty="0" smtClean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9D68B2E7-07AB-45A5-AAA8-999250795442}" type="slidenum">
              <a:rPr lang="en-US" smtClean="0"/>
              <a:pPr>
                <a:defRPr/>
              </a:pPr>
              <a:t>28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562600" y="3703638"/>
            <a:ext cx="3200400" cy="1477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r>
              <a:rPr lang="en-US" sz="1800" dirty="0">
                <a:latin typeface="+mn-lt"/>
              </a:rPr>
              <a:t>Problem:  We want to </a:t>
            </a:r>
            <a:r>
              <a:rPr lang="en-US" sz="1800" dirty="0">
                <a:solidFill>
                  <a:schemeClr val="accent2"/>
                </a:solidFill>
                <a:latin typeface="+mn-lt"/>
              </a:rPr>
              <a:t>create</a:t>
            </a:r>
            <a:br>
              <a:rPr lang="en-US" sz="1800" dirty="0">
                <a:solidFill>
                  <a:schemeClr val="accent2"/>
                </a:solidFill>
                <a:latin typeface="+mn-lt"/>
              </a:rPr>
            </a:br>
            <a:r>
              <a:rPr lang="en-US" sz="1800" dirty="0">
                <a:solidFill>
                  <a:schemeClr val="accent2"/>
                </a:solidFill>
                <a:latin typeface="+mn-lt"/>
              </a:rPr>
              <a:t>a macro variable with %LET,</a:t>
            </a:r>
            <a:r>
              <a:rPr lang="en-US" sz="1800" dirty="0">
                <a:latin typeface="+mn-lt"/>
              </a:rPr>
              <a:t/>
            </a:r>
            <a:br>
              <a:rPr lang="en-US" sz="1800" dirty="0">
                <a:latin typeface="+mn-lt"/>
              </a:rPr>
            </a:br>
            <a:r>
              <a:rPr lang="en-US" sz="1800" dirty="0">
                <a:latin typeface="+mn-lt"/>
              </a:rPr>
              <a:t>but there are no macro function equivalents of the DATA step functions PUT and TRANSLATE.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z="3600" smtClean="0"/>
              <a:t>Create date-time stamp with %LET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302625" cy="4495800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%let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dtstamp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= %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sysfunc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(translate</a:t>
            </a:r>
          </a:p>
          <a:p>
            <a:pPr marL="0" indent="0">
              <a:buFont typeface="Wingdings" pitchFamily="2" charset="2"/>
              <a:buNone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(%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sysfunc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datetime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(),datetime20.),'_',':'));</a:t>
            </a:r>
          </a:p>
          <a:p>
            <a:pPr marL="0" indent="0">
              <a:buFont typeface="Wingdings" pitchFamily="2" charset="2"/>
              <a:buNone/>
            </a:pPr>
            <a:endParaRPr lang="en-US" sz="2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/>
            <a:r>
              <a:rPr lang="en-US" dirty="0" smtClean="0"/>
              <a:t> </a:t>
            </a:r>
            <a:r>
              <a:rPr lang="en-US" b="1" dirty="0" smtClean="0">
                <a:solidFill>
                  <a:schemeClr val="accent2"/>
                </a:solidFill>
              </a:rPr>
              <a:t>%SYSFUNC</a:t>
            </a:r>
            <a:r>
              <a:rPr lang="en-US" dirty="0" smtClean="0"/>
              <a:t> executes DATA step functions*</a:t>
            </a:r>
          </a:p>
          <a:p>
            <a:pPr marL="0" indent="0"/>
            <a:r>
              <a:rPr lang="en-US" dirty="0" smtClean="0"/>
              <a:t> First %SYSFUNC is for TRANSLATE function</a:t>
            </a:r>
          </a:p>
          <a:p>
            <a:pPr marL="0" indent="0"/>
            <a:r>
              <a:rPr lang="en-US" dirty="0" smtClean="0"/>
              <a:t> Second %SYSFUNC is for DATETIME function</a:t>
            </a:r>
          </a:p>
          <a:p>
            <a:pPr marL="320675" lvl="1" indent="0"/>
            <a:r>
              <a:rPr lang="en-US" dirty="0" smtClean="0"/>
              <a:t> Note optional format assigned to result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E9FB25E3-DFFB-49EE-82CA-A232BAA0C57C}" type="slidenum">
              <a:rPr lang="en-US" smtClean="0"/>
              <a:pPr>
                <a:defRPr/>
              </a:pPr>
              <a:t>29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33400" y="6107113"/>
            <a:ext cx="815340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r>
              <a:rPr lang="en-US" sz="1800" b="0" dirty="0">
                <a:latin typeface="+mn-lt"/>
              </a:rPr>
              <a:t>*Not all DATA step functions are available with %SYSFUNC [e.g., PUT and INPUT].</a:t>
            </a:r>
          </a:p>
        </p:txBody>
      </p:sp>
      <p:sp>
        <p:nvSpPr>
          <p:cNvPr id="88074" name="Rectangle 10"/>
          <p:cNvSpPr>
            <a:spLocks noChangeArrowheads="1"/>
          </p:cNvSpPr>
          <p:nvPr/>
        </p:nvSpPr>
        <p:spPr bwMode="auto">
          <a:xfrm>
            <a:off x="3352800" y="1649413"/>
            <a:ext cx="3505200" cy="407987"/>
          </a:xfrm>
          <a:prstGeom prst="rect">
            <a:avLst/>
          </a:prstGeom>
          <a:noFill/>
          <a:ln w="25400" algn="ctr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endParaRPr lang="en-US"/>
          </a:p>
        </p:txBody>
      </p:sp>
      <p:sp>
        <p:nvSpPr>
          <p:cNvPr id="2" name="Rectangle 10"/>
          <p:cNvSpPr>
            <a:spLocks noChangeArrowheads="1"/>
          </p:cNvSpPr>
          <p:nvPr/>
        </p:nvSpPr>
        <p:spPr bwMode="auto">
          <a:xfrm>
            <a:off x="886968" y="2057400"/>
            <a:ext cx="3429000" cy="457200"/>
          </a:xfrm>
          <a:prstGeom prst="rect">
            <a:avLst/>
          </a:prstGeom>
          <a:noFill/>
          <a:ln w="25400" algn="ctr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endParaRPr lang="en-US"/>
          </a:p>
        </p:txBody>
      </p:sp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4507992" y="2057400"/>
            <a:ext cx="2026920" cy="457200"/>
          </a:xfrm>
          <a:prstGeom prst="rect">
            <a:avLst/>
          </a:prstGeom>
          <a:noFill/>
          <a:ln w="25400" algn="ctr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4" grpId="0" animBg="1"/>
      <p:bldP spid="2" grpId="0" animBg="1"/>
      <p:bldP spid="2" grpId="1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z="4000" dirty="0" smtClean="0"/>
              <a:t>How can I print long character values?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00CD10A0-E641-454F-97F4-93BDB0E459B4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19459" name="Content Placeholder 4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dirty="0" smtClean="0"/>
              <a:t>For example: To print direct quotes</a:t>
            </a:r>
          </a:p>
          <a:p>
            <a:pPr>
              <a:buFont typeface="Wingdings" pitchFamily="2" charset="2"/>
              <a:buNone/>
            </a:pPr>
            <a:endParaRPr lang="en-US" dirty="0" smtClean="0"/>
          </a:p>
          <a:p>
            <a:r>
              <a:rPr lang="en-US" dirty="0" smtClean="0"/>
              <a:t>PROC PRINT</a:t>
            </a:r>
          </a:p>
          <a:p>
            <a:pPr lvl="1"/>
            <a:r>
              <a:rPr lang="en-US" dirty="0" smtClean="0"/>
              <a:t>Truncates values to fit LINESIZE</a:t>
            </a:r>
          </a:p>
          <a:p>
            <a:r>
              <a:rPr lang="en-US" dirty="0" smtClean="0"/>
              <a:t>Output to Rich Text Format [RTF]</a:t>
            </a:r>
          </a:p>
          <a:p>
            <a:pPr lvl="1"/>
            <a:r>
              <a:rPr lang="en-US" dirty="0" smtClean="0"/>
              <a:t>ODS RTF command</a:t>
            </a:r>
          </a:p>
          <a:p>
            <a:pPr lvl="1"/>
            <a:r>
              <a:rPr lang="en-US" dirty="0" smtClean="0"/>
              <a:t>Enterprise Guide option</a:t>
            </a:r>
          </a:p>
          <a:p>
            <a:r>
              <a:rPr lang="en-US" dirty="0" smtClean="0"/>
              <a:t>PROC REPORT</a:t>
            </a:r>
          </a:p>
          <a:p>
            <a:pPr lvl="1"/>
            <a:r>
              <a:rPr lang="en-US" dirty="0" smtClean="0"/>
              <a:t>WIDTH=n FLOW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z="3600" smtClean="0"/>
              <a:t>Using date-time stamp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302625" cy="4495800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data sasdata.test</a:t>
            </a:r>
            <a:r>
              <a:rPr lang="en-US" sz="2400" b="1" smtClean="0">
                <a:solidFill>
                  <a:schemeClr val="accent2"/>
                </a:solidFill>
                <a:latin typeface="Courier New" pitchFamily="49" charset="0"/>
                <a:cs typeface="Courier New" pitchFamily="49" charset="0"/>
              </a:rPr>
              <a:t>&amp;dtstamp</a:t>
            </a: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buFont typeface="Wingdings" pitchFamily="2" charset="2"/>
              <a:buNone/>
            </a:pP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…</a:t>
            </a:r>
          </a:p>
          <a:p>
            <a:pPr marL="0" indent="0">
              <a:buFont typeface="Wingdings" pitchFamily="2" charset="2"/>
              <a:buNone/>
            </a:pP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run;</a:t>
            </a:r>
          </a:p>
          <a:p>
            <a:pPr marL="0" indent="0">
              <a:buFont typeface="Wingdings" pitchFamily="2" charset="2"/>
              <a:buNone/>
            </a:pPr>
            <a:endParaRPr lang="en-US" sz="2400" b="1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buFont typeface="Wingdings" pitchFamily="2" charset="2"/>
              <a:buNone/>
            </a:pPr>
            <a:r>
              <a:rPr lang="en-US" smtClean="0"/>
              <a:t>creates data set </a:t>
            </a:r>
            <a:br>
              <a:rPr lang="en-US" smtClean="0"/>
            </a:br>
            <a:endParaRPr lang="en-US" smtClean="0"/>
          </a:p>
          <a:p>
            <a:pPr marL="0" indent="0">
              <a:buFont typeface="Wingdings" pitchFamily="2" charset="2"/>
              <a:buNone/>
            </a:pP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test07JAN2010_14_30_53</a:t>
            </a:r>
            <a:endParaRPr lang="en-US" sz="240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D942EC31-78F8-43B2-B17C-1420A2A3D163}" type="slidenum">
              <a:rPr lang="en-US" smtClean="0"/>
              <a:pPr>
                <a:defRPr/>
              </a:pPr>
              <a:t>30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Title 1"/>
          <p:cNvSpPr>
            <a:spLocks noGrp="1"/>
          </p:cNvSpPr>
          <p:nvPr>
            <p:ph type="title" idx="4294967295"/>
          </p:nvPr>
        </p:nvSpPr>
        <p:spPr>
          <a:xfrm>
            <a:off x="612775" y="228600"/>
            <a:ext cx="8531225" cy="990600"/>
          </a:xfrm>
        </p:spPr>
        <p:txBody>
          <a:bodyPr/>
          <a:lstStyle/>
          <a:p>
            <a:r>
              <a:rPr lang="en-US" sz="3600" smtClean="0"/>
              <a:t>How can I control length of formatted values?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r>
              <a:rPr lang="en-US" dirty="0" smtClean="0"/>
              <a:t>Problem</a:t>
            </a:r>
          </a:p>
          <a:p>
            <a:pPr lvl="1"/>
            <a:r>
              <a:rPr lang="en-US" dirty="0" smtClean="0"/>
              <a:t>Format labels some, but not all, values</a:t>
            </a:r>
          </a:p>
          <a:p>
            <a:pPr lvl="1"/>
            <a:r>
              <a:rPr lang="en-US" dirty="0" smtClean="0"/>
              <a:t>Want unformatted values to print as-is</a:t>
            </a:r>
          </a:p>
          <a:p>
            <a:pPr lvl="1"/>
            <a:r>
              <a:rPr lang="en-US" dirty="0" smtClean="0"/>
              <a:t>Some printed values are truncated</a:t>
            </a:r>
          </a:p>
          <a:p>
            <a:r>
              <a:rPr lang="en-US" dirty="0" smtClean="0"/>
              <a:t>Solution 1</a:t>
            </a:r>
          </a:p>
          <a:p>
            <a:pPr lvl="1"/>
            <a:r>
              <a:rPr lang="en-US" dirty="0" smtClean="0"/>
              <a:t>(DEFAULT=</a:t>
            </a:r>
            <a:r>
              <a:rPr lang="en-US" b="1" i="1" dirty="0" smtClean="0">
                <a:solidFill>
                  <a:schemeClr val="accent2"/>
                </a:solidFill>
              </a:rPr>
              <a:t>n</a:t>
            </a:r>
            <a:r>
              <a:rPr lang="en-US" dirty="0" smtClean="0"/>
              <a:t>)</a:t>
            </a:r>
          </a:p>
          <a:p>
            <a:r>
              <a:rPr lang="en-US" dirty="0" smtClean="0"/>
              <a:t>Solution 2</a:t>
            </a:r>
          </a:p>
          <a:p>
            <a:pPr lvl="1"/>
            <a:r>
              <a:rPr lang="en-US" dirty="0" smtClean="0"/>
              <a:t>OTHER=[</a:t>
            </a:r>
            <a:r>
              <a:rPr lang="en-US" b="1" i="1" dirty="0" smtClean="0">
                <a:solidFill>
                  <a:schemeClr val="accent2"/>
                </a:solidFill>
              </a:rPr>
              <a:t>format.</a:t>
            </a:r>
            <a:r>
              <a:rPr lang="en-US" dirty="0" smtClean="0"/>
              <a:t>]</a:t>
            </a: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0" y="1271588"/>
            <a:ext cx="533400" cy="244475"/>
          </a:xfrm>
          <a:prstGeom prst="rect">
            <a:avLst/>
          </a:prstGeom>
          <a:noFill/>
        </p:spPr>
        <p:txBody>
          <a:bodyPr anchor="ctr">
            <a:normAutofit fontScale="85000" lnSpcReduction="20000"/>
          </a:bodyPr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fld id="{B37C83E9-5E3F-4017-AF18-C284504D2F88}" type="slidenum">
              <a:rPr lang="en-US">
                <a:solidFill>
                  <a:srgbClr val="FFFFFF"/>
                </a:solidFill>
              </a:rPr>
              <a:pPr algn="ctr">
                <a:buClr>
                  <a:schemeClr val="tx1"/>
                </a:buClr>
                <a:buSzPct val="70000"/>
                <a:buFont typeface="Wingdings" pitchFamily="2" charset="2"/>
                <a:buNone/>
                <a:defRPr/>
              </a:pPr>
              <a:t>31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531225" cy="990600"/>
          </a:xfrm>
        </p:spPr>
        <p:txBody>
          <a:bodyPr/>
          <a:lstStyle/>
          <a:p>
            <a:pPr eaLnBrk="1" hangingPunct="1"/>
            <a:r>
              <a:rPr lang="en-US" sz="3600" smtClean="0"/>
              <a:t>Sample program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23ADC827-42C5-40FB-9C6A-1E19925B3ECD}" type="slidenum">
              <a:rPr lang="en-US" smtClean="0"/>
              <a:pPr>
                <a:defRPr/>
              </a:pPr>
              <a:t>32</a:t>
            </a:fld>
            <a:endParaRPr lang="en-US" dirty="0"/>
          </a:p>
        </p:txBody>
      </p:sp>
      <p:sp>
        <p:nvSpPr>
          <p:cNvPr id="78851" name="Content Placeholder 4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0225" cy="4800600"/>
          </a:xfrm>
        </p:spPr>
        <p:txBody>
          <a:bodyPr/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dirty="0" smtClean="0">
                <a:latin typeface="Courier New" pitchFamily="49" charset="0"/>
                <a:cs typeface="Courier New" pitchFamily="49" charset="0"/>
              </a:rPr>
              <a:t>proc format </a:t>
            </a:r>
            <a:r>
              <a:rPr lang="en-US" sz="1800" b="1" dirty="0" err="1" smtClean="0">
                <a:latin typeface="Courier New" pitchFamily="49" charset="0"/>
                <a:cs typeface="Courier New" pitchFamily="49" charset="0"/>
              </a:rPr>
              <a:t>fmtlib</a:t>
            </a:r>
            <a:r>
              <a:rPr lang="en-US" sz="1800" b="1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dirty="0" smtClean="0">
                <a:latin typeface="Courier New" pitchFamily="49" charset="0"/>
                <a:cs typeface="Courier New" pitchFamily="49" charset="0"/>
              </a:rPr>
              <a:t>value $</a:t>
            </a:r>
            <a:r>
              <a:rPr lang="en-US" sz="1800" b="1" dirty="0" err="1" smtClean="0">
                <a:latin typeface="Courier New" pitchFamily="49" charset="0"/>
                <a:cs typeface="Courier New" pitchFamily="49" charset="0"/>
              </a:rPr>
              <a:t>schoolf</a:t>
            </a:r>
            <a:r>
              <a:rPr lang="en-US" sz="1800" b="1" dirty="0" smtClean="0">
                <a:latin typeface="Courier New" pitchFamily="49" charset="0"/>
                <a:cs typeface="Courier New" pitchFamily="49" charset="0"/>
              </a:rPr>
              <a:t> 'Brooklyn Latin School',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dirty="0" smtClean="0">
                <a:latin typeface="Courier New" pitchFamily="49" charset="0"/>
                <a:cs typeface="Courier New" pitchFamily="49" charset="0"/>
              </a:rPr>
              <a:t>               'Brooklyn Technical High School' = 'SHSAT';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dirty="0" smtClean="0">
                <a:latin typeface="Courier New" pitchFamily="49" charset="0"/>
                <a:cs typeface="Courier New" pitchFamily="49" charset="0"/>
              </a:rPr>
              <a:t>run;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endParaRPr lang="en-US" sz="1800" b="1" dirty="0" smtClean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dirty="0" smtClean="0">
                <a:latin typeface="Courier New" pitchFamily="49" charset="0"/>
                <a:cs typeface="Courier New" pitchFamily="49" charset="0"/>
              </a:rPr>
              <a:t>data temp;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dirty="0" smtClean="0">
                <a:latin typeface="Courier New" pitchFamily="49" charset="0"/>
                <a:cs typeface="Courier New" pitchFamily="49" charset="0"/>
              </a:rPr>
              <a:t>input school $ 1 - 30 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dirty="0" smtClean="0">
                <a:latin typeface="Courier New" pitchFamily="49" charset="0"/>
                <a:cs typeface="Courier New" pitchFamily="49" charset="0"/>
              </a:rPr>
              <a:t>format school $</a:t>
            </a:r>
            <a:r>
              <a:rPr lang="en-US" sz="1800" b="1" dirty="0" err="1" smtClean="0">
                <a:latin typeface="Courier New" pitchFamily="49" charset="0"/>
                <a:cs typeface="Courier New" pitchFamily="49" charset="0"/>
              </a:rPr>
              <a:t>schoolf</a:t>
            </a:r>
            <a:r>
              <a:rPr lang="en-US" sz="1800" b="1" dirty="0" smtClean="0">
                <a:latin typeface="Courier New" pitchFamily="49" charset="0"/>
                <a:cs typeface="Courier New" pitchFamily="49" charset="0"/>
              </a:rPr>
              <a:t>. 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dirty="0" err="1" smtClean="0">
                <a:latin typeface="Courier New" pitchFamily="49" charset="0"/>
                <a:cs typeface="Courier New" pitchFamily="49" charset="0"/>
              </a:rPr>
              <a:t>datalines</a:t>
            </a:r>
            <a:r>
              <a:rPr lang="en-US" sz="1800" b="1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dirty="0" smtClean="0">
                <a:latin typeface="Courier New" pitchFamily="49" charset="0"/>
                <a:cs typeface="Courier New" pitchFamily="49" charset="0"/>
              </a:rPr>
              <a:t>Brooklyn College Academy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dirty="0" smtClean="0">
                <a:latin typeface="Courier New" pitchFamily="49" charset="0"/>
                <a:cs typeface="Courier New" pitchFamily="49" charset="0"/>
              </a:rPr>
              <a:t>Brooklyn High School of the Arts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dirty="0" smtClean="0">
                <a:latin typeface="Courier New" pitchFamily="49" charset="0"/>
                <a:cs typeface="Courier New" pitchFamily="49" charset="0"/>
              </a:rPr>
              <a:t>Brooklyn School for Global Studies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dirty="0" smtClean="0">
                <a:latin typeface="Courier New" pitchFamily="49" charset="0"/>
                <a:cs typeface="Courier New" pitchFamily="49" charset="0"/>
              </a:rPr>
              <a:t>Brooklyn Technical High School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dirty="0" smtClean="0">
                <a:latin typeface="Courier New" pitchFamily="49" charset="0"/>
                <a:cs typeface="Courier New" pitchFamily="49" charset="0"/>
              </a:rPr>
              <a:t>Brooklyn Latin School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endParaRPr lang="en-US" sz="1000" b="1" dirty="0" smtClean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dirty="0" smtClean="0">
                <a:latin typeface="Courier New" pitchFamily="49" charset="0"/>
                <a:cs typeface="Courier New" pitchFamily="49" charset="0"/>
              </a:rPr>
              <a:t>proc print data=temp;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dirty="0" smtClean="0">
                <a:latin typeface="Courier New" pitchFamily="49" charset="0"/>
                <a:cs typeface="Courier New" pitchFamily="49" charset="0"/>
              </a:rPr>
              <a:t>run;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58000" y="2895600"/>
            <a:ext cx="2209800" cy="517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r>
              <a:rPr lang="en-US" dirty="0">
                <a:solidFill>
                  <a:schemeClr val="accent2"/>
                </a:solidFill>
                <a:latin typeface="+mn-lt"/>
                <a:cs typeface="Courier New" pitchFamily="49" charset="0"/>
              </a:rPr>
              <a:t>SHSAT</a:t>
            </a:r>
            <a:r>
              <a:rPr lang="en-US" dirty="0">
                <a:latin typeface="+mn-lt"/>
                <a:cs typeface="Courier New" pitchFamily="49" charset="0"/>
              </a:rPr>
              <a:t> = Specialized High Schools Admissions Test</a:t>
            </a:r>
            <a:endParaRPr lang="en-US" dirty="0">
              <a:latin typeface="+mn-lt"/>
            </a:endParaRPr>
          </a:p>
        </p:txBody>
      </p:sp>
      <p:sp>
        <p:nvSpPr>
          <p:cNvPr id="78853" name="AutoShape 8"/>
          <p:cNvSpPr>
            <a:spLocks/>
          </p:cNvSpPr>
          <p:nvPr/>
        </p:nvSpPr>
        <p:spPr bwMode="auto">
          <a:xfrm>
            <a:off x="5257800" y="4191000"/>
            <a:ext cx="304800" cy="762000"/>
          </a:xfrm>
          <a:prstGeom prst="rightBrace">
            <a:avLst>
              <a:gd name="adj1" fmla="val 20833"/>
              <a:gd name="adj2" fmla="val 50000"/>
            </a:avLst>
          </a:prstGeom>
          <a:noFill/>
          <a:ln w="25400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endParaRPr lang="en-US"/>
          </a:p>
        </p:txBody>
      </p:sp>
      <p:sp>
        <p:nvSpPr>
          <p:cNvPr id="78854" name="AutoShape 9"/>
          <p:cNvSpPr>
            <a:spLocks/>
          </p:cNvSpPr>
          <p:nvPr/>
        </p:nvSpPr>
        <p:spPr bwMode="auto">
          <a:xfrm>
            <a:off x="5257800" y="5029200"/>
            <a:ext cx="304800" cy="381000"/>
          </a:xfrm>
          <a:prstGeom prst="rightBrace">
            <a:avLst>
              <a:gd name="adj1" fmla="val 10417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endParaRPr lang="en-US"/>
          </a:p>
        </p:txBody>
      </p:sp>
      <p:sp>
        <p:nvSpPr>
          <p:cNvPr id="78855" name="Text Box 10"/>
          <p:cNvSpPr txBox="1">
            <a:spLocks noChangeArrowheads="1"/>
          </p:cNvSpPr>
          <p:nvPr/>
        </p:nvSpPr>
        <p:spPr bwMode="auto">
          <a:xfrm>
            <a:off x="5638800" y="4419600"/>
            <a:ext cx="18288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>
                <a:latin typeface="Tw Cen MT" pitchFamily="34" charset="0"/>
              </a:rPr>
              <a:t>print original values</a:t>
            </a:r>
          </a:p>
        </p:txBody>
      </p:sp>
      <p:sp>
        <p:nvSpPr>
          <p:cNvPr id="78856" name="Text Box 11"/>
          <p:cNvSpPr txBox="1">
            <a:spLocks noChangeArrowheads="1"/>
          </p:cNvSpPr>
          <p:nvPr/>
        </p:nvSpPr>
        <p:spPr bwMode="auto">
          <a:xfrm>
            <a:off x="5638800" y="5029200"/>
            <a:ext cx="26670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 dirty="0">
                <a:latin typeface="Tw Cen MT" pitchFamily="34" charset="0"/>
              </a:rPr>
              <a:t>print formatted values </a:t>
            </a:r>
            <a:r>
              <a:rPr lang="en-US" dirty="0" smtClean="0">
                <a:latin typeface="Tw Cen MT" pitchFamily="34" charset="0"/>
              </a:rPr>
              <a:t>(“</a:t>
            </a:r>
            <a:r>
              <a:rPr lang="en-US" dirty="0">
                <a:latin typeface="Tw Cen MT" pitchFamily="34" charset="0"/>
              </a:rPr>
              <a:t>SHSAT</a:t>
            </a:r>
            <a:r>
              <a:rPr lang="en-US" dirty="0" smtClean="0">
                <a:latin typeface="Tw Cen MT" pitchFamily="34" charset="0"/>
              </a:rPr>
              <a:t>”)</a:t>
            </a:r>
            <a:endParaRPr lang="en-US" dirty="0">
              <a:latin typeface="Tw Cen MT" pitchFamily="34" charset="0"/>
            </a:endParaRPr>
          </a:p>
        </p:txBody>
      </p:sp>
      <p:sp>
        <p:nvSpPr>
          <p:cNvPr id="78857" name="Line 12"/>
          <p:cNvSpPr>
            <a:spLocks noChangeShapeType="1"/>
          </p:cNvSpPr>
          <p:nvPr/>
        </p:nvSpPr>
        <p:spPr bwMode="auto">
          <a:xfrm>
            <a:off x="7924800" y="2514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Title 1"/>
          <p:cNvSpPr>
            <a:spLocks noGrp="1"/>
          </p:cNvSpPr>
          <p:nvPr>
            <p:ph type="title" idx="4294967295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z="4000" smtClean="0"/>
              <a:t>Formatted results</a:t>
            </a:r>
          </a:p>
        </p:txBody>
      </p:sp>
      <p:sp>
        <p:nvSpPr>
          <p:cNvPr id="80898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Obs    school</a:t>
            </a:r>
          </a:p>
          <a:p>
            <a:pPr>
              <a:buFont typeface="Wingdings" pitchFamily="2" charset="2"/>
              <a:buNone/>
            </a:pPr>
            <a:endParaRPr lang="en-US" sz="2400" b="1" smtClean="0">
              <a:latin typeface="Courier New" pitchFamily="49" charset="0"/>
              <a:cs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 1     Brook </a:t>
            </a:r>
          </a:p>
          <a:p>
            <a:pPr>
              <a:buFont typeface="Wingdings" pitchFamily="2" charset="2"/>
              <a:buNone/>
            </a:pP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 2     Brook </a:t>
            </a:r>
          </a:p>
          <a:p>
            <a:pPr>
              <a:buFont typeface="Wingdings" pitchFamily="2" charset="2"/>
              <a:buNone/>
            </a:pP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 3     Brook </a:t>
            </a:r>
          </a:p>
          <a:p>
            <a:pPr>
              <a:buFont typeface="Wingdings" pitchFamily="2" charset="2"/>
              <a:buNone/>
            </a:pP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 4     SHSAT </a:t>
            </a:r>
          </a:p>
          <a:p>
            <a:pPr>
              <a:buFont typeface="Wingdings" pitchFamily="2" charset="2"/>
              <a:buNone/>
            </a:pP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 5     SHSAT </a:t>
            </a: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0" y="1271588"/>
            <a:ext cx="533400" cy="244475"/>
          </a:xfrm>
          <a:prstGeom prst="rect">
            <a:avLst/>
          </a:prstGeom>
          <a:noFill/>
        </p:spPr>
        <p:txBody>
          <a:bodyPr anchor="ctr">
            <a:normAutofit fontScale="85000" lnSpcReduction="20000"/>
          </a:bodyPr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fld id="{1EF42335-BF68-4668-993C-512D77C14741}" type="slidenum">
              <a:rPr lang="en-US">
                <a:solidFill>
                  <a:srgbClr val="FFFFFF"/>
                </a:solidFill>
              </a:rPr>
              <a:pPr algn="ctr">
                <a:buClr>
                  <a:schemeClr val="tx1"/>
                </a:buClr>
                <a:buSzPct val="70000"/>
                <a:buFont typeface="Wingdings" pitchFamily="2" charset="2"/>
                <a:buNone/>
                <a:defRPr/>
              </a:pPr>
              <a:t>33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262AFD59-A52B-4ECB-83DD-04B78262258F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019800" y="2590800"/>
            <a:ext cx="1066800" cy="20621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r>
              <a:rPr lang="en-US" sz="12800" dirty="0">
                <a:solidFill>
                  <a:schemeClr val="accent2"/>
                </a:solidFill>
                <a:latin typeface="+mn-lt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Title 1"/>
          <p:cNvSpPr>
            <a:spLocks noGrp="1"/>
          </p:cNvSpPr>
          <p:nvPr>
            <p:ph type="title" idx="4294967295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z="4000" smtClean="0"/>
              <a:t>FMTLIB output</a:t>
            </a: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0" y="1271588"/>
            <a:ext cx="533400" cy="244475"/>
          </a:xfrm>
          <a:prstGeom prst="rect">
            <a:avLst/>
          </a:prstGeom>
          <a:noFill/>
        </p:spPr>
        <p:txBody>
          <a:bodyPr anchor="ctr">
            <a:normAutofit fontScale="85000" lnSpcReduction="20000"/>
          </a:bodyPr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fld id="{DCF48CCE-C12F-4494-986C-D75598DCFC9A}" type="slidenum">
              <a:rPr lang="en-US">
                <a:solidFill>
                  <a:srgbClr val="FFFFFF"/>
                </a:solidFill>
              </a:rPr>
              <a:pPr algn="ctr">
                <a:buClr>
                  <a:schemeClr val="tx1"/>
                </a:buClr>
                <a:buSzPct val="70000"/>
                <a:buFont typeface="Wingdings" pitchFamily="2" charset="2"/>
                <a:buNone/>
                <a:defRPr/>
              </a:pPr>
              <a:t>34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FDA37DFC-551B-4BAD-A73F-59A0E52F767A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  <p:pic>
        <p:nvPicPr>
          <p:cNvPr id="82948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09600" y="1905000"/>
            <a:ext cx="8362950" cy="2057400"/>
          </a:xfrm>
        </p:spPr>
      </p:pic>
      <p:sp>
        <p:nvSpPr>
          <p:cNvPr id="12" name="Rectangle 11"/>
          <p:cNvSpPr/>
          <p:nvPr/>
        </p:nvSpPr>
        <p:spPr>
          <a:xfrm>
            <a:off x="4724400" y="2438400"/>
            <a:ext cx="2133600" cy="2286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914400" y="5486400"/>
            <a:ext cx="80010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r>
              <a:rPr lang="en-US" sz="1800" dirty="0">
                <a:latin typeface="+mn-lt"/>
              </a:rPr>
              <a:t>Note: The </a:t>
            </a:r>
            <a:r>
              <a:rPr lang="en-US" sz="1800" dirty="0">
                <a:solidFill>
                  <a:schemeClr val="accent2"/>
                </a:solidFill>
                <a:latin typeface="+mn-lt"/>
              </a:rPr>
              <a:t>default length</a:t>
            </a:r>
            <a:r>
              <a:rPr lang="en-US" sz="1800" dirty="0">
                <a:latin typeface="+mn-lt"/>
              </a:rPr>
              <a:t> of a format is the length of the longest formatted value.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531225" cy="990600"/>
          </a:xfrm>
        </p:spPr>
        <p:txBody>
          <a:bodyPr/>
          <a:lstStyle/>
          <a:p>
            <a:pPr eaLnBrk="1" hangingPunct="1"/>
            <a:r>
              <a:rPr lang="en-US" sz="3600" smtClean="0"/>
              <a:t>Solutions: DEFAULT and existing format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B02D8C92-98CA-4C3A-805E-501DAAC8DD81}" type="slidenum">
              <a:rPr lang="en-US" smtClean="0"/>
              <a:pPr>
                <a:defRPr/>
              </a:pPr>
              <a:t>35</a:t>
            </a:fld>
            <a:endParaRPr lang="en-US" dirty="0"/>
          </a:p>
        </p:txBody>
      </p:sp>
      <p:sp>
        <p:nvSpPr>
          <p:cNvPr id="22532" name="Content Placeholder 4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0225" cy="4800600"/>
          </a:xfrm>
        </p:spPr>
        <p:txBody>
          <a:bodyPr/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400" b="1" dirty="0" smtClean="0">
                <a:cs typeface="Courier New" pitchFamily="49" charset="0"/>
              </a:rPr>
              <a:t>Solution 1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endParaRPr lang="en-US" sz="2000" b="1" dirty="0" smtClean="0">
              <a:cs typeface="Courier New" pitchFamily="49" charset="0"/>
            </a:endParaRP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dirty="0" smtClean="0">
                <a:latin typeface="Courier New" pitchFamily="49" charset="0"/>
                <a:cs typeface="Courier New" pitchFamily="49" charset="0"/>
              </a:rPr>
              <a:t>proc format;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dirty="0" smtClean="0">
                <a:latin typeface="Courier New" pitchFamily="49" charset="0"/>
                <a:cs typeface="Courier New" pitchFamily="49" charset="0"/>
              </a:rPr>
              <a:t>value $</a:t>
            </a:r>
            <a:r>
              <a:rPr lang="en-US" sz="1800" b="1" dirty="0" err="1" smtClean="0">
                <a:latin typeface="Courier New" pitchFamily="49" charset="0"/>
                <a:cs typeface="Courier New" pitchFamily="49" charset="0"/>
              </a:rPr>
              <a:t>schoolf</a:t>
            </a:r>
            <a:r>
              <a:rPr lang="en-US" sz="1800" b="1" dirty="0" smtClean="0">
                <a:solidFill>
                  <a:schemeClr val="accent2"/>
                </a:solidFill>
                <a:latin typeface="Courier New" pitchFamily="49" charset="0"/>
                <a:cs typeface="Courier New" pitchFamily="49" charset="0"/>
              </a:rPr>
              <a:t>(default=40)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dirty="0" smtClean="0">
                <a:latin typeface="Courier New" pitchFamily="49" charset="0"/>
                <a:cs typeface="Courier New" pitchFamily="49" charset="0"/>
              </a:rPr>
              <a:t>               'Brooklyn Latin School',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dirty="0" smtClean="0">
                <a:latin typeface="Courier New" pitchFamily="49" charset="0"/>
                <a:cs typeface="Courier New" pitchFamily="49" charset="0"/>
              </a:rPr>
              <a:t>               'Brooklyn Technical High School' = 'SHSAT';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dirty="0" smtClean="0">
                <a:latin typeface="Courier New" pitchFamily="49" charset="0"/>
                <a:cs typeface="Courier New" pitchFamily="49" charset="0"/>
              </a:rPr>
              <a:t>run;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endParaRPr lang="en-US" sz="1800" b="1" dirty="0" smtClean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endParaRPr lang="en-US" sz="1800" b="1" dirty="0" smtClean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400" b="1" dirty="0" smtClean="0">
                <a:cs typeface="Courier New" pitchFamily="49" charset="0"/>
              </a:rPr>
              <a:t>Solution 2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endParaRPr lang="en-US" sz="1800" b="1" dirty="0" smtClean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dirty="0" smtClean="0">
                <a:latin typeface="Courier New" pitchFamily="49" charset="0"/>
                <a:cs typeface="Courier New" pitchFamily="49" charset="0"/>
              </a:rPr>
              <a:t>proc format;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dirty="0" smtClean="0">
                <a:latin typeface="Courier New" pitchFamily="49" charset="0"/>
                <a:cs typeface="Courier New" pitchFamily="49" charset="0"/>
              </a:rPr>
              <a:t>value $</a:t>
            </a:r>
            <a:r>
              <a:rPr lang="en-US" sz="1800" b="1" dirty="0" err="1" smtClean="0">
                <a:latin typeface="Courier New" pitchFamily="49" charset="0"/>
                <a:cs typeface="Courier New" pitchFamily="49" charset="0"/>
              </a:rPr>
              <a:t>schoolf</a:t>
            </a:r>
            <a:r>
              <a:rPr lang="en-US" sz="1800" b="1" dirty="0" smtClean="0">
                <a:latin typeface="Courier New" pitchFamily="49" charset="0"/>
                <a:cs typeface="Courier New" pitchFamily="49" charset="0"/>
              </a:rPr>
              <a:t> 'Brooklyn Latin School',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dirty="0" smtClean="0">
                <a:latin typeface="Courier New" pitchFamily="49" charset="0"/>
                <a:cs typeface="Courier New" pitchFamily="49" charset="0"/>
              </a:rPr>
              <a:t>               'Brooklyn Technical High School' = 'SHSAT'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dirty="0" smtClean="0">
                <a:latin typeface="Courier New" pitchFamily="49" charset="0"/>
                <a:cs typeface="Courier New" pitchFamily="49" charset="0"/>
              </a:rPr>
              <a:t>               </a:t>
            </a:r>
            <a:r>
              <a:rPr lang="en-US" sz="1800" b="1" dirty="0" smtClean="0">
                <a:solidFill>
                  <a:schemeClr val="accent2"/>
                </a:solidFill>
                <a:latin typeface="Courier New" pitchFamily="49" charset="0"/>
                <a:cs typeface="Courier New" pitchFamily="49" charset="0"/>
              </a:rPr>
              <a:t>OTHER = [$40.]</a:t>
            </a:r>
            <a:r>
              <a:rPr lang="en-US" sz="1800" b="1" dirty="0" smtClean="0">
                <a:latin typeface="Courier New" pitchFamily="49" charset="0"/>
                <a:cs typeface="Courier New" pitchFamily="49" charset="0"/>
              </a:rPr>
              <a:t> 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dirty="0" smtClean="0">
                <a:latin typeface="Courier New" pitchFamily="49" charset="0"/>
                <a:cs typeface="Courier New" pitchFamily="49" charset="0"/>
              </a:rPr>
              <a:t>run;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endParaRPr lang="en-US" sz="1800" b="1" dirty="0" smtClean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81400" y="6258580"/>
            <a:ext cx="13716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r>
              <a:rPr lang="en-US" dirty="0" smtClean="0">
                <a:latin typeface="+mn-lt"/>
                <a:cs typeface="Courier New" pitchFamily="49" charset="0"/>
              </a:rPr>
              <a:t>square brackets</a:t>
            </a:r>
            <a:br>
              <a:rPr lang="en-US" dirty="0" smtClean="0">
                <a:latin typeface="+mn-lt"/>
                <a:cs typeface="Courier New" pitchFamily="49" charset="0"/>
              </a:rPr>
            </a:br>
            <a:r>
              <a:rPr lang="en-US" dirty="0" smtClean="0">
                <a:latin typeface="+mn-lt"/>
                <a:cs typeface="Courier New" pitchFamily="49" charset="0"/>
              </a:rPr>
              <a:t>are </a:t>
            </a:r>
            <a:r>
              <a:rPr lang="en-US" dirty="0" smtClean="0">
                <a:solidFill>
                  <a:schemeClr val="accent2"/>
                </a:solidFill>
                <a:latin typeface="+mn-lt"/>
                <a:cs typeface="Courier New" pitchFamily="49" charset="0"/>
              </a:rPr>
              <a:t>required</a:t>
            </a:r>
            <a:endParaRPr lang="en-US" dirty="0">
              <a:solidFill>
                <a:schemeClr val="accent2"/>
              </a:solidFill>
              <a:latin typeface="+mn-lt"/>
              <a:cs typeface="Courier New" pitchFamily="49" charset="0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3931920" y="6019800"/>
            <a:ext cx="0" cy="228600"/>
          </a:xfrm>
          <a:prstGeom prst="straightConnector1">
            <a:avLst/>
          </a:prstGeom>
          <a:ln w="158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4590288" y="6019800"/>
            <a:ext cx="0" cy="228600"/>
          </a:xfrm>
          <a:prstGeom prst="straightConnector1">
            <a:avLst/>
          </a:prstGeom>
          <a:ln w="158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Title 1"/>
          <p:cNvSpPr>
            <a:spLocks noGrp="1"/>
          </p:cNvSpPr>
          <p:nvPr>
            <p:ph type="title" idx="4294967295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z="4000" smtClean="0"/>
              <a:t>Formatted results</a:t>
            </a:r>
          </a:p>
        </p:txBody>
      </p:sp>
      <p:sp>
        <p:nvSpPr>
          <p:cNvPr id="87042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Obs    school</a:t>
            </a:r>
          </a:p>
          <a:p>
            <a:pPr>
              <a:buFont typeface="Wingdings" pitchFamily="2" charset="2"/>
              <a:buNone/>
            </a:pPr>
            <a:endParaRPr lang="en-US" sz="2400" b="1" smtClean="0">
              <a:latin typeface="Courier New" pitchFamily="49" charset="0"/>
              <a:cs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 1     Brooklyn College Academy          </a:t>
            </a:r>
          </a:p>
          <a:p>
            <a:pPr>
              <a:buFont typeface="Wingdings" pitchFamily="2" charset="2"/>
              <a:buNone/>
            </a:pP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 2     Brooklyn High School of the Arts  </a:t>
            </a:r>
          </a:p>
          <a:p>
            <a:pPr>
              <a:buFont typeface="Wingdings" pitchFamily="2" charset="2"/>
              <a:buNone/>
            </a:pP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 3     Brooklyn School for Global Studies</a:t>
            </a:r>
          </a:p>
          <a:p>
            <a:pPr>
              <a:buFont typeface="Wingdings" pitchFamily="2" charset="2"/>
              <a:buNone/>
            </a:pP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 4     SHSAT                             </a:t>
            </a:r>
          </a:p>
          <a:p>
            <a:pPr>
              <a:buFont typeface="Wingdings" pitchFamily="2" charset="2"/>
              <a:buNone/>
            </a:pP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 5     SHSAT</a:t>
            </a: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0" y="1271588"/>
            <a:ext cx="533400" cy="244475"/>
          </a:xfrm>
          <a:prstGeom prst="rect">
            <a:avLst/>
          </a:prstGeom>
          <a:noFill/>
        </p:spPr>
        <p:txBody>
          <a:bodyPr anchor="ctr">
            <a:normAutofit fontScale="85000" lnSpcReduction="20000"/>
          </a:bodyPr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fld id="{18CDCEE4-FDC6-4B75-AA5F-A2B2DC22DBEB}" type="slidenum">
              <a:rPr lang="en-US">
                <a:solidFill>
                  <a:srgbClr val="FFFFFF"/>
                </a:solidFill>
              </a:rPr>
              <a:pPr algn="ctr">
                <a:buClr>
                  <a:schemeClr val="tx1"/>
                </a:buClr>
                <a:buSzPct val="70000"/>
                <a:buFont typeface="Wingdings" pitchFamily="2" charset="2"/>
                <a:buNone/>
                <a:defRPr/>
              </a:pPr>
              <a:t>36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03A83478-9D81-42F8-BE24-F9179E336FEC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B64BF8EA-634D-4B6C-BEB6-0A82BBEAE724}" type="slidenum">
              <a:rPr lang="en-US"/>
              <a:pPr>
                <a:defRPr/>
              </a:pPr>
              <a:t>37</a:t>
            </a:fld>
            <a:endParaRPr lang="en-US"/>
          </a:p>
        </p:txBody>
      </p:sp>
      <p:sp>
        <p:nvSpPr>
          <p:cNvPr id="89090" name="Rectangle 2"/>
          <p:cNvSpPr>
            <a:spLocks noGrp="1"/>
          </p:cNvSpPr>
          <p:nvPr>
            <p:ph type="title"/>
          </p:nvPr>
        </p:nvSpPr>
        <p:spPr>
          <a:xfrm>
            <a:off x="609600" y="228600"/>
            <a:ext cx="8534400" cy="990600"/>
          </a:xfrm>
        </p:spPr>
        <p:txBody>
          <a:bodyPr/>
          <a:lstStyle/>
          <a:p>
            <a:r>
              <a:rPr lang="en-US" sz="4000" smtClean="0"/>
              <a:t>How can I count unique values within obs?</a:t>
            </a:r>
          </a:p>
        </p:txBody>
      </p:sp>
      <p:sp>
        <p:nvSpPr>
          <p:cNvPr id="32772" name="Rectangle 3"/>
          <p:cNvSpPr>
            <a:spLocks noGrp="1"/>
          </p:cNvSpPr>
          <p:nvPr>
            <p:ph type="body" idx="1"/>
          </p:nvPr>
        </p:nvSpPr>
        <p:spPr>
          <a:xfrm>
            <a:off x="612775" y="1600200"/>
            <a:ext cx="8531225" cy="4525963"/>
          </a:xfrm>
        </p:spPr>
        <p:txBody>
          <a:bodyPr/>
          <a:lstStyle/>
          <a:p>
            <a:r>
              <a:rPr lang="en-US" smtClean="0"/>
              <a:t>Problem</a:t>
            </a:r>
          </a:p>
          <a:p>
            <a:pPr lvl="1"/>
            <a:r>
              <a:rPr lang="en-US" smtClean="0"/>
              <a:t>Subjects have multiple SSNs from different sources</a:t>
            </a:r>
          </a:p>
          <a:p>
            <a:pPr lvl="1"/>
            <a:r>
              <a:rPr lang="en-US" smtClean="0"/>
              <a:t>Count how many distinct values of SSN are used</a:t>
            </a:r>
          </a:p>
          <a:p>
            <a:r>
              <a:rPr lang="en-US" smtClean="0"/>
              <a:t>Solution 1</a:t>
            </a:r>
          </a:p>
          <a:p>
            <a:pPr lvl="1"/>
            <a:r>
              <a:rPr lang="en-US" smtClean="0"/>
              <a:t>Restructure observations</a:t>
            </a:r>
          </a:p>
          <a:p>
            <a:pPr lvl="1"/>
            <a:r>
              <a:rPr lang="en-US" smtClean="0"/>
              <a:t>Use COUNT DISTINCT in PROC SQL</a:t>
            </a:r>
          </a:p>
          <a:p>
            <a:pPr lvl="1"/>
            <a:r>
              <a:rPr lang="en-US" smtClean="0"/>
              <a:t>Merge results back onto source data</a:t>
            </a:r>
          </a:p>
          <a:p>
            <a:r>
              <a:rPr lang="en-US" smtClean="0"/>
              <a:t>Solution 2</a:t>
            </a:r>
          </a:p>
          <a:p>
            <a:pPr lvl="1"/>
            <a:r>
              <a:rPr lang="en-US" smtClean="0"/>
              <a:t>Single DATA step and the TRANWRD function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Title 1"/>
          <p:cNvSpPr>
            <a:spLocks noGrp="1"/>
          </p:cNvSpPr>
          <p:nvPr>
            <p:ph type="title" idx="4294967295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z="4000" smtClean="0"/>
              <a:t>Sample data</a:t>
            </a:r>
          </a:p>
        </p:txBody>
      </p:sp>
      <p:sp>
        <p:nvSpPr>
          <p:cNvPr id="91138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12775" y="1600200"/>
            <a:ext cx="8153400" cy="34290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Obs    id    ssn1    ssn2    ssn3    ssn4    ssn5</a:t>
            </a:r>
          </a:p>
          <a:p>
            <a:pPr>
              <a:buFont typeface="Wingdings" pitchFamily="2" charset="2"/>
              <a:buNone/>
            </a:pPr>
            <a:endParaRPr lang="en-US" sz="1800" b="1" smtClean="0">
              <a:latin typeface="Courier New" pitchFamily="49" charset="0"/>
              <a:cs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1      1    111     111     111     111     111 </a:t>
            </a:r>
          </a:p>
          <a:p>
            <a:pPr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2      2    222     222     333     444     444 </a:t>
            </a:r>
          </a:p>
          <a:p>
            <a:pPr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3      3    333     333     444     444     555 </a:t>
            </a:r>
          </a:p>
          <a:p>
            <a:pPr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4      4    444     444             555     555</a:t>
            </a: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0" y="1271588"/>
            <a:ext cx="533400" cy="244475"/>
          </a:xfrm>
          <a:prstGeom prst="rect">
            <a:avLst/>
          </a:prstGeom>
          <a:noFill/>
        </p:spPr>
        <p:txBody>
          <a:bodyPr anchor="ctr">
            <a:normAutofit fontScale="85000" lnSpcReduction="20000"/>
          </a:bodyPr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fld id="{50970C18-AE8A-4EFE-A472-21BC6B0715A3}" type="slidenum">
              <a:rPr lang="en-US">
                <a:solidFill>
                  <a:srgbClr val="FFFFFF"/>
                </a:solidFill>
              </a:rPr>
              <a:pPr algn="ctr">
                <a:buClr>
                  <a:schemeClr val="tx1"/>
                </a:buClr>
                <a:buSzPct val="70000"/>
                <a:buFont typeface="Wingdings" pitchFamily="2" charset="2"/>
                <a:buNone/>
                <a:defRPr/>
              </a:pPr>
              <a:t>38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1C80DCEF-81D0-401A-B949-454B9A41A06A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Title 1"/>
          <p:cNvSpPr>
            <a:spLocks noGrp="1"/>
          </p:cNvSpPr>
          <p:nvPr>
            <p:ph type="title" idx="4294967295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z="4000" smtClean="0"/>
              <a:t>Solution 1</a:t>
            </a:r>
          </a:p>
        </p:txBody>
      </p:sp>
      <p:sp>
        <p:nvSpPr>
          <p:cNvPr id="93186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12775" y="1600200"/>
            <a:ext cx="4416425" cy="3733800"/>
          </a:xfrm>
        </p:spPr>
        <p:txBody>
          <a:bodyPr/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data one;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set many;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array ssns {5} ssn1 - ssn5 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pl-PL" sz="1800" b="1" smtClean="0">
                <a:latin typeface="Courier New" pitchFamily="49" charset="0"/>
                <a:cs typeface="Courier New" pitchFamily="49" charset="0"/>
              </a:rPr>
              <a:t>do I = 1 to 5 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ssn = ssns{I} 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output;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end;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keep id ssn 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run;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endParaRPr lang="en-US" sz="1800" b="1" smtClean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proc print data=one;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run;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endParaRPr lang="en-US" sz="1800" b="1" smtClean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endParaRPr lang="en-US" sz="1800" b="1" smtClean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0" y="1271588"/>
            <a:ext cx="533400" cy="244475"/>
          </a:xfrm>
          <a:prstGeom prst="rect">
            <a:avLst/>
          </a:prstGeom>
          <a:noFill/>
        </p:spPr>
        <p:txBody>
          <a:bodyPr anchor="ctr">
            <a:normAutofit fontScale="85000" lnSpcReduction="20000"/>
          </a:bodyPr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fld id="{70700698-DC59-477D-A529-BC46BEF40043}" type="slidenum">
              <a:rPr lang="en-US">
                <a:solidFill>
                  <a:srgbClr val="FFFFFF"/>
                </a:solidFill>
              </a:rPr>
              <a:pPr algn="ctr">
                <a:buClr>
                  <a:schemeClr val="tx1"/>
                </a:buClr>
                <a:buSzPct val="70000"/>
                <a:buFont typeface="Wingdings" pitchFamily="2" charset="2"/>
                <a:buNone/>
                <a:defRPr/>
              </a:pPr>
              <a:t>39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E38ED1F2-BDF9-4719-BE58-275386B909FB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486400" y="1600200"/>
            <a:ext cx="3429000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/>
              <a:t>Obs    id    ssn</a:t>
            </a:r>
          </a:p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endParaRPr lang="en-US"/>
          </a:p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/>
              <a:t>  1     1    111</a:t>
            </a:r>
          </a:p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/>
              <a:t>  2     1    111</a:t>
            </a:r>
          </a:p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/>
              <a:t>  3     1    111</a:t>
            </a:r>
          </a:p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/>
              <a:t>  4     1    111</a:t>
            </a:r>
          </a:p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/>
              <a:t>  5     1    111</a:t>
            </a:r>
          </a:p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/>
              <a:t>  6     2    222</a:t>
            </a:r>
          </a:p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/>
              <a:t>  7     2    222</a:t>
            </a:r>
          </a:p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/>
              <a:t>  8     2    333</a:t>
            </a:r>
          </a:p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/>
              <a:t>  9     2    444</a:t>
            </a:r>
          </a:p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/>
              <a:t> 10     2    444</a:t>
            </a:r>
          </a:p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/>
              <a:t> 11     3    333</a:t>
            </a:r>
          </a:p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/>
              <a:t> 12     3    333</a:t>
            </a:r>
          </a:p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/>
              <a:t> 13     3    444</a:t>
            </a:r>
          </a:p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/>
              <a:t> 14     3    444</a:t>
            </a:r>
          </a:p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/>
              <a:t> 15     3    555</a:t>
            </a:r>
          </a:p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/>
              <a:t> 16     4    444</a:t>
            </a:r>
          </a:p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/>
              <a:t> 17     4    444</a:t>
            </a:r>
          </a:p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/>
              <a:t> 18     4       </a:t>
            </a:r>
          </a:p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/>
              <a:t> 19     4    555</a:t>
            </a:r>
          </a:p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/>
              <a:t> 20     4    555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</p:spPr>
        <p:txBody>
          <a:bodyPr/>
          <a:lstStyle/>
          <a:p>
            <a:r>
              <a:rPr lang="en-US" dirty="0" smtClean="0"/>
              <a:t>PROC PRINT: Default output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531225" cy="3962400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en-US" sz="1050" b="1" dirty="0" smtClean="0">
                <a:latin typeface="Courier New" pitchFamily="49" charset="0"/>
                <a:cs typeface="Courier New" pitchFamily="49" charset="0"/>
              </a:rPr>
              <a:t>O</a:t>
            </a:r>
          </a:p>
          <a:p>
            <a:pPr>
              <a:buFont typeface="Wingdings" pitchFamily="2" charset="2"/>
              <a:buNone/>
              <a:defRPr/>
            </a:pPr>
            <a:r>
              <a:rPr lang="en-US" sz="1050" b="1" dirty="0" smtClean="0">
                <a:latin typeface="Courier New" pitchFamily="49" charset="0"/>
                <a:cs typeface="Courier New" pitchFamily="49" charset="0"/>
              </a:rPr>
              <a:t>b</a:t>
            </a:r>
          </a:p>
          <a:p>
            <a:pPr>
              <a:buFont typeface="Wingdings" pitchFamily="2" charset="2"/>
              <a:buNone/>
              <a:defRPr/>
            </a:pPr>
            <a:r>
              <a:rPr lang="en-US" sz="1050" b="1" dirty="0" smtClean="0">
                <a:latin typeface="Courier New" pitchFamily="49" charset="0"/>
                <a:cs typeface="Courier New" pitchFamily="49" charset="0"/>
              </a:rPr>
              <a:t>s a                                                b</a:t>
            </a:r>
          </a:p>
          <a:p>
            <a:pPr>
              <a:buFont typeface="Wingdings" pitchFamily="2" charset="2"/>
              <a:buNone/>
              <a:defRPr/>
            </a:pPr>
            <a:endParaRPr lang="en-US" sz="1050" b="1" dirty="0" smtClean="0">
              <a:latin typeface="Courier New" pitchFamily="49" charset="0"/>
              <a:cs typeface="Courier New" pitchFamily="49" charset="0"/>
            </a:endParaRPr>
          </a:p>
          <a:p>
            <a:pPr>
              <a:buFont typeface="Wingdings" pitchFamily="2" charset="2"/>
              <a:buNone/>
              <a:defRPr/>
            </a:pPr>
            <a:r>
              <a:rPr lang="en-US" sz="1050" b="1" dirty="0" smtClean="0">
                <a:latin typeface="Courier New" pitchFamily="49" charset="0"/>
                <a:cs typeface="Courier New" pitchFamily="49" charset="0"/>
              </a:rPr>
              <a:t>1 1 The nation’s retailers on Thursday confirmed that they had a merry Christmas in 2009, a year aft</a:t>
            </a:r>
          </a:p>
          <a:p>
            <a:pPr>
              <a:buFont typeface="Wingdings" pitchFamily="2" charset="2"/>
              <a:buNone/>
              <a:defRPr/>
            </a:pPr>
            <a:r>
              <a:rPr lang="en-US" sz="1050" b="1" dirty="0" smtClean="0">
                <a:latin typeface="Courier New" pitchFamily="49" charset="0"/>
                <a:cs typeface="Courier New" pitchFamily="49" charset="0"/>
              </a:rPr>
              <a:t>2 2 Despite extensive government intervention in the housing market, some policy makers at the Feder</a:t>
            </a:r>
          </a:p>
          <a:p>
            <a:pPr>
              <a:buFont typeface="Wingdings" pitchFamily="2" charset="2"/>
              <a:buNone/>
              <a:defRPr/>
            </a:pPr>
            <a:r>
              <a:rPr lang="en-US" sz="1050" b="1" dirty="0" smtClean="0">
                <a:latin typeface="Courier New" pitchFamily="49" charset="0"/>
                <a:cs typeface="Courier New" pitchFamily="49" charset="0"/>
              </a:rPr>
              <a:t>3 3 Even as concerns rise about technology distractions for drivers, automakers are rapidly bringing</a:t>
            </a:r>
          </a:p>
          <a:p>
            <a:pPr>
              <a:buFont typeface="Wingdings" pitchFamily="2" charset="2"/>
              <a:buNone/>
              <a:defRPr/>
            </a:pPr>
            <a:endParaRPr lang="en-US" sz="1050" b="1" dirty="0" smtClean="0">
              <a:latin typeface="Courier New" pitchFamily="49" charset="0"/>
              <a:cs typeface="Courier New" pitchFamily="49" charset="0"/>
            </a:endParaRPr>
          </a:p>
          <a:p>
            <a:pPr>
              <a:buFont typeface="Wingdings" pitchFamily="2" charset="2"/>
              <a:buNone/>
              <a:defRPr/>
            </a:pPr>
            <a:r>
              <a:rPr lang="en-US" sz="1050" b="1" dirty="0" smtClean="0">
                <a:latin typeface="Courier New" pitchFamily="49" charset="0"/>
                <a:cs typeface="Courier New" pitchFamily="49" charset="0"/>
              </a:rPr>
              <a:t>O</a:t>
            </a:r>
          </a:p>
          <a:p>
            <a:pPr>
              <a:buFont typeface="Wingdings" pitchFamily="2" charset="2"/>
              <a:buNone/>
              <a:defRPr/>
            </a:pPr>
            <a:r>
              <a:rPr lang="en-US" sz="1050" b="1" dirty="0" smtClean="0">
                <a:latin typeface="Courier New" pitchFamily="49" charset="0"/>
                <a:cs typeface="Courier New" pitchFamily="49" charset="0"/>
              </a:rPr>
              <a:t>b</a:t>
            </a:r>
          </a:p>
          <a:p>
            <a:pPr>
              <a:buFont typeface="Wingdings" pitchFamily="2" charset="2"/>
              <a:buNone/>
              <a:defRPr/>
            </a:pPr>
            <a:r>
              <a:rPr lang="en-US" sz="1050" b="1" dirty="0" smtClean="0">
                <a:latin typeface="Courier New" pitchFamily="49" charset="0"/>
                <a:cs typeface="Courier New" pitchFamily="49" charset="0"/>
              </a:rPr>
              <a:t>s c</a:t>
            </a:r>
          </a:p>
          <a:p>
            <a:pPr>
              <a:buFont typeface="Wingdings" pitchFamily="2" charset="2"/>
              <a:buNone/>
              <a:defRPr/>
            </a:pPr>
            <a:endParaRPr lang="en-US" sz="1050" b="1" dirty="0" smtClean="0">
              <a:latin typeface="Courier New" pitchFamily="49" charset="0"/>
              <a:cs typeface="Courier New" pitchFamily="49" charset="0"/>
            </a:endParaRPr>
          </a:p>
          <a:p>
            <a:pPr>
              <a:buFont typeface="Wingdings" pitchFamily="2" charset="2"/>
              <a:buNone/>
              <a:defRPr/>
            </a:pPr>
            <a:r>
              <a:rPr lang="en-US" sz="1050" b="1" dirty="0" smtClean="0">
                <a:latin typeface="Courier New" pitchFamily="49" charset="0"/>
                <a:cs typeface="Courier New" pitchFamily="49" charset="0"/>
              </a:rPr>
              <a:t>1 X</a:t>
            </a:r>
          </a:p>
          <a:p>
            <a:pPr>
              <a:buFont typeface="Wingdings" pitchFamily="2" charset="2"/>
              <a:buNone/>
              <a:defRPr/>
            </a:pPr>
            <a:r>
              <a:rPr lang="en-US" sz="1050" b="1" dirty="0" smtClean="0">
                <a:latin typeface="Courier New" pitchFamily="49" charset="0"/>
                <a:cs typeface="Courier New" pitchFamily="49" charset="0"/>
              </a:rPr>
              <a:t>2 Y</a:t>
            </a:r>
          </a:p>
          <a:p>
            <a:pPr>
              <a:buFont typeface="Wingdings" pitchFamily="2" charset="2"/>
              <a:buNone/>
              <a:defRPr/>
            </a:pPr>
            <a:r>
              <a:rPr lang="en-US" sz="1050" b="1" dirty="0" smtClean="0">
                <a:latin typeface="Courier New" pitchFamily="49" charset="0"/>
                <a:cs typeface="Courier New" pitchFamily="49" charset="0"/>
              </a:rPr>
              <a:t>3 Z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28D51BBD-B1BF-4EEB-B2E5-9277299AE1D3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09600" y="5692775"/>
            <a:ext cx="82296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 sz="2400" dirty="0">
                <a:solidFill>
                  <a:schemeClr val="accent2"/>
                </a:solidFill>
              </a:rPr>
              <a:t>WARNING: Data too long for column "b"; truncated to 96 characters to fit.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Title 1"/>
          <p:cNvSpPr>
            <a:spLocks noGrp="1"/>
          </p:cNvSpPr>
          <p:nvPr>
            <p:ph type="title" idx="4294967295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z="4000" smtClean="0"/>
              <a:t>Solution 1 [continued]</a:t>
            </a:r>
          </a:p>
        </p:txBody>
      </p:sp>
      <p:sp>
        <p:nvSpPr>
          <p:cNvPr id="95234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12775" y="1600200"/>
            <a:ext cx="4264025" cy="3429000"/>
          </a:xfrm>
        </p:spPr>
        <p:txBody>
          <a:bodyPr/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proc sql;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create table check as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select id,</a:t>
            </a:r>
            <a:r>
              <a:rPr lang="en-US" sz="1800" b="1" smtClean="0">
                <a:solidFill>
                  <a:schemeClr val="accent2"/>
                </a:solidFill>
                <a:latin typeface="Courier New" pitchFamily="49" charset="0"/>
                <a:cs typeface="Courier New" pitchFamily="49" charset="0"/>
              </a:rPr>
              <a:t>count(distinct ssn) as DistinctSSNs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from one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group by id;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quit;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endParaRPr lang="en-US" sz="1800" b="1" smtClean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data merged;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merge many check;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by id;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run;</a:t>
            </a: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0" y="1271588"/>
            <a:ext cx="533400" cy="244475"/>
          </a:xfrm>
          <a:prstGeom prst="rect">
            <a:avLst/>
          </a:prstGeom>
          <a:noFill/>
        </p:spPr>
        <p:txBody>
          <a:bodyPr anchor="ctr">
            <a:normAutofit fontScale="85000" lnSpcReduction="20000"/>
          </a:bodyPr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fld id="{D4378716-7D78-4302-979F-CB8B56EA8EFE}" type="slidenum">
              <a:rPr lang="en-US">
                <a:solidFill>
                  <a:srgbClr val="FFFFFF"/>
                </a:solidFill>
              </a:rPr>
              <a:pPr algn="ctr">
                <a:buClr>
                  <a:schemeClr val="tx1"/>
                </a:buClr>
                <a:buSzPct val="70000"/>
                <a:buFont typeface="Wingdings" pitchFamily="2" charset="2"/>
                <a:buNone/>
                <a:defRPr/>
              </a:pPr>
              <a:t>40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E4F60AB2-9678-402E-B476-C325604C45E7}" type="slidenum">
              <a:rPr lang="en-US" smtClean="0"/>
              <a:pPr>
                <a:defRPr/>
              </a:pPr>
              <a:t>40</a:t>
            </a:fld>
            <a:endParaRPr lang="en-US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562600" y="1752600"/>
            <a:ext cx="3429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/>
              <a:t>             Distinct</a:t>
            </a:r>
          </a:p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/>
              <a:t>Obs    id      SSNs</a:t>
            </a:r>
          </a:p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endParaRPr lang="en-US"/>
          </a:p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/>
              <a:t> 1      1        1   </a:t>
            </a:r>
          </a:p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/>
              <a:t> 2      2        3   </a:t>
            </a:r>
          </a:p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/>
              <a:t> 3      3        3   </a:t>
            </a:r>
          </a:p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/>
              <a:t> 4      4        2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828800" y="4876800"/>
            <a:ext cx="678180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/>
              <a:t>                                                   Distinct</a:t>
            </a:r>
          </a:p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/>
              <a:t>Obs    id    ssn1    ssn2    ssn3    ssn4    ssn5    SSNs</a:t>
            </a:r>
          </a:p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endParaRPr lang="en-US"/>
          </a:p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/>
              <a:t> 1      1    111     111     111     111     111       1   </a:t>
            </a:r>
          </a:p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/>
              <a:t> 2      2    222     222     333     444     444       3   </a:t>
            </a:r>
          </a:p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/>
              <a:t> 3      3    333     333     444     444     555       3   </a:t>
            </a:r>
          </a:p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/>
              <a:t> 4      4    444     444             555     555       2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itle 1"/>
          <p:cNvSpPr>
            <a:spLocks noGrp="1"/>
          </p:cNvSpPr>
          <p:nvPr>
            <p:ph type="title" idx="4294967295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z="4000" smtClean="0"/>
              <a:t>Solution 2</a:t>
            </a:r>
          </a:p>
        </p:txBody>
      </p:sp>
      <p:sp>
        <p:nvSpPr>
          <p:cNvPr id="97282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12775" y="1600200"/>
            <a:ext cx="8378825" cy="3581400"/>
          </a:xfrm>
        </p:spPr>
        <p:txBody>
          <a:bodyPr/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data many2;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set many;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unique=0;                               *initialize to 0;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ssnx=</a:t>
            </a:r>
            <a:r>
              <a:rPr lang="en-US" sz="1800" b="1" smtClean="0">
                <a:solidFill>
                  <a:schemeClr val="accent2"/>
                </a:solidFill>
                <a:latin typeface="Courier New" pitchFamily="49" charset="0"/>
                <a:cs typeface="Courier New" pitchFamily="49" charset="0"/>
              </a:rPr>
              <a:t>catx</a:t>
            </a: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(' ',of ssn1-ssn5);            *concatenate SSNs;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array ssns {5} $ ssn1 - ssn5 ;          *array SSNs;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do I = 1 to 5 ;                         *loop thru all 5;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if ssn{I} ne ' ' and                  *avoid missing;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800" b="1" smtClean="0">
                <a:solidFill>
                  <a:schemeClr val="accent2"/>
                </a:solidFill>
                <a:latin typeface="Courier New" pitchFamily="49" charset="0"/>
                <a:cs typeface="Courier New" pitchFamily="49" charset="0"/>
              </a:rPr>
              <a:t>indexw</a:t>
            </a: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(ssnx,ssns{I}) then do;         *check for SSN;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fr-FR" sz="1800" b="1" smtClean="0">
                <a:latin typeface="Courier New" pitchFamily="49" charset="0"/>
                <a:cs typeface="Courier New" pitchFamily="49" charset="0"/>
              </a:rPr>
              <a:t>    unique=unique+1;                    *if found, add 1;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  ssnx = </a:t>
            </a:r>
            <a:r>
              <a:rPr lang="en-US" sz="1800" b="1" smtClean="0">
                <a:solidFill>
                  <a:schemeClr val="accent2"/>
                </a:solidFill>
                <a:latin typeface="Courier New" pitchFamily="49" charset="0"/>
                <a:cs typeface="Courier New" pitchFamily="49" charset="0"/>
              </a:rPr>
              <a:t>tranwrd</a:t>
            </a: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(ssnx,ssns{I},' ' );  *remove SSN;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end;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end;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drop ssnx i 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run;</a:t>
            </a: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0" y="1271588"/>
            <a:ext cx="533400" cy="244475"/>
          </a:xfrm>
          <a:prstGeom prst="rect">
            <a:avLst/>
          </a:prstGeom>
          <a:noFill/>
        </p:spPr>
        <p:txBody>
          <a:bodyPr anchor="ctr">
            <a:normAutofit fontScale="85000" lnSpcReduction="20000"/>
          </a:bodyPr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fld id="{B703AF26-FDA8-46C3-989B-C771914F9594}" type="slidenum">
              <a:rPr lang="en-US">
                <a:solidFill>
                  <a:srgbClr val="FFFFFF"/>
                </a:solidFill>
              </a:rPr>
              <a:pPr algn="ctr">
                <a:buClr>
                  <a:schemeClr val="tx1"/>
                </a:buClr>
                <a:buSzPct val="70000"/>
                <a:buFont typeface="Wingdings" pitchFamily="2" charset="2"/>
                <a:buNone/>
                <a:defRPr/>
              </a:pPr>
              <a:t>41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D9024D79-FA90-46CA-9CB1-DD79FB4C8023}" type="slidenum">
              <a:rPr lang="en-US" smtClean="0"/>
              <a:pPr>
                <a:defRPr/>
              </a:pPr>
              <a:t>41</a:t>
            </a:fld>
            <a:endParaRPr lang="en-US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981200" y="5337175"/>
            <a:ext cx="662940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 dirty="0" err="1"/>
              <a:t>Obs</a:t>
            </a:r>
            <a:r>
              <a:rPr lang="en-US" dirty="0"/>
              <a:t>    id    ssn1    ssn2    ssn3    ssn4    ssn5    unique</a:t>
            </a:r>
          </a:p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endParaRPr lang="en-US" dirty="0"/>
          </a:p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 dirty="0"/>
              <a:t> 1      1    111     111     111     111     111        1  </a:t>
            </a:r>
          </a:p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 dirty="0"/>
              <a:t> 2      2    222     222     333     444     444        3  </a:t>
            </a:r>
          </a:p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 dirty="0"/>
              <a:t> 3      3    333     333     444     444     555        3  </a:t>
            </a:r>
          </a:p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 dirty="0"/>
              <a:t> 4      4    444     444             555     555        2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553200" y="533400"/>
            <a:ext cx="1981200" cy="3667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r>
              <a:rPr lang="en-US" sz="1800" dirty="0">
                <a:solidFill>
                  <a:schemeClr val="accent2"/>
                </a:solidFill>
                <a:latin typeface="+mn-lt"/>
              </a:rPr>
              <a:t>Single DATA step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Title 1"/>
          <p:cNvSpPr>
            <a:spLocks noGrp="1"/>
          </p:cNvSpPr>
          <p:nvPr>
            <p:ph type="title" idx="4294967295"/>
          </p:nvPr>
        </p:nvSpPr>
        <p:spPr>
          <a:xfrm>
            <a:off x="612775" y="228600"/>
            <a:ext cx="8531225" cy="990600"/>
          </a:xfrm>
        </p:spPr>
        <p:txBody>
          <a:bodyPr/>
          <a:lstStyle/>
          <a:p>
            <a:pPr eaLnBrk="1" hangingPunct="1"/>
            <a:r>
              <a:rPr lang="en-US" sz="3600" smtClean="0"/>
              <a:t>Processing logic</a:t>
            </a: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0" y="1271588"/>
            <a:ext cx="533400" cy="244475"/>
          </a:xfrm>
          <a:prstGeom prst="rect">
            <a:avLst/>
          </a:prstGeom>
          <a:noFill/>
        </p:spPr>
        <p:txBody>
          <a:bodyPr anchor="ctr">
            <a:normAutofit fontScale="85000" lnSpcReduction="20000"/>
          </a:bodyPr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fld id="{9A11AF78-6194-4AE0-BC73-11CFDCF69D34}" type="slidenum">
              <a:rPr lang="en-US">
                <a:solidFill>
                  <a:srgbClr val="FFFFFF"/>
                </a:solidFill>
              </a:rPr>
              <a:pPr algn="ctr">
                <a:buClr>
                  <a:schemeClr val="tx1"/>
                </a:buClr>
                <a:buSzPct val="70000"/>
                <a:buFont typeface="Wingdings" pitchFamily="2" charset="2"/>
                <a:buNone/>
                <a:defRPr/>
              </a:pPr>
              <a:t>42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2708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612775" y="1600200"/>
            <a:ext cx="8150225" cy="48006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Obs    id    ssn1    ssn2    ssn3    ssn4    ssn5</a:t>
            </a:r>
          </a:p>
          <a:p>
            <a:pPr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2      2    222     222     333     444     444</a:t>
            </a:r>
            <a:r>
              <a:rPr lang="en-US" sz="2100" smtClean="0"/>
              <a:t> </a:t>
            </a:r>
            <a:endParaRPr lang="en-US" sz="1800" b="1" smtClean="0">
              <a:latin typeface="Courier New" pitchFamily="49" charset="0"/>
              <a:cs typeface="Courier New" pitchFamily="49" charset="0"/>
            </a:endParaRPr>
          </a:p>
          <a:p>
            <a:pPr>
              <a:buFont typeface="Wingdings" pitchFamily="2" charset="2"/>
              <a:buNone/>
            </a:pPr>
            <a:endParaRPr lang="en-US" sz="1800" b="1" smtClean="0">
              <a:latin typeface="Courier New" pitchFamily="49" charset="0"/>
              <a:cs typeface="Courier New" pitchFamily="49" charset="0"/>
            </a:endParaRPr>
          </a:p>
          <a:p>
            <a:pPr>
              <a:buFont typeface="Wingdings" pitchFamily="2" charset="2"/>
              <a:buNone/>
            </a:pPr>
            <a:endParaRPr lang="en-US" sz="1800" b="1" smtClean="0">
              <a:latin typeface="Courier New" pitchFamily="49" charset="0"/>
              <a:cs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id=2 ssnx=222 222 333 444 444 unique=0</a:t>
            </a:r>
          </a:p>
          <a:p>
            <a:pPr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I=1  ssn1=222</a:t>
            </a:r>
          </a:p>
          <a:p>
            <a:pPr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   ssnx=333 444 444         unique=1</a:t>
            </a:r>
          </a:p>
          <a:p>
            <a:pPr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I=2  ssn2=222</a:t>
            </a:r>
          </a:p>
          <a:p>
            <a:pPr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I=3  ssn3=333</a:t>
            </a:r>
          </a:p>
          <a:p>
            <a:pPr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   ssnx=444 444             unique=2</a:t>
            </a:r>
          </a:p>
          <a:p>
            <a:pPr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I=4  ssn4=444</a:t>
            </a:r>
          </a:p>
          <a:p>
            <a:pPr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   ssnx=                    unique=3</a:t>
            </a:r>
          </a:p>
          <a:p>
            <a:pPr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I=5  ssn5=444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7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27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27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270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270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270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270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270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270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Rectangle 4"/>
          <p:cNvSpPr>
            <a:spLocks noGrp="1" noChangeArrowheads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mtClean="0"/>
              <a:t>Recent user questions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5A7CAE60-54A6-44A5-9A4C-2E5ABB29D035}" type="slidenum">
              <a:rPr lang="en-US"/>
              <a:pPr>
                <a:defRPr/>
              </a:pPr>
              <a:t>43</a:t>
            </a:fld>
            <a:endParaRPr lang="en-US"/>
          </a:p>
        </p:txBody>
      </p:sp>
      <p:sp>
        <p:nvSpPr>
          <p:cNvPr id="101379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612775" y="1600200"/>
            <a:ext cx="8531225" cy="4495800"/>
          </a:xfrm>
        </p:spPr>
        <p:txBody>
          <a:bodyPr/>
          <a:lstStyle/>
          <a:p>
            <a:pPr eaLnBrk="1" hangingPunct="1"/>
            <a:r>
              <a:rPr lang="en-US" smtClean="0"/>
              <a:t>How can I</a:t>
            </a:r>
          </a:p>
          <a:p>
            <a:pPr marL="742950" lvl="1" indent="-285750" eaLnBrk="1" hangingPunct="1"/>
            <a:r>
              <a:rPr lang="en-US" sz="2800" smtClean="0"/>
              <a:t>determine the number of levels of a variable?</a:t>
            </a:r>
          </a:p>
          <a:p>
            <a:pPr marL="742950" lvl="1" indent="-285750" eaLnBrk="1" hangingPunct="1"/>
            <a:r>
              <a:rPr lang="en-US" sz="2800" smtClean="0"/>
              <a:t>determine the number of combinations of vars?</a:t>
            </a:r>
          </a:p>
          <a:p>
            <a:pPr marL="742950" lvl="1" indent="-285750" eaLnBrk="1" hangingPunct="1"/>
            <a:r>
              <a:rPr lang="en-US" sz="2800" smtClean="0"/>
              <a:t>run PROC CONTENTS on all data sets in folder?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531225" cy="990600"/>
          </a:xfrm>
        </p:spPr>
        <p:txBody>
          <a:bodyPr/>
          <a:lstStyle/>
          <a:p>
            <a:r>
              <a:rPr lang="en-US" sz="4000" smtClean="0"/>
              <a:t>Determine number of levels of variable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r>
              <a:rPr lang="en-US" dirty="0" smtClean="0"/>
              <a:t>Problem</a:t>
            </a:r>
          </a:p>
          <a:p>
            <a:pPr lvl="1"/>
            <a:r>
              <a:rPr lang="en-US" dirty="0" smtClean="0"/>
              <a:t>Data set has hundreds [or thousands] of variables</a:t>
            </a:r>
          </a:p>
          <a:p>
            <a:pPr lvl="1"/>
            <a:r>
              <a:rPr lang="en-US" dirty="0" smtClean="0"/>
              <a:t>Need to know how many levels the variables have</a:t>
            </a:r>
          </a:p>
          <a:p>
            <a:pPr lvl="1"/>
            <a:r>
              <a:rPr lang="en-US" dirty="0" smtClean="0"/>
              <a:t>Do </a:t>
            </a:r>
            <a:r>
              <a:rPr lang="en-US" b="1" dirty="0" smtClean="0"/>
              <a:t>not</a:t>
            </a:r>
            <a:r>
              <a:rPr lang="en-US" dirty="0" smtClean="0"/>
              <a:t> want to run PROC FREQ on every variable!</a:t>
            </a:r>
          </a:p>
          <a:p>
            <a:r>
              <a:rPr lang="en-US" dirty="0" smtClean="0"/>
              <a:t>Solutions</a:t>
            </a:r>
          </a:p>
          <a:p>
            <a:pPr lvl="1"/>
            <a:r>
              <a:rPr lang="en-US" dirty="0" smtClean="0"/>
              <a:t>COUNT DISTINCT in PROC SQL</a:t>
            </a:r>
          </a:p>
          <a:p>
            <a:pPr lvl="1"/>
            <a:r>
              <a:rPr lang="en-US" dirty="0" smtClean="0"/>
              <a:t>NLEVELS option in PROC FREQ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5476355D-77F3-4469-833B-5DB3BC57CCC3}" type="slidenum">
              <a:rPr lang="en-US" smtClean="0"/>
              <a:pPr>
                <a:defRPr/>
              </a:pPr>
              <a:t>44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Title 1"/>
          <p:cNvSpPr>
            <a:spLocks noGrp="1"/>
          </p:cNvSpPr>
          <p:nvPr>
            <p:ph type="title" idx="4294967295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z="4000" smtClean="0"/>
              <a:t>Sample data set TEMP</a:t>
            </a:r>
          </a:p>
        </p:txBody>
      </p:sp>
      <p:sp>
        <p:nvSpPr>
          <p:cNvPr id="105474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12775" y="1600200"/>
            <a:ext cx="4035425" cy="41910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Obs    x    y</a:t>
            </a:r>
          </a:p>
          <a:p>
            <a:pPr>
              <a:buFont typeface="Wingdings" pitchFamily="2" charset="2"/>
              <a:buNone/>
            </a:pPr>
            <a:endParaRPr lang="en-US" sz="1800" b="1" smtClean="0">
              <a:latin typeface="Courier New" pitchFamily="49" charset="0"/>
              <a:cs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1     1    1</a:t>
            </a:r>
          </a:p>
          <a:p>
            <a:pPr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2     2    2</a:t>
            </a:r>
          </a:p>
          <a:p>
            <a:pPr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3     2    3</a:t>
            </a:r>
          </a:p>
          <a:p>
            <a:pPr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4     3    4</a:t>
            </a:r>
          </a:p>
          <a:p>
            <a:pPr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5     3    4</a:t>
            </a:r>
          </a:p>
          <a:p>
            <a:pPr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6     3    5</a:t>
            </a:r>
          </a:p>
          <a:p>
            <a:pPr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7     4    5</a:t>
            </a:r>
          </a:p>
          <a:p>
            <a:pPr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8     5    6</a:t>
            </a:r>
          </a:p>
          <a:p>
            <a:pPr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9     .    6</a:t>
            </a: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0" y="1271588"/>
            <a:ext cx="533400" cy="244475"/>
          </a:xfrm>
          <a:prstGeom prst="rect">
            <a:avLst/>
          </a:prstGeom>
          <a:noFill/>
        </p:spPr>
        <p:txBody>
          <a:bodyPr anchor="ctr">
            <a:normAutofit fontScale="85000" lnSpcReduction="20000"/>
          </a:bodyPr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fld id="{E83E2EDE-3220-466F-91ED-0135BC8CF479}" type="slidenum">
              <a:rPr lang="en-US">
                <a:solidFill>
                  <a:srgbClr val="FFFFFF"/>
                </a:solidFill>
              </a:rPr>
              <a:pPr algn="ctr">
                <a:buClr>
                  <a:schemeClr val="tx1"/>
                </a:buClr>
                <a:buSzPct val="70000"/>
                <a:buFont typeface="Wingdings" pitchFamily="2" charset="2"/>
                <a:buNone/>
                <a:defRPr/>
              </a:pPr>
              <a:t>45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 txBox="1">
            <a:spLocks noGrp="1"/>
          </p:cNvSpPr>
          <p:nvPr/>
        </p:nvSpPr>
        <p:spPr>
          <a:xfrm>
            <a:off x="0" y="1271588"/>
            <a:ext cx="533400" cy="244475"/>
          </a:xfrm>
          <a:prstGeom prst="rect">
            <a:avLst/>
          </a:prstGeom>
          <a:noFill/>
        </p:spPr>
        <p:txBody>
          <a:bodyPr anchor="ctr">
            <a:normAutofit fontScale="85000" lnSpcReduction="20000"/>
          </a:bodyPr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fld id="{BBC0FEE4-B9EF-4595-BCE1-9DADFED9B68C}" type="slidenum">
              <a:rPr lang="en-US">
                <a:solidFill>
                  <a:srgbClr val="FFFFFF"/>
                </a:solidFill>
              </a:rPr>
              <a:pPr algn="ctr">
                <a:buClr>
                  <a:schemeClr val="tx1"/>
                </a:buClr>
                <a:buSzPct val="70000"/>
                <a:buFont typeface="Wingdings" pitchFamily="2" charset="2"/>
                <a:buNone/>
                <a:defRPr/>
              </a:pPr>
              <a:t>45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105477" name="Content Placeholder 2"/>
          <p:cNvSpPr>
            <a:spLocks/>
          </p:cNvSpPr>
          <p:nvPr/>
        </p:nvSpPr>
        <p:spPr bwMode="auto">
          <a:xfrm>
            <a:off x="4727575" y="1600200"/>
            <a:ext cx="4035425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19088" indent="-319088"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</a:pPr>
            <a:r>
              <a:rPr lang="en-US" sz="2900" b="0">
                <a:solidFill>
                  <a:schemeClr val="tx1"/>
                </a:solidFill>
                <a:latin typeface="Tw Cen MT" pitchFamily="34" charset="0"/>
              </a:rPr>
              <a:t>How many unique values of X?</a:t>
            </a:r>
          </a:p>
          <a:p>
            <a:pPr marL="319088" indent="-319088"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</a:pPr>
            <a:r>
              <a:rPr lang="en-US" sz="2900" b="0">
                <a:solidFill>
                  <a:schemeClr val="tx1"/>
                </a:solidFill>
                <a:latin typeface="Tw Cen MT" pitchFamily="34" charset="0"/>
              </a:rPr>
              <a:t>How many unique values of Y?</a:t>
            </a:r>
          </a:p>
          <a:p>
            <a:pPr marL="319088" indent="-319088"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</a:pPr>
            <a:r>
              <a:rPr lang="en-US" sz="2900" b="0">
                <a:solidFill>
                  <a:schemeClr val="tx1"/>
                </a:solidFill>
                <a:latin typeface="Tw Cen MT" pitchFamily="34" charset="0"/>
              </a:rPr>
              <a:t>Do you count missing values?</a:t>
            </a:r>
            <a:endParaRPr lang="en-US" sz="2700" b="0">
              <a:solidFill>
                <a:schemeClr val="tx1"/>
              </a:solidFill>
              <a:latin typeface="Tw Cen M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Title 1"/>
          <p:cNvSpPr>
            <a:spLocks noGrp="1"/>
          </p:cNvSpPr>
          <p:nvPr>
            <p:ph type="title" idx="4294967295"/>
          </p:nvPr>
        </p:nvSpPr>
        <p:spPr>
          <a:xfrm>
            <a:off x="612775" y="228600"/>
            <a:ext cx="8531225" cy="990600"/>
          </a:xfrm>
        </p:spPr>
        <p:txBody>
          <a:bodyPr/>
          <a:lstStyle/>
          <a:p>
            <a:pPr eaLnBrk="1" hangingPunct="1"/>
            <a:r>
              <a:rPr lang="en-US" sz="4000" smtClean="0"/>
              <a:t>SQL approach #1</a:t>
            </a: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0" y="1271588"/>
            <a:ext cx="533400" cy="244475"/>
          </a:xfrm>
          <a:prstGeom prst="rect">
            <a:avLst/>
          </a:prstGeom>
          <a:noFill/>
        </p:spPr>
        <p:txBody>
          <a:bodyPr anchor="ctr">
            <a:normAutofit fontScale="85000" lnSpcReduction="20000"/>
          </a:bodyPr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fld id="{076FF84E-D232-45A4-88FC-B2506B6B000A}" type="slidenum">
              <a:rPr lang="en-US">
                <a:solidFill>
                  <a:srgbClr val="FFFFFF"/>
                </a:solidFill>
              </a:rPr>
              <a:pPr algn="ctr">
                <a:buClr>
                  <a:schemeClr val="tx1"/>
                </a:buClr>
                <a:buSzPct val="70000"/>
                <a:buFont typeface="Wingdings" pitchFamily="2" charset="2"/>
                <a:buNone/>
                <a:defRPr/>
              </a:pPr>
              <a:t>46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7523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609600" y="1600200"/>
            <a:ext cx="4035425" cy="1295400"/>
          </a:xfrm>
        </p:spPr>
        <p:txBody>
          <a:bodyPr/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proc sql;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select </a:t>
            </a:r>
            <a:r>
              <a:rPr lang="en-US" sz="1800" b="1" smtClean="0">
                <a:solidFill>
                  <a:schemeClr val="accent2"/>
                </a:solidFill>
                <a:latin typeface="Courier New" pitchFamily="49" charset="0"/>
                <a:cs typeface="Courier New" pitchFamily="49" charset="0"/>
              </a:rPr>
              <a:t>count(x) as CountX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from temp;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quit;</a:t>
            </a:r>
          </a:p>
        </p:txBody>
      </p:sp>
      <p:sp>
        <p:nvSpPr>
          <p:cNvPr id="84997" name="Content Placeholder 4"/>
          <p:cNvSpPr>
            <a:spLocks/>
          </p:cNvSpPr>
          <p:nvPr/>
        </p:nvSpPr>
        <p:spPr bwMode="auto">
          <a:xfrm>
            <a:off x="612775" y="3886200"/>
            <a:ext cx="40354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19088" indent="-319088"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1800">
                <a:solidFill>
                  <a:schemeClr val="tx1"/>
                </a:solidFill>
                <a:cs typeface="Courier New" pitchFamily="49" charset="0"/>
              </a:rPr>
              <a:t>  CountX</a:t>
            </a:r>
          </a:p>
          <a:p>
            <a:pPr marL="319088" indent="-319088"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1800">
                <a:solidFill>
                  <a:schemeClr val="tx1"/>
                </a:solidFill>
                <a:cs typeface="Courier New" pitchFamily="49" charset="0"/>
              </a:rPr>
              <a:t>--------</a:t>
            </a:r>
          </a:p>
          <a:p>
            <a:pPr marL="319088" indent="-319088"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1800">
                <a:solidFill>
                  <a:schemeClr val="tx1"/>
                </a:solidFill>
                <a:cs typeface="Courier New" pitchFamily="49" charset="0"/>
              </a:rPr>
              <a:t>       8</a:t>
            </a:r>
          </a:p>
        </p:txBody>
      </p:sp>
      <p:sp>
        <p:nvSpPr>
          <p:cNvPr id="84998" name="Text Box 6"/>
          <p:cNvSpPr txBox="1">
            <a:spLocks noChangeArrowheads="1"/>
          </p:cNvSpPr>
          <p:nvPr/>
        </p:nvSpPr>
        <p:spPr bwMode="auto">
          <a:xfrm>
            <a:off x="5943600" y="1828800"/>
            <a:ext cx="243840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 sz="1800">
                <a:solidFill>
                  <a:schemeClr val="accent2"/>
                </a:solidFill>
                <a:latin typeface="Arial" charset="0"/>
              </a:rPr>
              <a:t>COUNT counts </a:t>
            </a:r>
            <a:r>
              <a:rPr lang="en-US" sz="1800" i="1">
                <a:solidFill>
                  <a:schemeClr val="accent2"/>
                </a:solidFill>
                <a:latin typeface="Arial" charset="0"/>
              </a:rPr>
              <a:t>nonmissing</a:t>
            </a:r>
            <a:r>
              <a:rPr lang="en-US" sz="1800">
                <a:solidFill>
                  <a:schemeClr val="accent2"/>
                </a:solidFill>
                <a:latin typeface="Arial" charset="0"/>
              </a:rPr>
              <a:t> values.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7" grpId="0"/>
      <p:bldP spid="8499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Title 1"/>
          <p:cNvSpPr>
            <a:spLocks noGrp="1"/>
          </p:cNvSpPr>
          <p:nvPr>
            <p:ph type="title" idx="4294967295"/>
          </p:nvPr>
        </p:nvSpPr>
        <p:spPr>
          <a:xfrm>
            <a:off x="612775" y="228600"/>
            <a:ext cx="8531225" cy="990600"/>
          </a:xfrm>
        </p:spPr>
        <p:txBody>
          <a:bodyPr/>
          <a:lstStyle/>
          <a:p>
            <a:pPr eaLnBrk="1" hangingPunct="1"/>
            <a:r>
              <a:rPr lang="en-US" sz="4000" smtClean="0"/>
              <a:t>SQL approach #2</a:t>
            </a: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0" y="1271588"/>
            <a:ext cx="533400" cy="244475"/>
          </a:xfrm>
          <a:prstGeom prst="rect">
            <a:avLst/>
          </a:prstGeom>
          <a:noFill/>
        </p:spPr>
        <p:txBody>
          <a:bodyPr anchor="ctr">
            <a:normAutofit fontScale="85000" lnSpcReduction="20000"/>
          </a:bodyPr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fld id="{ED801002-BBAF-4077-A6B2-2DD6C5BCEABF}" type="slidenum">
              <a:rPr lang="en-US">
                <a:solidFill>
                  <a:srgbClr val="FFFFFF"/>
                </a:solidFill>
              </a:rPr>
              <a:pPr algn="ctr">
                <a:buClr>
                  <a:schemeClr val="tx1"/>
                </a:buClr>
                <a:buSzPct val="70000"/>
                <a:buFont typeface="Wingdings" pitchFamily="2" charset="2"/>
                <a:buNone/>
                <a:defRPr/>
              </a:pPr>
              <a:t>47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9571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609600" y="1600200"/>
            <a:ext cx="4035425" cy="1981200"/>
          </a:xfrm>
        </p:spPr>
        <p:txBody>
          <a:bodyPr/>
          <a:lstStyle/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proc sql;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select </a:t>
            </a:r>
            <a:r>
              <a:rPr lang="en-US" sz="1800" b="1" smtClean="0">
                <a:solidFill>
                  <a:schemeClr val="accent2"/>
                </a:solidFill>
                <a:latin typeface="Courier New" pitchFamily="49" charset="0"/>
                <a:cs typeface="Courier New" pitchFamily="49" charset="0"/>
              </a:rPr>
              <a:t>count(distinct x)</a:t>
            </a:r>
            <a:br>
              <a:rPr lang="en-US" sz="1800" b="1" smtClean="0">
                <a:solidFill>
                  <a:schemeClr val="accent2"/>
                </a:solidFill>
                <a:latin typeface="Courier New" pitchFamily="49" charset="0"/>
                <a:cs typeface="Courier New" pitchFamily="49" charset="0"/>
              </a:rPr>
            </a:br>
            <a:r>
              <a:rPr lang="en-US" sz="1800" b="1" smtClean="0">
                <a:solidFill>
                  <a:schemeClr val="accent2"/>
                </a:solidFill>
                <a:latin typeface="Courier New" pitchFamily="49" charset="0"/>
                <a:cs typeface="Courier New" pitchFamily="49" charset="0"/>
              </a:rPr>
              <a:t>       as CountDistinctX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from temp;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quit;</a:t>
            </a:r>
          </a:p>
        </p:txBody>
      </p:sp>
      <p:sp>
        <p:nvSpPr>
          <p:cNvPr id="87045" name="Content Placeholder 4"/>
          <p:cNvSpPr>
            <a:spLocks/>
          </p:cNvSpPr>
          <p:nvPr/>
        </p:nvSpPr>
        <p:spPr bwMode="auto">
          <a:xfrm>
            <a:off x="609600" y="3810000"/>
            <a:ext cx="40354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1800">
                <a:solidFill>
                  <a:schemeClr val="tx1"/>
                </a:solidFill>
                <a:cs typeface="Courier New" pitchFamily="49" charset="0"/>
              </a:rPr>
              <a:t>       Count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1800">
                <a:solidFill>
                  <a:schemeClr val="tx1"/>
                </a:solidFill>
                <a:cs typeface="Courier New" pitchFamily="49" charset="0"/>
              </a:rPr>
              <a:t>   DistinctX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1800">
                <a:solidFill>
                  <a:schemeClr val="tx1"/>
                </a:solidFill>
                <a:cs typeface="Courier New" pitchFamily="49" charset="0"/>
              </a:rPr>
              <a:t>------------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1800">
                <a:solidFill>
                  <a:schemeClr val="tx1"/>
                </a:solidFill>
                <a:cs typeface="Courier New" pitchFamily="49" charset="0"/>
              </a:rPr>
              <a:t>           5</a:t>
            </a:r>
          </a:p>
        </p:txBody>
      </p:sp>
      <p:sp>
        <p:nvSpPr>
          <p:cNvPr id="87046" name="Text Box 6"/>
          <p:cNvSpPr txBox="1">
            <a:spLocks noChangeArrowheads="1"/>
          </p:cNvSpPr>
          <p:nvPr/>
        </p:nvSpPr>
        <p:spPr bwMode="auto">
          <a:xfrm>
            <a:off x="5943600" y="1828800"/>
            <a:ext cx="2438400" cy="9159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 sz="1800">
                <a:solidFill>
                  <a:schemeClr val="accent2"/>
                </a:solidFill>
                <a:latin typeface="Arial" charset="0"/>
              </a:rPr>
              <a:t>COUNT DISTINCT counts </a:t>
            </a:r>
            <a:r>
              <a:rPr lang="en-US" sz="1800" i="1">
                <a:solidFill>
                  <a:schemeClr val="accent2"/>
                </a:solidFill>
                <a:latin typeface="Arial" charset="0"/>
              </a:rPr>
              <a:t>unique</a:t>
            </a:r>
            <a:r>
              <a:rPr lang="en-US" sz="1800">
                <a:solidFill>
                  <a:schemeClr val="accent2"/>
                </a:solidFill>
                <a:latin typeface="Arial" charset="0"/>
              </a:rPr>
              <a:t> nonmissing values.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5" grpId="0"/>
      <p:bldP spid="8704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Title 1"/>
          <p:cNvSpPr>
            <a:spLocks noGrp="1"/>
          </p:cNvSpPr>
          <p:nvPr>
            <p:ph type="title" idx="4294967295"/>
          </p:nvPr>
        </p:nvSpPr>
        <p:spPr>
          <a:xfrm>
            <a:off x="612775" y="228600"/>
            <a:ext cx="8531225" cy="990600"/>
          </a:xfrm>
        </p:spPr>
        <p:txBody>
          <a:bodyPr/>
          <a:lstStyle/>
          <a:p>
            <a:pPr eaLnBrk="1" hangingPunct="1"/>
            <a:r>
              <a:rPr lang="en-US" sz="4000" smtClean="0"/>
              <a:t>FREQ approach #1</a:t>
            </a: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0" y="1271588"/>
            <a:ext cx="533400" cy="244475"/>
          </a:xfrm>
          <a:prstGeom prst="rect">
            <a:avLst/>
          </a:prstGeom>
          <a:noFill/>
        </p:spPr>
        <p:txBody>
          <a:bodyPr anchor="ctr">
            <a:normAutofit fontScale="85000" lnSpcReduction="20000"/>
          </a:bodyPr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fld id="{0197B878-A5AF-41BF-8B92-443C44EFED4C}" type="slidenum">
              <a:rPr lang="en-US">
                <a:solidFill>
                  <a:srgbClr val="FFFFFF"/>
                </a:solidFill>
              </a:rPr>
              <a:pPr algn="ctr">
                <a:buClr>
                  <a:schemeClr val="tx1"/>
                </a:buClr>
                <a:buSzPct val="70000"/>
                <a:buFont typeface="Wingdings" pitchFamily="2" charset="2"/>
                <a:buNone/>
                <a:defRPr/>
              </a:pPr>
              <a:t>48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1619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609600" y="1600200"/>
            <a:ext cx="4035425" cy="990600"/>
          </a:xfrm>
        </p:spPr>
        <p:txBody>
          <a:bodyPr/>
          <a:lstStyle/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proc freq data=temp </a:t>
            </a:r>
            <a:r>
              <a:rPr lang="en-US" sz="1800" b="1" smtClean="0">
                <a:solidFill>
                  <a:schemeClr val="accent2"/>
                </a:solidFill>
                <a:latin typeface="Courier New" pitchFamily="49" charset="0"/>
                <a:cs typeface="Courier New" pitchFamily="49" charset="0"/>
              </a:rPr>
              <a:t>nlevels</a:t>
            </a: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tables x;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run;</a:t>
            </a:r>
          </a:p>
        </p:txBody>
      </p:sp>
      <p:sp>
        <p:nvSpPr>
          <p:cNvPr id="89093" name="Content Placeholder 4"/>
          <p:cNvSpPr>
            <a:spLocks/>
          </p:cNvSpPr>
          <p:nvPr/>
        </p:nvSpPr>
        <p:spPr bwMode="auto">
          <a:xfrm>
            <a:off x="609600" y="2743200"/>
            <a:ext cx="80010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>
                <a:solidFill>
                  <a:schemeClr val="tx1"/>
                </a:solidFill>
                <a:cs typeface="Courier New" pitchFamily="49" charset="0"/>
              </a:rPr>
              <a:t>The FREQ Procedure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endParaRPr lang="en-US" sz="900">
              <a:solidFill>
                <a:schemeClr val="tx1"/>
              </a:solidFill>
              <a:cs typeface="Courier New" pitchFamily="49" charset="0"/>
            </a:endParaRP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>
                <a:solidFill>
                  <a:schemeClr val="tx1"/>
                </a:solidFill>
                <a:cs typeface="Courier New" pitchFamily="49" charset="0"/>
              </a:rPr>
              <a:t>          Number of Variable Levels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>
                <a:solidFill>
                  <a:schemeClr val="tx1"/>
                </a:solidFill>
                <a:cs typeface="Courier New" pitchFamily="49" charset="0"/>
              </a:rPr>
              <a:t> 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>
                <a:solidFill>
                  <a:schemeClr val="tx1"/>
                </a:solidFill>
                <a:cs typeface="Courier New" pitchFamily="49" charset="0"/>
              </a:rPr>
              <a:t>                         Missing    Nonmissing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>
                <a:solidFill>
                  <a:schemeClr val="tx1"/>
                </a:solidFill>
                <a:cs typeface="Courier New" pitchFamily="49" charset="0"/>
              </a:rPr>
              <a:t>Variable      Levels      Levels        Levels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>
                <a:solidFill>
                  <a:schemeClr val="tx1"/>
                </a:solidFill>
                <a:cs typeface="Courier New" pitchFamily="49" charset="0"/>
              </a:rPr>
              <a:t>----------------------------------------------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>
                <a:solidFill>
                  <a:schemeClr val="tx1"/>
                </a:solidFill>
                <a:cs typeface="Courier New" pitchFamily="49" charset="0"/>
              </a:rPr>
              <a:t>x                  6           1             5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endParaRPr lang="en-US" sz="900">
              <a:solidFill>
                <a:schemeClr val="tx1"/>
              </a:solidFill>
              <a:cs typeface="Courier New" pitchFamily="49" charset="0"/>
            </a:endParaRP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endParaRPr lang="en-US" sz="900">
              <a:solidFill>
                <a:schemeClr val="tx1"/>
              </a:solidFill>
              <a:cs typeface="Courier New" pitchFamily="49" charset="0"/>
            </a:endParaRP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>
                <a:solidFill>
                  <a:schemeClr val="tx1"/>
                </a:solidFill>
                <a:cs typeface="Courier New" pitchFamily="49" charset="0"/>
              </a:rPr>
              <a:t>                              Cumulative    Cumulative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>
                <a:solidFill>
                  <a:schemeClr val="tx1"/>
                </a:solidFill>
                <a:cs typeface="Courier New" pitchFamily="49" charset="0"/>
              </a:rPr>
              <a:t>x    Frequency     Percent     Frequency      Percent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>
                <a:solidFill>
                  <a:schemeClr val="tx1"/>
                </a:solidFill>
                <a:cs typeface="Courier New" pitchFamily="49" charset="0"/>
              </a:rPr>
              <a:t>------------------------------------------------------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>
                <a:solidFill>
                  <a:schemeClr val="tx1"/>
                </a:solidFill>
                <a:cs typeface="Courier New" pitchFamily="49" charset="0"/>
              </a:rPr>
              <a:t>1           1       12.50             1        12.50  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>
                <a:solidFill>
                  <a:schemeClr val="tx1"/>
                </a:solidFill>
                <a:cs typeface="Courier New" pitchFamily="49" charset="0"/>
              </a:rPr>
              <a:t>2           2       25.00             3        37.50  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>
                <a:solidFill>
                  <a:schemeClr val="tx1"/>
                </a:solidFill>
                <a:cs typeface="Courier New" pitchFamily="49" charset="0"/>
              </a:rPr>
              <a:t>3           3       37.50             6        75.00  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>
                <a:solidFill>
                  <a:schemeClr val="tx1"/>
                </a:solidFill>
                <a:cs typeface="Courier New" pitchFamily="49" charset="0"/>
              </a:rPr>
              <a:t>4           1       12.50             7        87.50  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>
                <a:solidFill>
                  <a:schemeClr val="tx1"/>
                </a:solidFill>
                <a:cs typeface="Courier New" pitchFamily="49" charset="0"/>
              </a:rPr>
              <a:t>5           1       12.50             8       100.00 </a:t>
            </a:r>
          </a:p>
        </p:txBody>
      </p:sp>
      <p:sp>
        <p:nvSpPr>
          <p:cNvPr id="89094" name="Text Box 6"/>
          <p:cNvSpPr txBox="1">
            <a:spLocks noChangeArrowheads="1"/>
          </p:cNvSpPr>
          <p:nvPr/>
        </p:nvSpPr>
        <p:spPr bwMode="auto">
          <a:xfrm>
            <a:off x="5943600" y="1828800"/>
            <a:ext cx="2438400" cy="9159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 sz="1800">
                <a:solidFill>
                  <a:schemeClr val="accent2"/>
                </a:solidFill>
                <a:latin typeface="Arial" charset="0"/>
              </a:rPr>
              <a:t>NLEVELS produces a separate summary</a:t>
            </a:r>
            <a:br>
              <a:rPr lang="en-US" sz="1800">
                <a:solidFill>
                  <a:schemeClr val="accent2"/>
                </a:solidFill>
                <a:latin typeface="Arial" charset="0"/>
              </a:rPr>
            </a:br>
            <a:r>
              <a:rPr lang="en-US" sz="1800">
                <a:solidFill>
                  <a:schemeClr val="accent2"/>
                </a:solidFill>
                <a:latin typeface="Arial" charset="0"/>
              </a:rPr>
              <a:t>of the N of levels</a:t>
            </a:r>
          </a:p>
        </p:txBody>
      </p:sp>
      <p:sp>
        <p:nvSpPr>
          <p:cNvPr id="89095" name="Rectangle 7"/>
          <p:cNvSpPr>
            <a:spLocks noChangeArrowheads="1"/>
          </p:cNvSpPr>
          <p:nvPr/>
        </p:nvSpPr>
        <p:spPr bwMode="auto">
          <a:xfrm>
            <a:off x="609600" y="3505200"/>
            <a:ext cx="1143000" cy="990600"/>
          </a:xfrm>
          <a:prstGeom prst="rect">
            <a:avLst/>
          </a:prstGeom>
          <a:noFill/>
          <a:ln w="38100" algn="ctr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endParaRPr lang="en-US"/>
          </a:p>
        </p:txBody>
      </p:sp>
      <p:sp>
        <p:nvSpPr>
          <p:cNvPr id="89096" name="Rectangle 8"/>
          <p:cNvSpPr>
            <a:spLocks noChangeArrowheads="1"/>
          </p:cNvSpPr>
          <p:nvPr/>
        </p:nvSpPr>
        <p:spPr bwMode="auto">
          <a:xfrm>
            <a:off x="1752600" y="3505200"/>
            <a:ext cx="1143000" cy="990600"/>
          </a:xfrm>
          <a:prstGeom prst="rect">
            <a:avLst/>
          </a:prstGeom>
          <a:noFill/>
          <a:ln w="38100" algn="ctr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endParaRPr lang="en-US"/>
          </a:p>
        </p:txBody>
      </p:sp>
      <p:sp>
        <p:nvSpPr>
          <p:cNvPr id="89097" name="Rectangle 9"/>
          <p:cNvSpPr>
            <a:spLocks noChangeArrowheads="1"/>
          </p:cNvSpPr>
          <p:nvPr/>
        </p:nvSpPr>
        <p:spPr bwMode="auto">
          <a:xfrm>
            <a:off x="2895600" y="3505200"/>
            <a:ext cx="1371600" cy="990600"/>
          </a:xfrm>
          <a:prstGeom prst="rect">
            <a:avLst/>
          </a:prstGeom>
          <a:noFill/>
          <a:ln w="38100" algn="ctr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endParaRPr lang="en-US"/>
          </a:p>
        </p:txBody>
      </p:sp>
      <p:sp>
        <p:nvSpPr>
          <p:cNvPr id="89098" name="Rectangle 10"/>
          <p:cNvSpPr>
            <a:spLocks noChangeArrowheads="1"/>
          </p:cNvSpPr>
          <p:nvPr/>
        </p:nvSpPr>
        <p:spPr bwMode="auto">
          <a:xfrm>
            <a:off x="4267200" y="3505200"/>
            <a:ext cx="1447800" cy="990600"/>
          </a:xfrm>
          <a:prstGeom prst="rect">
            <a:avLst/>
          </a:prstGeom>
          <a:noFill/>
          <a:ln w="38100" algn="ctr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chemeClr val="tx1"/>
              </a:buClr>
              <a:buSzPct val="70000"/>
              <a:buFont typeface="Wingdings" pitchFamily="2" charset="2"/>
              <a:buNone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3" grpId="0"/>
      <p:bldP spid="89094" grpId="0"/>
      <p:bldP spid="89095" grpId="0" animBg="1"/>
      <p:bldP spid="89095" grpId="1" animBg="1"/>
      <p:bldP spid="89096" grpId="0" animBg="1"/>
      <p:bldP spid="89096" grpId="1" animBg="1"/>
      <p:bldP spid="89097" grpId="0" animBg="1"/>
      <p:bldP spid="89097" grpId="1" animBg="1"/>
      <p:bldP spid="89098" grpId="0" animBg="1"/>
      <p:bldP spid="89098" grpId="1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Title 1"/>
          <p:cNvSpPr>
            <a:spLocks noGrp="1"/>
          </p:cNvSpPr>
          <p:nvPr>
            <p:ph type="title" idx="4294967295"/>
          </p:nvPr>
        </p:nvSpPr>
        <p:spPr>
          <a:xfrm>
            <a:off x="612775" y="228600"/>
            <a:ext cx="8531225" cy="990600"/>
          </a:xfrm>
        </p:spPr>
        <p:txBody>
          <a:bodyPr/>
          <a:lstStyle/>
          <a:p>
            <a:pPr eaLnBrk="1" hangingPunct="1"/>
            <a:r>
              <a:rPr lang="en-US" sz="4000" smtClean="0"/>
              <a:t>FREQ approach #2</a:t>
            </a: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0" y="1271588"/>
            <a:ext cx="533400" cy="244475"/>
          </a:xfrm>
          <a:prstGeom prst="rect">
            <a:avLst/>
          </a:prstGeom>
          <a:noFill/>
        </p:spPr>
        <p:txBody>
          <a:bodyPr anchor="ctr">
            <a:normAutofit fontScale="85000" lnSpcReduction="20000"/>
          </a:bodyPr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fld id="{D6346492-28E0-4DE8-9DD7-6C28DA75A641}" type="slidenum">
              <a:rPr lang="en-US">
                <a:solidFill>
                  <a:srgbClr val="FFFFFF"/>
                </a:solidFill>
              </a:rPr>
              <a:pPr algn="ctr">
                <a:buClr>
                  <a:schemeClr val="tx1"/>
                </a:buClr>
                <a:buSzPct val="70000"/>
                <a:buFont typeface="Wingdings" pitchFamily="2" charset="2"/>
                <a:buNone/>
                <a:defRPr/>
              </a:pPr>
              <a:t>49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3667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609600" y="1600200"/>
            <a:ext cx="4035425" cy="990600"/>
          </a:xfrm>
        </p:spPr>
        <p:txBody>
          <a:bodyPr/>
          <a:lstStyle/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proc freq data=temp nlevels;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tables x/</a:t>
            </a:r>
            <a:r>
              <a:rPr lang="en-US" sz="1800" b="1" smtClean="0">
                <a:solidFill>
                  <a:schemeClr val="accent2"/>
                </a:solidFill>
                <a:latin typeface="Courier New" pitchFamily="49" charset="0"/>
                <a:cs typeface="Courier New" pitchFamily="49" charset="0"/>
              </a:rPr>
              <a:t>noprint</a:t>
            </a: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run;</a:t>
            </a:r>
          </a:p>
        </p:txBody>
      </p:sp>
      <p:sp>
        <p:nvSpPr>
          <p:cNvPr id="91141" name="Content Placeholder 4"/>
          <p:cNvSpPr>
            <a:spLocks/>
          </p:cNvSpPr>
          <p:nvPr/>
        </p:nvSpPr>
        <p:spPr bwMode="auto">
          <a:xfrm>
            <a:off x="609600" y="2743200"/>
            <a:ext cx="80010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>
                <a:solidFill>
                  <a:schemeClr val="tx1"/>
                </a:solidFill>
                <a:cs typeface="Courier New" pitchFamily="49" charset="0"/>
              </a:rPr>
              <a:t>The FREQ Procedure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endParaRPr lang="en-US" sz="900">
              <a:solidFill>
                <a:schemeClr val="tx1"/>
              </a:solidFill>
              <a:cs typeface="Courier New" pitchFamily="49" charset="0"/>
            </a:endParaRP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>
                <a:solidFill>
                  <a:schemeClr val="tx1"/>
                </a:solidFill>
                <a:cs typeface="Courier New" pitchFamily="49" charset="0"/>
              </a:rPr>
              <a:t>          Number of Variable Levels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>
                <a:solidFill>
                  <a:schemeClr val="tx1"/>
                </a:solidFill>
                <a:cs typeface="Courier New" pitchFamily="49" charset="0"/>
              </a:rPr>
              <a:t> 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>
                <a:solidFill>
                  <a:schemeClr val="tx1"/>
                </a:solidFill>
                <a:cs typeface="Courier New" pitchFamily="49" charset="0"/>
              </a:rPr>
              <a:t>                         Missing    Nonmissing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>
                <a:solidFill>
                  <a:schemeClr val="tx1"/>
                </a:solidFill>
                <a:cs typeface="Courier New" pitchFamily="49" charset="0"/>
              </a:rPr>
              <a:t>Variable      Levels      Levels        Levels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>
                <a:solidFill>
                  <a:schemeClr val="tx1"/>
                </a:solidFill>
                <a:cs typeface="Courier New" pitchFamily="49" charset="0"/>
              </a:rPr>
              <a:t>----------------------------------------------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>
                <a:solidFill>
                  <a:schemeClr val="tx1"/>
                </a:solidFill>
                <a:cs typeface="Courier New" pitchFamily="49" charset="0"/>
              </a:rPr>
              <a:t>x                  6           1             5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endParaRPr lang="en-US" sz="900">
              <a:solidFill>
                <a:schemeClr val="tx1"/>
              </a:solidFill>
              <a:cs typeface="Courier New" pitchFamily="49" charset="0"/>
            </a:endParaRP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endParaRPr lang="en-US" sz="900">
              <a:solidFill>
                <a:schemeClr val="tx1"/>
              </a:solidFill>
              <a:cs typeface="Courier New" pitchFamily="49" charset="0"/>
            </a:endParaRPr>
          </a:p>
        </p:txBody>
      </p:sp>
      <p:sp>
        <p:nvSpPr>
          <p:cNvPr id="91142" name="Text Box 6"/>
          <p:cNvSpPr txBox="1">
            <a:spLocks noChangeArrowheads="1"/>
          </p:cNvSpPr>
          <p:nvPr/>
        </p:nvSpPr>
        <p:spPr bwMode="auto">
          <a:xfrm>
            <a:off x="5943600" y="1828800"/>
            <a:ext cx="243840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 sz="1800">
                <a:solidFill>
                  <a:schemeClr val="accent2"/>
                </a:solidFill>
                <a:latin typeface="Arial" charset="0"/>
              </a:rPr>
              <a:t>Turn off printing of frequency table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1" grpId="0"/>
      <p:bldP spid="9114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r>
              <a:rPr lang="en-US" dirty="0" smtClean="0"/>
              <a:t>Output to Rich Text Format [RTF]</a:t>
            </a:r>
          </a:p>
        </p:txBody>
      </p:sp>
      <p:sp>
        <p:nvSpPr>
          <p:cNvPr id="23554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8153400" cy="2743200"/>
          </a:xfrm>
        </p:spPr>
        <p:txBody>
          <a:bodyPr/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400" b="1" dirty="0" err="1" smtClean="0">
                <a:solidFill>
                  <a:schemeClr val="accent2"/>
                </a:solidFill>
                <a:latin typeface="Courier New" pitchFamily="49" charset="0"/>
                <a:cs typeface="Courier New" pitchFamily="49" charset="0"/>
              </a:rPr>
              <a:t>ods</a:t>
            </a:r>
            <a:r>
              <a:rPr lang="en-US" sz="2400" b="1" dirty="0" smtClean="0">
                <a:solidFill>
                  <a:schemeClr val="accent2"/>
                </a:solidFill>
                <a:latin typeface="Courier New" pitchFamily="49" charset="0"/>
                <a:cs typeface="Courier New" pitchFamily="49" charset="0"/>
              </a:rPr>
              <a:t> rtf file='c:\news.rtf';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endParaRPr lang="en-US" sz="1000" b="1" dirty="0" smtClean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proc print data=news;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run;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endParaRPr lang="en-US" sz="1000" b="1" dirty="0" smtClean="0">
              <a:latin typeface="Courier New" pitchFamily="49" charset="0"/>
              <a:cs typeface="Courier New" pitchFamily="49" charset="0"/>
            </a:endParaRP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400" b="1" dirty="0" err="1" smtClean="0">
                <a:solidFill>
                  <a:schemeClr val="accent2"/>
                </a:solidFill>
                <a:latin typeface="Courier New" pitchFamily="49" charset="0"/>
                <a:cs typeface="Courier New" pitchFamily="49" charset="0"/>
              </a:rPr>
              <a:t>ods</a:t>
            </a:r>
            <a:r>
              <a:rPr lang="en-US" sz="2400" b="1" dirty="0" smtClean="0">
                <a:solidFill>
                  <a:schemeClr val="accent2"/>
                </a:solidFill>
                <a:latin typeface="Courier New" pitchFamily="49" charset="0"/>
                <a:cs typeface="Courier New" pitchFamily="49" charset="0"/>
              </a:rPr>
              <a:t> rtf close;</a:t>
            </a:r>
          </a:p>
          <a:p>
            <a:pPr>
              <a:buFont typeface="Wingdings" pitchFamily="2" charset="2"/>
              <a:buNone/>
            </a:pPr>
            <a:endParaRPr lang="en-US" sz="2400" b="1" dirty="0" smtClean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319310EC-3EFC-40DD-BD1C-042307AFF12D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2355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>
              <a:buClr>
                <a:schemeClr val="tx1"/>
              </a:buClr>
              <a:buSzPct val="70000"/>
              <a:buFont typeface="Wingdings" pitchFamily="2" charset="2"/>
              <a:buNone/>
            </a:pPr>
            <a:endParaRPr lang="en-US" sz="2000" b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685800" y="4191000"/>
          <a:ext cx="7543800" cy="1868424"/>
        </p:xfrm>
        <a:graphic>
          <a:graphicData uri="http://schemas.openxmlformats.org/drawingml/2006/table">
            <a:tbl>
              <a:tblPr/>
              <a:tblGrid>
                <a:gridCol w="339200"/>
                <a:gridCol w="194200"/>
                <a:gridCol w="6771654"/>
                <a:gridCol w="238746"/>
              </a:tblGrid>
              <a:tr h="417913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Obs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31827" marR="318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a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31827" marR="318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b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31827" marR="318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c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31827" marR="3182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</a:tr>
              <a:tr h="496487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31827" marR="31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31827" marR="31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The nation’s retailers on Thursday confirmed that they had a merry Christmas in 2009, a year after weathering the worst holiday shopping season in decades.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31827" marR="31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X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31827" marR="31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</a:t>
                      </a:r>
                      <a:endParaRPr lang="en-US" sz="1200">
                        <a:latin typeface="Times New Roman"/>
                        <a:ea typeface="Times New Roman"/>
                      </a:endParaRPr>
                    </a:p>
                  </a:txBody>
                  <a:tcPr marL="31827" marR="31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31827" marR="31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Despite extensive government intervention in the housing market, some policy makers at the Federal Reserve are worried that even more might need to be done.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31827" marR="31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dirty="0" smtClean="0">
                          <a:latin typeface="Times New Roman"/>
                          <a:ea typeface="Times New Roman"/>
                        </a:rPr>
                        <a:t>Y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31827" marR="31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7913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31827" marR="31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BB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31827" marR="31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Even as concerns rise about technology distractions for drivers, automakers are rapidly bringing PC features to the dashboard.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31827" marR="31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dirty="0" smtClean="0">
                          <a:latin typeface="Times New Roman"/>
                          <a:ea typeface="Times New Roman"/>
                        </a:rPr>
                        <a:t>Z</a:t>
                      </a:r>
                      <a:endParaRPr lang="en-US" sz="1200" dirty="0">
                        <a:latin typeface="Times New Roman"/>
                        <a:ea typeface="Times New Roman"/>
                      </a:endParaRPr>
                    </a:p>
                  </a:txBody>
                  <a:tcPr marL="31827" marR="318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23584" name="Rectangle 3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>
              <a:buClr>
                <a:schemeClr val="tx1"/>
              </a:buClr>
              <a:buSzPct val="70000"/>
              <a:buFont typeface="Wingdings" pitchFamily="2" charset="2"/>
              <a:buNone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Title 1"/>
          <p:cNvSpPr>
            <a:spLocks noGrp="1"/>
          </p:cNvSpPr>
          <p:nvPr>
            <p:ph type="title" idx="4294967295"/>
          </p:nvPr>
        </p:nvSpPr>
        <p:spPr>
          <a:xfrm>
            <a:off x="612775" y="228600"/>
            <a:ext cx="8531225" cy="990600"/>
          </a:xfrm>
        </p:spPr>
        <p:txBody>
          <a:bodyPr/>
          <a:lstStyle/>
          <a:p>
            <a:pPr eaLnBrk="1" hangingPunct="1"/>
            <a:r>
              <a:rPr lang="en-US" sz="4000" smtClean="0"/>
              <a:t>FREQ approach #3</a:t>
            </a: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0" y="1271588"/>
            <a:ext cx="533400" cy="244475"/>
          </a:xfrm>
          <a:prstGeom prst="rect">
            <a:avLst/>
          </a:prstGeom>
          <a:noFill/>
        </p:spPr>
        <p:txBody>
          <a:bodyPr anchor="ctr">
            <a:normAutofit fontScale="85000" lnSpcReduction="20000"/>
          </a:bodyPr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fld id="{8088DAEA-C4EE-470A-9BCE-02330B1BE43D}" type="slidenum">
              <a:rPr lang="en-US">
                <a:solidFill>
                  <a:srgbClr val="FFFFFF"/>
                </a:solidFill>
              </a:rPr>
              <a:pPr algn="ctr">
                <a:buClr>
                  <a:schemeClr val="tx1"/>
                </a:buClr>
                <a:buSzPct val="70000"/>
                <a:buFont typeface="Wingdings" pitchFamily="2" charset="2"/>
                <a:buNone/>
                <a:defRPr/>
              </a:pPr>
              <a:t>50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5715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609600" y="1600200"/>
            <a:ext cx="4035425" cy="990600"/>
          </a:xfrm>
        </p:spPr>
        <p:txBody>
          <a:bodyPr/>
          <a:lstStyle/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proc freq data=temp nlevels;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tables </a:t>
            </a:r>
            <a:r>
              <a:rPr lang="en-US" sz="1800" b="1" smtClean="0">
                <a:solidFill>
                  <a:schemeClr val="accent2"/>
                </a:solidFill>
                <a:latin typeface="Courier New" pitchFamily="49" charset="0"/>
                <a:cs typeface="Courier New" pitchFamily="49" charset="0"/>
              </a:rPr>
              <a:t>x y</a:t>
            </a: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/noprint;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run;</a:t>
            </a:r>
          </a:p>
        </p:txBody>
      </p:sp>
      <p:sp>
        <p:nvSpPr>
          <p:cNvPr id="93189" name="Content Placeholder 4"/>
          <p:cNvSpPr>
            <a:spLocks/>
          </p:cNvSpPr>
          <p:nvPr/>
        </p:nvSpPr>
        <p:spPr bwMode="auto">
          <a:xfrm>
            <a:off x="609600" y="2743200"/>
            <a:ext cx="80010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>
                <a:solidFill>
                  <a:schemeClr val="tx1"/>
                </a:solidFill>
                <a:cs typeface="Courier New" pitchFamily="49" charset="0"/>
              </a:rPr>
              <a:t>The FREQ Procedure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endParaRPr lang="en-US" sz="900">
              <a:solidFill>
                <a:schemeClr val="tx1"/>
              </a:solidFill>
              <a:cs typeface="Courier New" pitchFamily="49" charset="0"/>
            </a:endParaRP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>
                <a:solidFill>
                  <a:schemeClr val="tx1"/>
                </a:solidFill>
                <a:cs typeface="Courier New" pitchFamily="49" charset="0"/>
              </a:rPr>
              <a:t>          Number of Variable Levels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>
                <a:solidFill>
                  <a:schemeClr val="tx1"/>
                </a:solidFill>
                <a:cs typeface="Courier New" pitchFamily="49" charset="0"/>
              </a:rPr>
              <a:t> 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>
                <a:solidFill>
                  <a:schemeClr val="tx1"/>
                </a:solidFill>
                <a:cs typeface="Courier New" pitchFamily="49" charset="0"/>
              </a:rPr>
              <a:t>                         Missing    Nonmissing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>
                <a:solidFill>
                  <a:schemeClr val="tx1"/>
                </a:solidFill>
                <a:cs typeface="Courier New" pitchFamily="49" charset="0"/>
              </a:rPr>
              <a:t>Variable      Levels      Levels        Levels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>
                <a:solidFill>
                  <a:schemeClr val="tx1"/>
                </a:solidFill>
                <a:cs typeface="Courier New" pitchFamily="49" charset="0"/>
              </a:rPr>
              <a:t>----------------------------------------------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>
                <a:solidFill>
                  <a:schemeClr val="tx1"/>
                </a:solidFill>
                <a:cs typeface="Courier New" pitchFamily="49" charset="0"/>
              </a:rPr>
              <a:t>x                  6           1             5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>
                <a:solidFill>
                  <a:schemeClr val="tx1"/>
                </a:solidFill>
                <a:cs typeface="Courier New" pitchFamily="49" charset="0"/>
              </a:rPr>
              <a:t>y                  6           0             6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endParaRPr lang="en-US" sz="900">
              <a:solidFill>
                <a:schemeClr val="tx1"/>
              </a:solidFill>
              <a:cs typeface="Courier New" pitchFamily="49" charset="0"/>
            </a:endParaRP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endParaRPr lang="en-US" sz="900">
              <a:solidFill>
                <a:schemeClr val="tx1"/>
              </a:solidFill>
              <a:cs typeface="Courier New" pitchFamily="49" charset="0"/>
            </a:endParaRPr>
          </a:p>
        </p:txBody>
      </p:sp>
      <p:sp>
        <p:nvSpPr>
          <p:cNvPr id="93190" name="Text Box 6"/>
          <p:cNvSpPr txBox="1">
            <a:spLocks noChangeArrowheads="1"/>
          </p:cNvSpPr>
          <p:nvPr/>
        </p:nvSpPr>
        <p:spPr bwMode="auto">
          <a:xfrm>
            <a:off x="5943600" y="1828800"/>
            <a:ext cx="2438400" cy="9159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 sz="1800">
                <a:solidFill>
                  <a:schemeClr val="accent2"/>
                </a:solidFill>
                <a:latin typeface="Arial" charset="0"/>
              </a:rPr>
              <a:t>NLEVELS produces a separate summary</a:t>
            </a:r>
            <a:br>
              <a:rPr lang="en-US" sz="1800">
                <a:solidFill>
                  <a:schemeClr val="accent2"/>
                </a:solidFill>
                <a:latin typeface="Arial" charset="0"/>
              </a:rPr>
            </a:br>
            <a:r>
              <a:rPr lang="en-US" sz="1800">
                <a:solidFill>
                  <a:schemeClr val="accent2"/>
                </a:solidFill>
                <a:latin typeface="Arial" charset="0"/>
              </a:rPr>
              <a:t>for multiple vars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9" grpId="0"/>
      <p:bldP spid="93190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Title 1"/>
          <p:cNvSpPr>
            <a:spLocks noGrp="1"/>
          </p:cNvSpPr>
          <p:nvPr>
            <p:ph type="title" idx="4294967295"/>
          </p:nvPr>
        </p:nvSpPr>
        <p:spPr>
          <a:xfrm>
            <a:off x="612775" y="228600"/>
            <a:ext cx="8531225" cy="990600"/>
          </a:xfrm>
        </p:spPr>
        <p:txBody>
          <a:bodyPr/>
          <a:lstStyle/>
          <a:p>
            <a:pPr eaLnBrk="1" hangingPunct="1"/>
            <a:r>
              <a:rPr lang="en-US" sz="4000" smtClean="0"/>
              <a:t>FREQ approach #4</a:t>
            </a: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0" y="1271588"/>
            <a:ext cx="533400" cy="244475"/>
          </a:xfrm>
          <a:prstGeom prst="rect">
            <a:avLst/>
          </a:prstGeom>
          <a:noFill/>
        </p:spPr>
        <p:txBody>
          <a:bodyPr anchor="ctr">
            <a:normAutofit fontScale="85000" lnSpcReduction="20000"/>
          </a:bodyPr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fld id="{A7EAA9AC-9B7B-4B37-8799-1A45C9DEFAAB}" type="slidenum">
              <a:rPr lang="en-US">
                <a:solidFill>
                  <a:srgbClr val="FFFFFF"/>
                </a:solidFill>
              </a:rPr>
              <a:pPr algn="ctr">
                <a:buClr>
                  <a:schemeClr val="tx1"/>
                </a:buClr>
                <a:buSzPct val="70000"/>
                <a:buFont typeface="Wingdings" pitchFamily="2" charset="2"/>
                <a:buNone/>
                <a:defRPr/>
              </a:pPr>
              <a:t>51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7763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609600" y="1600200"/>
            <a:ext cx="4035425" cy="2057400"/>
          </a:xfrm>
        </p:spPr>
        <p:txBody>
          <a:bodyPr/>
          <a:lstStyle/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solidFill>
                  <a:schemeClr val="accent2"/>
                </a:solidFill>
                <a:latin typeface="Courier New" pitchFamily="49" charset="0"/>
                <a:cs typeface="Courier New" pitchFamily="49" charset="0"/>
              </a:rPr>
              <a:t>ods output nlevels=counts;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proc freq data=temp nlevels;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tables x y/noprint;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run;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endParaRPr lang="en-US" sz="1800" b="1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proc print data=</a:t>
            </a:r>
            <a:r>
              <a:rPr lang="en-US" sz="1800" b="1" smtClean="0">
                <a:solidFill>
                  <a:schemeClr val="accent2"/>
                </a:solidFill>
                <a:latin typeface="Courier New" pitchFamily="49" charset="0"/>
                <a:cs typeface="Courier New" pitchFamily="49" charset="0"/>
              </a:rPr>
              <a:t>counts</a:t>
            </a: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/* where nlevels &gt; 10; */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run;</a:t>
            </a:r>
          </a:p>
        </p:txBody>
      </p:sp>
      <p:sp>
        <p:nvSpPr>
          <p:cNvPr id="95237" name="Content Placeholder 4"/>
          <p:cNvSpPr>
            <a:spLocks/>
          </p:cNvSpPr>
          <p:nvPr/>
        </p:nvSpPr>
        <p:spPr bwMode="auto">
          <a:xfrm>
            <a:off x="609600" y="4038600"/>
            <a:ext cx="8001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1800">
                <a:solidFill>
                  <a:schemeClr val="tx1"/>
                </a:solidFill>
                <a:cs typeface="Courier New" pitchFamily="49" charset="0"/>
              </a:rPr>
              <a:t>                                            NNon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1800">
                <a:solidFill>
                  <a:schemeClr val="tx1"/>
                </a:solidFill>
                <a:cs typeface="Courier New" pitchFamily="49" charset="0"/>
              </a:rPr>
              <a:t>       Table                   NMiss        Miss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1800">
                <a:solidFill>
                  <a:schemeClr val="tx1"/>
                </a:solidFill>
                <a:cs typeface="Courier New" pitchFamily="49" charset="0"/>
              </a:rPr>
              <a:t>Obs     Var      NLevels      Levels      Levels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endParaRPr lang="en-US" sz="1800">
              <a:solidFill>
                <a:schemeClr val="tx1"/>
              </a:solidFill>
              <a:cs typeface="Courier New" pitchFamily="49" charset="0"/>
            </a:endParaRP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1800">
                <a:solidFill>
                  <a:schemeClr val="tx1"/>
                </a:solidFill>
                <a:cs typeface="Courier New" pitchFamily="49" charset="0"/>
              </a:rPr>
              <a:t> 1       x             6           1           5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1800">
                <a:solidFill>
                  <a:schemeClr val="tx1"/>
                </a:solidFill>
                <a:cs typeface="Courier New" pitchFamily="49" charset="0"/>
              </a:rPr>
              <a:t> 2       y             6           0           6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endParaRPr lang="en-US" sz="1800">
              <a:solidFill>
                <a:schemeClr val="tx1"/>
              </a:solidFill>
              <a:cs typeface="Courier New" pitchFamily="49" charset="0"/>
            </a:endParaRPr>
          </a:p>
        </p:txBody>
      </p:sp>
      <p:sp>
        <p:nvSpPr>
          <p:cNvPr id="95238" name="Text Box 6"/>
          <p:cNvSpPr txBox="1">
            <a:spLocks noChangeArrowheads="1"/>
          </p:cNvSpPr>
          <p:nvPr/>
        </p:nvSpPr>
        <p:spPr bwMode="auto">
          <a:xfrm>
            <a:off x="5943600" y="1828800"/>
            <a:ext cx="2438400" cy="9159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 sz="1800">
                <a:solidFill>
                  <a:schemeClr val="accent2"/>
                </a:solidFill>
                <a:latin typeface="Arial" charset="0"/>
              </a:rPr>
              <a:t>ODS OUTPUT saves NLEVELS results to specified data set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7" grpId="0"/>
      <p:bldP spid="95238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Title 1"/>
          <p:cNvSpPr>
            <a:spLocks noGrp="1"/>
          </p:cNvSpPr>
          <p:nvPr>
            <p:ph type="title" idx="4294967295"/>
          </p:nvPr>
        </p:nvSpPr>
        <p:spPr>
          <a:xfrm>
            <a:off x="612775" y="228600"/>
            <a:ext cx="8531225" cy="990600"/>
          </a:xfrm>
        </p:spPr>
        <p:txBody>
          <a:bodyPr/>
          <a:lstStyle/>
          <a:p>
            <a:r>
              <a:rPr lang="en-US" sz="3600" smtClean="0"/>
              <a:t>How can I determine the number of combinations of two variables?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r>
              <a:rPr lang="en-US" dirty="0" smtClean="0"/>
              <a:t>Problem</a:t>
            </a:r>
          </a:p>
          <a:p>
            <a:pPr lvl="1"/>
            <a:r>
              <a:rPr lang="en-US" dirty="0" smtClean="0"/>
              <a:t>Need to know how many unique combinations of values occur in the data</a:t>
            </a:r>
          </a:p>
          <a:p>
            <a:pPr lvl="1"/>
            <a:r>
              <a:rPr lang="en-US" dirty="0" smtClean="0"/>
              <a:t>Do </a:t>
            </a:r>
            <a:r>
              <a:rPr lang="en-US" b="1" dirty="0" smtClean="0"/>
              <a:t>not</a:t>
            </a:r>
            <a:r>
              <a:rPr lang="en-US" dirty="0" smtClean="0"/>
              <a:t> want to run PROC FREQ on every pair!</a:t>
            </a:r>
          </a:p>
          <a:p>
            <a:r>
              <a:rPr lang="en-US" dirty="0" smtClean="0"/>
              <a:t>Solutions</a:t>
            </a:r>
          </a:p>
          <a:p>
            <a:pPr lvl="1"/>
            <a:r>
              <a:rPr lang="en-US" dirty="0" smtClean="0"/>
              <a:t>PROC FREQ OUT= data set</a:t>
            </a:r>
          </a:p>
          <a:p>
            <a:pPr lvl="1"/>
            <a:r>
              <a:rPr lang="en-US" dirty="0" smtClean="0"/>
              <a:t>COUNT DISTINCT in PROC SQL</a:t>
            </a: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0" y="1271588"/>
            <a:ext cx="533400" cy="244475"/>
          </a:xfrm>
          <a:prstGeom prst="rect">
            <a:avLst/>
          </a:prstGeom>
          <a:noFill/>
        </p:spPr>
        <p:txBody>
          <a:bodyPr anchor="ctr">
            <a:normAutofit fontScale="85000" lnSpcReduction="20000"/>
          </a:bodyPr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fld id="{98221D92-EC71-4C50-854A-4F3D01E90964}" type="slidenum">
              <a:rPr lang="en-US">
                <a:solidFill>
                  <a:srgbClr val="FFFFFF"/>
                </a:solidFill>
              </a:rPr>
              <a:pPr algn="ctr">
                <a:buClr>
                  <a:schemeClr val="tx1"/>
                </a:buClr>
                <a:buSzPct val="70000"/>
                <a:buFont typeface="Wingdings" pitchFamily="2" charset="2"/>
                <a:buNone/>
                <a:defRPr/>
              </a:pPr>
              <a:t>52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Title 1"/>
          <p:cNvSpPr>
            <a:spLocks noGrp="1"/>
          </p:cNvSpPr>
          <p:nvPr>
            <p:ph type="title" idx="4294967295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z="4000" smtClean="0"/>
              <a:t>Sample data set TEMP2</a:t>
            </a:r>
          </a:p>
        </p:txBody>
      </p:sp>
      <p:sp>
        <p:nvSpPr>
          <p:cNvPr id="121858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12775" y="1600200"/>
            <a:ext cx="4035425" cy="41910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Obs    x    y</a:t>
            </a:r>
          </a:p>
          <a:p>
            <a:pPr>
              <a:buFont typeface="Wingdings" pitchFamily="2" charset="2"/>
              <a:buNone/>
            </a:pPr>
            <a:endParaRPr lang="en-US" sz="1800" b="1" smtClean="0">
              <a:latin typeface="Courier New" pitchFamily="49" charset="0"/>
              <a:cs typeface="Courier New" pitchFamily="49" charset="0"/>
            </a:endParaRPr>
          </a:p>
          <a:p>
            <a:pPr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1     1    1</a:t>
            </a:r>
          </a:p>
          <a:p>
            <a:pPr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2     2    1</a:t>
            </a:r>
          </a:p>
          <a:p>
            <a:pPr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3     2    1</a:t>
            </a:r>
          </a:p>
          <a:p>
            <a:pPr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4     3    1</a:t>
            </a:r>
          </a:p>
          <a:p>
            <a:pPr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5     3    2</a:t>
            </a:r>
          </a:p>
          <a:p>
            <a:pPr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6     3    2</a:t>
            </a:r>
          </a:p>
          <a:p>
            <a:pPr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7     4    1</a:t>
            </a:r>
          </a:p>
          <a:p>
            <a:pPr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8     4    1</a:t>
            </a:r>
          </a:p>
          <a:p>
            <a:pPr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9     4    .</a:t>
            </a: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0" y="1271588"/>
            <a:ext cx="533400" cy="244475"/>
          </a:xfrm>
          <a:prstGeom prst="rect">
            <a:avLst/>
          </a:prstGeom>
          <a:noFill/>
        </p:spPr>
        <p:txBody>
          <a:bodyPr anchor="ctr">
            <a:normAutofit fontScale="85000" lnSpcReduction="20000"/>
          </a:bodyPr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fld id="{F3404C0C-843B-4728-96B8-53749BF31D48}" type="slidenum">
              <a:rPr lang="en-US">
                <a:solidFill>
                  <a:srgbClr val="FFFFFF"/>
                </a:solidFill>
              </a:rPr>
              <a:pPr algn="ctr">
                <a:buClr>
                  <a:schemeClr val="tx1"/>
                </a:buClr>
                <a:buSzPct val="70000"/>
                <a:buFont typeface="Wingdings" pitchFamily="2" charset="2"/>
                <a:buNone/>
                <a:defRPr/>
              </a:pPr>
              <a:t>53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 txBox="1">
            <a:spLocks noGrp="1"/>
          </p:cNvSpPr>
          <p:nvPr/>
        </p:nvSpPr>
        <p:spPr>
          <a:xfrm>
            <a:off x="0" y="1271588"/>
            <a:ext cx="533400" cy="244475"/>
          </a:xfrm>
          <a:prstGeom prst="rect">
            <a:avLst/>
          </a:prstGeom>
          <a:noFill/>
        </p:spPr>
        <p:txBody>
          <a:bodyPr anchor="ctr">
            <a:normAutofit fontScale="85000" lnSpcReduction="20000"/>
          </a:bodyPr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fld id="{BE14B668-4D31-4926-90C7-1772D7AE33D2}" type="slidenum">
              <a:rPr lang="en-US">
                <a:solidFill>
                  <a:srgbClr val="FFFFFF"/>
                </a:solidFill>
              </a:rPr>
              <a:pPr algn="ctr">
                <a:buClr>
                  <a:schemeClr val="tx1"/>
                </a:buClr>
                <a:buSzPct val="70000"/>
                <a:buFont typeface="Wingdings" pitchFamily="2" charset="2"/>
                <a:buNone/>
                <a:defRPr/>
              </a:pPr>
              <a:t>53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121861" name="Content Placeholder 2"/>
          <p:cNvSpPr>
            <a:spLocks/>
          </p:cNvSpPr>
          <p:nvPr/>
        </p:nvSpPr>
        <p:spPr bwMode="auto">
          <a:xfrm>
            <a:off x="4727575" y="1600200"/>
            <a:ext cx="4035425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19088" indent="-319088"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</a:pPr>
            <a:r>
              <a:rPr lang="en-US" sz="2900" b="0">
                <a:solidFill>
                  <a:schemeClr val="tx1"/>
                </a:solidFill>
                <a:latin typeface="Tw Cen MT" pitchFamily="34" charset="0"/>
              </a:rPr>
              <a:t>How many unique combinations of X</a:t>
            </a:r>
            <a:br>
              <a:rPr lang="en-US" sz="2900" b="0">
                <a:solidFill>
                  <a:schemeClr val="tx1"/>
                </a:solidFill>
                <a:latin typeface="Tw Cen MT" pitchFamily="34" charset="0"/>
              </a:rPr>
            </a:br>
            <a:r>
              <a:rPr lang="en-US" sz="2900" b="0">
                <a:solidFill>
                  <a:schemeClr val="tx1"/>
                </a:solidFill>
                <a:latin typeface="Tw Cen MT" pitchFamily="34" charset="0"/>
              </a:rPr>
              <a:t>and Y?</a:t>
            </a:r>
          </a:p>
          <a:p>
            <a:pPr marL="319088" indent="-319088"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</a:pPr>
            <a:r>
              <a:rPr lang="en-US" sz="2900" b="0">
                <a:solidFill>
                  <a:schemeClr val="tx1"/>
                </a:solidFill>
                <a:latin typeface="Tw Cen MT" pitchFamily="34" charset="0"/>
              </a:rPr>
              <a:t>Do you count missing values?</a:t>
            </a:r>
            <a:endParaRPr lang="en-US" sz="2700" b="0">
              <a:solidFill>
                <a:schemeClr val="tx1"/>
              </a:solidFill>
              <a:latin typeface="Tw Cen M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Title 1"/>
          <p:cNvSpPr>
            <a:spLocks noGrp="1"/>
          </p:cNvSpPr>
          <p:nvPr>
            <p:ph type="title" idx="4294967295"/>
          </p:nvPr>
        </p:nvSpPr>
        <p:spPr>
          <a:xfrm>
            <a:off x="612775" y="228600"/>
            <a:ext cx="8531225" cy="990600"/>
          </a:xfrm>
        </p:spPr>
        <p:txBody>
          <a:bodyPr/>
          <a:lstStyle/>
          <a:p>
            <a:pPr eaLnBrk="1" hangingPunct="1"/>
            <a:r>
              <a:rPr lang="en-US" sz="4000" smtClean="0"/>
              <a:t>FREQ approach #1</a:t>
            </a: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0" y="1271588"/>
            <a:ext cx="533400" cy="244475"/>
          </a:xfrm>
          <a:prstGeom prst="rect">
            <a:avLst/>
          </a:prstGeom>
          <a:noFill/>
        </p:spPr>
        <p:txBody>
          <a:bodyPr anchor="ctr">
            <a:normAutofit fontScale="85000" lnSpcReduction="20000"/>
          </a:bodyPr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fld id="{55E129AE-A472-4EDD-9722-B21DC6568B1E}" type="slidenum">
              <a:rPr lang="en-US">
                <a:solidFill>
                  <a:srgbClr val="FFFFFF"/>
                </a:solidFill>
              </a:rPr>
              <a:pPr algn="ctr">
                <a:buClr>
                  <a:schemeClr val="tx1"/>
                </a:buClr>
                <a:buSzPct val="70000"/>
                <a:buFont typeface="Wingdings" pitchFamily="2" charset="2"/>
                <a:buNone/>
                <a:defRPr/>
              </a:pPr>
              <a:t>54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3907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609600" y="1600200"/>
            <a:ext cx="4035425" cy="990600"/>
          </a:xfrm>
        </p:spPr>
        <p:txBody>
          <a:bodyPr/>
          <a:lstStyle/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proc freq data=temp2;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solidFill>
                  <a:schemeClr val="accent2"/>
                </a:solidFill>
                <a:latin typeface="Courier New" pitchFamily="49" charset="0"/>
                <a:cs typeface="Courier New" pitchFamily="49" charset="0"/>
              </a:rPr>
              <a:t>tables x*y;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run;</a:t>
            </a:r>
          </a:p>
        </p:txBody>
      </p:sp>
      <p:sp>
        <p:nvSpPr>
          <p:cNvPr id="99333" name="Content Placeholder 4"/>
          <p:cNvSpPr>
            <a:spLocks/>
          </p:cNvSpPr>
          <p:nvPr/>
        </p:nvSpPr>
        <p:spPr bwMode="auto">
          <a:xfrm>
            <a:off x="609600" y="2590800"/>
            <a:ext cx="8001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800">
                <a:solidFill>
                  <a:schemeClr val="tx1"/>
                </a:solidFill>
              </a:rPr>
              <a:t>Table of x by y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endParaRPr lang="en-US" sz="800">
              <a:solidFill>
                <a:schemeClr val="tx1"/>
              </a:solidFill>
            </a:endParaRP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800">
                <a:solidFill>
                  <a:schemeClr val="tx1"/>
                </a:solidFill>
              </a:rPr>
              <a:t>x         y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endParaRPr lang="en-US" sz="800">
              <a:solidFill>
                <a:schemeClr val="tx1"/>
              </a:solidFill>
            </a:endParaRP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800">
                <a:solidFill>
                  <a:schemeClr val="tx1"/>
                </a:solidFill>
              </a:rPr>
              <a:t>Frequency|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800">
                <a:solidFill>
                  <a:schemeClr val="tx1"/>
                </a:solidFill>
              </a:rPr>
              <a:t>Percent  |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800">
                <a:solidFill>
                  <a:schemeClr val="tx1"/>
                </a:solidFill>
              </a:rPr>
              <a:t>Row Pct  |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800">
                <a:solidFill>
                  <a:schemeClr val="tx1"/>
                </a:solidFill>
              </a:rPr>
              <a:t>Col Pct  |       1|       2|  Total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800">
                <a:solidFill>
                  <a:schemeClr val="tx1"/>
                </a:solidFill>
              </a:rPr>
              <a:t>---------+--------+--------+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800">
                <a:solidFill>
                  <a:schemeClr val="tx1"/>
                </a:solidFill>
              </a:rPr>
              <a:t>       1 |      1 |      0 |      1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800">
                <a:solidFill>
                  <a:schemeClr val="tx1"/>
                </a:solidFill>
              </a:rPr>
              <a:t>         |  12.50 |   0.00 |  12.50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800">
                <a:solidFill>
                  <a:schemeClr val="tx1"/>
                </a:solidFill>
              </a:rPr>
              <a:t>         | 100.00 |   0.00 |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800">
                <a:solidFill>
                  <a:schemeClr val="tx1"/>
                </a:solidFill>
              </a:rPr>
              <a:t>         |  16.67 |   0.00 |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800">
                <a:solidFill>
                  <a:schemeClr val="tx1"/>
                </a:solidFill>
              </a:rPr>
              <a:t>---------+--------+--------+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800">
                <a:solidFill>
                  <a:schemeClr val="tx1"/>
                </a:solidFill>
              </a:rPr>
              <a:t>       2 |      2 |      0 |      2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800">
                <a:solidFill>
                  <a:schemeClr val="tx1"/>
                </a:solidFill>
              </a:rPr>
              <a:t>         |  25.00 |   0.00 |  25.00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800">
                <a:solidFill>
                  <a:schemeClr val="tx1"/>
                </a:solidFill>
              </a:rPr>
              <a:t>         | 100.00 |   0.00 |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800">
                <a:solidFill>
                  <a:schemeClr val="tx1"/>
                </a:solidFill>
              </a:rPr>
              <a:t>         |  33.33 |   0.00 |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800">
                <a:solidFill>
                  <a:schemeClr val="tx1"/>
                </a:solidFill>
              </a:rPr>
              <a:t>---------+--------+--------+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800">
                <a:solidFill>
                  <a:schemeClr val="tx1"/>
                </a:solidFill>
              </a:rPr>
              <a:t>       3 |      1 |      2 |      3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800">
                <a:solidFill>
                  <a:schemeClr val="tx1"/>
                </a:solidFill>
              </a:rPr>
              <a:t>         |  12.50 |  25.00 |  37.50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800">
                <a:solidFill>
                  <a:schemeClr val="tx1"/>
                </a:solidFill>
              </a:rPr>
              <a:t>         |  33.33 |  66.67 |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800">
                <a:solidFill>
                  <a:schemeClr val="tx1"/>
                </a:solidFill>
              </a:rPr>
              <a:t>         |  16.67 | 100.00 |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800">
                <a:solidFill>
                  <a:schemeClr val="tx1"/>
                </a:solidFill>
              </a:rPr>
              <a:t>---------+--------+--------+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800">
                <a:solidFill>
                  <a:schemeClr val="tx1"/>
                </a:solidFill>
              </a:rPr>
              <a:t>       4 |      2 |      0 |      2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800">
                <a:solidFill>
                  <a:schemeClr val="tx1"/>
                </a:solidFill>
              </a:rPr>
              <a:t>         |  25.00 |   0.00 |  25.00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800">
                <a:solidFill>
                  <a:schemeClr val="tx1"/>
                </a:solidFill>
              </a:rPr>
              <a:t>         | 100.00 |   0.00 |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800">
                <a:solidFill>
                  <a:schemeClr val="tx1"/>
                </a:solidFill>
              </a:rPr>
              <a:t>         |  33.33 |   0.00 |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800">
                <a:solidFill>
                  <a:schemeClr val="tx1"/>
                </a:solidFill>
              </a:rPr>
              <a:t>---------+--------+--------+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800">
                <a:solidFill>
                  <a:schemeClr val="tx1"/>
                </a:solidFill>
              </a:rPr>
              <a:t>Total           6        2        8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800">
                <a:solidFill>
                  <a:schemeClr val="tx1"/>
                </a:solidFill>
              </a:rPr>
              <a:t>            75.00    25.00   100.00</a:t>
            </a: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endParaRPr lang="en-US" sz="800">
              <a:solidFill>
                <a:schemeClr val="tx1"/>
              </a:solidFill>
            </a:endParaRPr>
          </a:p>
          <a:p>
            <a:pPr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800">
                <a:solidFill>
                  <a:schemeClr val="tx1"/>
                </a:solidFill>
              </a:rPr>
              <a:t>Frequency Missing = 1</a:t>
            </a:r>
          </a:p>
        </p:txBody>
      </p:sp>
      <p:sp>
        <p:nvSpPr>
          <p:cNvPr id="99334" name="Text Box 6"/>
          <p:cNvSpPr txBox="1">
            <a:spLocks noChangeArrowheads="1"/>
          </p:cNvSpPr>
          <p:nvPr/>
        </p:nvSpPr>
        <p:spPr bwMode="auto">
          <a:xfrm>
            <a:off x="5943600" y="1828800"/>
            <a:ext cx="2438400" cy="9159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 sz="1800">
                <a:solidFill>
                  <a:schemeClr val="accent2"/>
                </a:solidFill>
                <a:latin typeface="Arial" charset="0"/>
              </a:rPr>
              <a:t>Traditional crosstab contains cells with Frequency of 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3" grpId="0"/>
      <p:bldP spid="9933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Title 1"/>
          <p:cNvSpPr>
            <a:spLocks noGrp="1"/>
          </p:cNvSpPr>
          <p:nvPr>
            <p:ph type="title" idx="4294967295"/>
          </p:nvPr>
        </p:nvSpPr>
        <p:spPr>
          <a:xfrm>
            <a:off x="612775" y="228600"/>
            <a:ext cx="8531225" cy="990600"/>
          </a:xfrm>
        </p:spPr>
        <p:txBody>
          <a:bodyPr/>
          <a:lstStyle/>
          <a:p>
            <a:pPr eaLnBrk="1" hangingPunct="1"/>
            <a:r>
              <a:rPr lang="en-US" sz="4000" smtClean="0"/>
              <a:t>FREQ approach #2</a:t>
            </a: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0" y="1271588"/>
            <a:ext cx="533400" cy="244475"/>
          </a:xfrm>
          <a:prstGeom prst="rect">
            <a:avLst/>
          </a:prstGeom>
          <a:noFill/>
        </p:spPr>
        <p:txBody>
          <a:bodyPr anchor="ctr">
            <a:normAutofit fontScale="85000" lnSpcReduction="20000"/>
          </a:bodyPr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fld id="{AD3F1B23-92DD-48C2-8681-E0196B4470A8}" type="slidenum">
              <a:rPr lang="en-US">
                <a:solidFill>
                  <a:srgbClr val="FFFFFF"/>
                </a:solidFill>
              </a:rPr>
              <a:pPr algn="ctr">
                <a:buClr>
                  <a:schemeClr val="tx1"/>
                </a:buClr>
                <a:buSzPct val="70000"/>
                <a:buFont typeface="Wingdings" pitchFamily="2" charset="2"/>
                <a:buNone/>
                <a:defRPr/>
              </a:pPr>
              <a:t>55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5955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609600" y="1600200"/>
            <a:ext cx="4191000" cy="990600"/>
          </a:xfrm>
        </p:spPr>
        <p:txBody>
          <a:bodyPr/>
          <a:lstStyle/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proc freq data=temp2 </a:t>
            </a:r>
            <a:r>
              <a:rPr lang="en-US" sz="1800" b="1" smtClean="0">
                <a:solidFill>
                  <a:schemeClr val="accent2"/>
                </a:solidFill>
                <a:latin typeface="Courier New" pitchFamily="49" charset="0"/>
                <a:cs typeface="Courier New" pitchFamily="49" charset="0"/>
              </a:rPr>
              <a:t>noprint</a:t>
            </a: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table x*y</a:t>
            </a:r>
            <a:r>
              <a:rPr lang="en-US" sz="1800" b="1" smtClean="0">
                <a:solidFill>
                  <a:schemeClr val="accent2"/>
                </a:solidFill>
                <a:latin typeface="Courier New" pitchFamily="49" charset="0"/>
                <a:cs typeface="Courier New" pitchFamily="49" charset="0"/>
              </a:rPr>
              <a:t>/out=xtab</a:t>
            </a: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run;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endParaRPr lang="en-US" sz="1800" b="1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proc print data=</a:t>
            </a:r>
            <a:r>
              <a:rPr lang="en-US" sz="1800" b="1" smtClean="0">
                <a:solidFill>
                  <a:schemeClr val="accent2"/>
                </a:solidFill>
                <a:latin typeface="Courier New" pitchFamily="49" charset="0"/>
                <a:cs typeface="Courier New" pitchFamily="49" charset="0"/>
              </a:rPr>
              <a:t>xtab</a:t>
            </a: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run;</a:t>
            </a:r>
          </a:p>
        </p:txBody>
      </p:sp>
      <p:sp>
        <p:nvSpPr>
          <p:cNvPr id="103429" name="Content Placeholder 4"/>
          <p:cNvSpPr>
            <a:spLocks/>
          </p:cNvSpPr>
          <p:nvPr/>
        </p:nvSpPr>
        <p:spPr bwMode="auto">
          <a:xfrm>
            <a:off x="609600" y="3886200"/>
            <a:ext cx="80010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00050" indent="-400050"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1800">
                <a:solidFill>
                  <a:schemeClr val="tx1"/>
                </a:solidFill>
                <a:cs typeface="Courier New" pitchFamily="49" charset="0"/>
              </a:rPr>
              <a:t>Obs    x    y    COUNT    PERCENT</a:t>
            </a:r>
          </a:p>
          <a:p>
            <a:pPr marL="400050" indent="-400050"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endParaRPr lang="en-US" sz="1800">
              <a:solidFill>
                <a:schemeClr val="tx1"/>
              </a:solidFill>
              <a:cs typeface="Courier New" pitchFamily="49" charset="0"/>
            </a:endParaRPr>
          </a:p>
          <a:p>
            <a:pPr marL="400050" indent="-400050"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1800">
                <a:solidFill>
                  <a:schemeClr val="tx1"/>
                </a:solidFill>
                <a:cs typeface="Courier New" pitchFamily="49" charset="0"/>
              </a:rPr>
              <a:t> 1     1    1      1        12.5 </a:t>
            </a:r>
          </a:p>
          <a:p>
            <a:pPr marL="400050" indent="-400050"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1800">
                <a:solidFill>
                  <a:schemeClr val="tx1"/>
                </a:solidFill>
                <a:cs typeface="Courier New" pitchFamily="49" charset="0"/>
              </a:rPr>
              <a:t> 2     2    1      2        25.0 </a:t>
            </a:r>
          </a:p>
          <a:p>
            <a:pPr marL="400050" indent="-400050"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1800">
                <a:solidFill>
                  <a:schemeClr val="tx1"/>
                </a:solidFill>
                <a:cs typeface="Courier New" pitchFamily="49" charset="0"/>
              </a:rPr>
              <a:t> 3     3    1      1        12.5 </a:t>
            </a:r>
          </a:p>
          <a:p>
            <a:pPr marL="400050" indent="-400050"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1800">
                <a:solidFill>
                  <a:schemeClr val="tx1"/>
                </a:solidFill>
                <a:cs typeface="Courier New" pitchFamily="49" charset="0"/>
              </a:rPr>
              <a:t> 4     3    2      2        25.0 </a:t>
            </a:r>
          </a:p>
          <a:p>
            <a:pPr marL="400050" indent="-400050"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1800">
                <a:solidFill>
                  <a:schemeClr val="tx1"/>
                </a:solidFill>
                <a:cs typeface="Courier New" pitchFamily="49" charset="0"/>
              </a:rPr>
              <a:t> 5     4    .      1          .  </a:t>
            </a:r>
          </a:p>
          <a:p>
            <a:pPr marL="400050" indent="-400050"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1800">
                <a:solidFill>
                  <a:schemeClr val="tx1"/>
                </a:solidFill>
                <a:cs typeface="Courier New" pitchFamily="49" charset="0"/>
              </a:rPr>
              <a:t> 6     4    1      2        25.0</a:t>
            </a:r>
          </a:p>
        </p:txBody>
      </p:sp>
      <p:sp>
        <p:nvSpPr>
          <p:cNvPr id="103430" name="Text Box 6"/>
          <p:cNvSpPr txBox="1">
            <a:spLocks noChangeArrowheads="1"/>
          </p:cNvSpPr>
          <p:nvPr/>
        </p:nvSpPr>
        <p:spPr bwMode="auto">
          <a:xfrm>
            <a:off x="5943600" y="1828800"/>
            <a:ext cx="243840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 sz="1800">
                <a:solidFill>
                  <a:schemeClr val="accent2"/>
                </a:solidFill>
                <a:latin typeface="Arial" charset="0"/>
              </a:rPr>
              <a:t>OUT= saves results to specified data set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9" grpId="0"/>
      <p:bldP spid="103430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Title 1"/>
          <p:cNvSpPr>
            <a:spLocks noGrp="1"/>
          </p:cNvSpPr>
          <p:nvPr>
            <p:ph type="title" idx="4294967295"/>
          </p:nvPr>
        </p:nvSpPr>
        <p:spPr>
          <a:xfrm>
            <a:off x="612775" y="228600"/>
            <a:ext cx="8531225" cy="990600"/>
          </a:xfrm>
        </p:spPr>
        <p:txBody>
          <a:bodyPr/>
          <a:lstStyle/>
          <a:p>
            <a:pPr eaLnBrk="1" hangingPunct="1"/>
            <a:r>
              <a:rPr lang="en-US" sz="4000" smtClean="0"/>
              <a:t>FREQ approach #3</a:t>
            </a: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0" y="1271588"/>
            <a:ext cx="533400" cy="244475"/>
          </a:xfrm>
          <a:prstGeom prst="rect">
            <a:avLst/>
          </a:prstGeom>
          <a:noFill/>
        </p:spPr>
        <p:txBody>
          <a:bodyPr anchor="ctr">
            <a:normAutofit fontScale="85000" lnSpcReduction="20000"/>
          </a:bodyPr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fld id="{96FA9D6F-72E4-49BB-8B86-BD5DB01825E6}" type="slidenum">
              <a:rPr lang="en-US">
                <a:solidFill>
                  <a:srgbClr val="FFFFFF"/>
                </a:solidFill>
              </a:rPr>
              <a:pPr algn="ctr">
                <a:buClr>
                  <a:schemeClr val="tx1"/>
                </a:buClr>
                <a:buSzPct val="70000"/>
                <a:buFont typeface="Wingdings" pitchFamily="2" charset="2"/>
                <a:buNone/>
                <a:defRPr/>
              </a:pPr>
              <a:t>56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8003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609600" y="1600200"/>
            <a:ext cx="4191000" cy="990600"/>
          </a:xfrm>
        </p:spPr>
        <p:txBody>
          <a:bodyPr/>
          <a:lstStyle/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proc freq data=temp2;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table x*y</a:t>
            </a:r>
            <a:r>
              <a:rPr lang="en-US" sz="1800" b="1" smtClean="0">
                <a:solidFill>
                  <a:schemeClr val="accent2"/>
                </a:solidFill>
                <a:latin typeface="Courier New" pitchFamily="49" charset="0"/>
                <a:cs typeface="Courier New" pitchFamily="49" charset="0"/>
              </a:rPr>
              <a:t>/list</a:t>
            </a: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run;</a:t>
            </a:r>
          </a:p>
        </p:txBody>
      </p:sp>
      <p:sp>
        <p:nvSpPr>
          <p:cNvPr id="105477" name="Content Placeholder 4"/>
          <p:cNvSpPr>
            <a:spLocks/>
          </p:cNvSpPr>
          <p:nvPr/>
        </p:nvSpPr>
        <p:spPr bwMode="auto">
          <a:xfrm>
            <a:off x="609600" y="3429000"/>
            <a:ext cx="8001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00050" indent="-400050"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1600">
                <a:solidFill>
                  <a:schemeClr val="tx1"/>
                </a:solidFill>
                <a:cs typeface="Courier New" pitchFamily="49" charset="0"/>
              </a:rPr>
              <a:t>The FREQ Procedure</a:t>
            </a:r>
          </a:p>
          <a:p>
            <a:pPr marL="400050" indent="-400050"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endParaRPr lang="en-US" sz="1600">
              <a:solidFill>
                <a:schemeClr val="tx1"/>
              </a:solidFill>
              <a:cs typeface="Courier New" pitchFamily="49" charset="0"/>
            </a:endParaRPr>
          </a:p>
          <a:p>
            <a:pPr marL="400050" indent="-400050"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1600">
                <a:solidFill>
                  <a:schemeClr val="tx1"/>
                </a:solidFill>
                <a:cs typeface="Courier New" pitchFamily="49" charset="0"/>
              </a:rPr>
              <a:t>                                   Cumulative    Cumulative</a:t>
            </a:r>
          </a:p>
          <a:p>
            <a:pPr marL="400050" indent="-400050"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1600">
                <a:solidFill>
                  <a:schemeClr val="tx1"/>
                </a:solidFill>
                <a:cs typeface="Courier New" pitchFamily="49" charset="0"/>
              </a:rPr>
              <a:t>x    y    Frequency     Percent     Frequency      Percent</a:t>
            </a:r>
          </a:p>
          <a:p>
            <a:pPr marL="400050" indent="-400050"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1600">
                <a:solidFill>
                  <a:schemeClr val="tx1"/>
                </a:solidFill>
                <a:cs typeface="Courier New" pitchFamily="49" charset="0"/>
              </a:rPr>
              <a:t>-----------------------------------------------------------</a:t>
            </a:r>
          </a:p>
          <a:p>
            <a:pPr marL="400050" indent="-400050"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1600">
                <a:solidFill>
                  <a:schemeClr val="tx1"/>
                </a:solidFill>
                <a:cs typeface="Courier New" pitchFamily="49" charset="0"/>
              </a:rPr>
              <a:t>1    1           1       12.50             1        12.50  </a:t>
            </a:r>
          </a:p>
          <a:p>
            <a:pPr marL="400050" indent="-400050"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1600">
                <a:solidFill>
                  <a:schemeClr val="tx1"/>
                </a:solidFill>
                <a:cs typeface="Courier New" pitchFamily="49" charset="0"/>
              </a:rPr>
              <a:t>2    1           2       25.00             3        37.50  </a:t>
            </a:r>
          </a:p>
          <a:p>
            <a:pPr marL="400050" indent="-400050"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1600">
                <a:solidFill>
                  <a:schemeClr val="tx1"/>
                </a:solidFill>
                <a:cs typeface="Courier New" pitchFamily="49" charset="0"/>
              </a:rPr>
              <a:t>3    1           1       12.50             4        50.00  </a:t>
            </a:r>
          </a:p>
          <a:p>
            <a:pPr marL="400050" indent="-400050"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1600">
                <a:solidFill>
                  <a:schemeClr val="tx1"/>
                </a:solidFill>
                <a:cs typeface="Courier New" pitchFamily="49" charset="0"/>
              </a:rPr>
              <a:t>3    2           2       25.00             6        75.00  </a:t>
            </a:r>
          </a:p>
          <a:p>
            <a:pPr marL="400050" indent="-400050"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1600">
                <a:solidFill>
                  <a:schemeClr val="tx1"/>
                </a:solidFill>
                <a:cs typeface="Courier New" pitchFamily="49" charset="0"/>
              </a:rPr>
              <a:t>4    1           2       25.00             8       100.00</a:t>
            </a:r>
          </a:p>
          <a:p>
            <a:pPr marL="400050" indent="-400050"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endParaRPr lang="en-US" sz="1600">
              <a:solidFill>
                <a:schemeClr val="tx1"/>
              </a:solidFill>
              <a:cs typeface="Courier New" pitchFamily="49" charset="0"/>
            </a:endParaRPr>
          </a:p>
          <a:p>
            <a:pPr marL="400050" indent="-400050"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1600">
                <a:solidFill>
                  <a:schemeClr val="tx1"/>
                </a:solidFill>
                <a:cs typeface="Courier New" pitchFamily="49" charset="0"/>
              </a:rPr>
              <a:t>Frequency Missing = 1</a:t>
            </a:r>
          </a:p>
          <a:p>
            <a:pPr marL="400050" indent="-400050"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1600">
                <a:solidFill>
                  <a:schemeClr val="tx1"/>
                </a:solidFill>
                <a:cs typeface="Courier New" pitchFamily="49" charset="0"/>
              </a:rPr>
              <a:t> </a:t>
            </a:r>
          </a:p>
        </p:txBody>
      </p:sp>
      <p:sp>
        <p:nvSpPr>
          <p:cNvPr id="105478" name="Text Box 6"/>
          <p:cNvSpPr txBox="1">
            <a:spLocks noChangeArrowheads="1"/>
          </p:cNvSpPr>
          <p:nvPr/>
        </p:nvSpPr>
        <p:spPr bwMode="auto">
          <a:xfrm>
            <a:off x="5943600" y="1828800"/>
            <a:ext cx="2438400" cy="9159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 sz="1800">
                <a:solidFill>
                  <a:schemeClr val="accent2"/>
                </a:solidFill>
                <a:latin typeface="Arial" charset="0"/>
              </a:rPr>
              <a:t>/LIST produces combinations in tabular format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7" grpId="0"/>
      <p:bldP spid="105478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Title 1"/>
          <p:cNvSpPr>
            <a:spLocks noGrp="1"/>
          </p:cNvSpPr>
          <p:nvPr>
            <p:ph type="title" idx="4294967295"/>
          </p:nvPr>
        </p:nvSpPr>
        <p:spPr>
          <a:xfrm>
            <a:off x="612775" y="228600"/>
            <a:ext cx="8531225" cy="990600"/>
          </a:xfrm>
        </p:spPr>
        <p:txBody>
          <a:bodyPr/>
          <a:lstStyle/>
          <a:p>
            <a:pPr eaLnBrk="1" hangingPunct="1"/>
            <a:r>
              <a:rPr lang="en-US" sz="4000" smtClean="0"/>
              <a:t>FREQ approach #3</a:t>
            </a: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0" y="1271588"/>
            <a:ext cx="533400" cy="244475"/>
          </a:xfrm>
          <a:prstGeom prst="rect">
            <a:avLst/>
          </a:prstGeom>
          <a:noFill/>
        </p:spPr>
        <p:txBody>
          <a:bodyPr anchor="ctr">
            <a:normAutofit fontScale="85000" lnSpcReduction="20000"/>
          </a:bodyPr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fld id="{CD29A469-26CE-4E71-8C74-4D80CF36A589}" type="slidenum">
              <a:rPr lang="en-US">
                <a:solidFill>
                  <a:srgbClr val="FFFFFF"/>
                </a:solidFill>
              </a:rPr>
              <a:pPr algn="ctr">
                <a:buClr>
                  <a:schemeClr val="tx1"/>
                </a:buClr>
                <a:buSzPct val="70000"/>
                <a:buFont typeface="Wingdings" pitchFamily="2" charset="2"/>
                <a:buNone/>
                <a:defRPr/>
              </a:pPr>
              <a:t>57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0051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609600" y="1600200"/>
            <a:ext cx="4191000" cy="990600"/>
          </a:xfrm>
        </p:spPr>
        <p:txBody>
          <a:bodyPr/>
          <a:lstStyle/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proc freq data=temp2;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table x*y</a:t>
            </a:r>
            <a:r>
              <a:rPr lang="en-US" sz="1800" b="1" smtClean="0">
                <a:solidFill>
                  <a:schemeClr val="accent2"/>
                </a:solidFill>
                <a:latin typeface="Courier New" pitchFamily="49" charset="0"/>
                <a:cs typeface="Courier New" pitchFamily="49" charset="0"/>
              </a:rPr>
              <a:t>/list missing</a:t>
            </a: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run;</a:t>
            </a:r>
          </a:p>
        </p:txBody>
      </p:sp>
      <p:sp>
        <p:nvSpPr>
          <p:cNvPr id="107525" name="Content Placeholder 4"/>
          <p:cNvSpPr>
            <a:spLocks/>
          </p:cNvSpPr>
          <p:nvPr/>
        </p:nvSpPr>
        <p:spPr bwMode="auto">
          <a:xfrm>
            <a:off x="609600" y="3581400"/>
            <a:ext cx="8001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00050" indent="-400050"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1600">
                <a:solidFill>
                  <a:schemeClr val="tx1"/>
                </a:solidFill>
              </a:rPr>
              <a:t>The FREQ Procedure</a:t>
            </a:r>
          </a:p>
          <a:p>
            <a:pPr marL="400050" indent="-400050"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endParaRPr lang="en-US" sz="1600">
              <a:solidFill>
                <a:schemeClr val="tx1"/>
              </a:solidFill>
            </a:endParaRPr>
          </a:p>
          <a:p>
            <a:pPr marL="400050" indent="-400050"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1600">
                <a:solidFill>
                  <a:schemeClr val="tx1"/>
                </a:solidFill>
              </a:rPr>
              <a:t>                                   Cumulative    Cumulative</a:t>
            </a:r>
          </a:p>
          <a:p>
            <a:pPr marL="400050" indent="-400050"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1600">
                <a:solidFill>
                  <a:schemeClr val="tx1"/>
                </a:solidFill>
              </a:rPr>
              <a:t>x    y    Frequency     Percent     Frequency      Percent</a:t>
            </a:r>
          </a:p>
          <a:p>
            <a:pPr marL="400050" indent="-400050"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1600">
                <a:solidFill>
                  <a:schemeClr val="tx1"/>
                </a:solidFill>
              </a:rPr>
              <a:t>-----------------------------------------------------------</a:t>
            </a:r>
          </a:p>
          <a:p>
            <a:pPr marL="400050" indent="-400050"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1600">
                <a:solidFill>
                  <a:schemeClr val="tx1"/>
                </a:solidFill>
              </a:rPr>
              <a:t>1    1           1       11.11             1        11.11  </a:t>
            </a:r>
          </a:p>
          <a:p>
            <a:pPr marL="400050" indent="-400050"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1600">
                <a:solidFill>
                  <a:schemeClr val="tx1"/>
                </a:solidFill>
              </a:rPr>
              <a:t>2    1           2       22.22             3        33.33  </a:t>
            </a:r>
          </a:p>
          <a:p>
            <a:pPr marL="400050" indent="-400050"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1600">
                <a:solidFill>
                  <a:schemeClr val="tx1"/>
                </a:solidFill>
              </a:rPr>
              <a:t>3    1           1       11.11             4        44.44  </a:t>
            </a:r>
          </a:p>
          <a:p>
            <a:pPr marL="400050" indent="-400050"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1600">
                <a:solidFill>
                  <a:schemeClr val="tx1"/>
                </a:solidFill>
              </a:rPr>
              <a:t>3    2           2       22.22             6        66.67  </a:t>
            </a:r>
          </a:p>
          <a:p>
            <a:pPr marL="400050" indent="-400050"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1600">
                <a:solidFill>
                  <a:schemeClr val="accent2"/>
                </a:solidFill>
              </a:rPr>
              <a:t>4    .           1       11.11             7        77.78</a:t>
            </a:r>
            <a:r>
              <a:rPr lang="en-US" sz="1600">
                <a:solidFill>
                  <a:schemeClr val="tx1"/>
                </a:solidFill>
              </a:rPr>
              <a:t>  </a:t>
            </a:r>
          </a:p>
          <a:p>
            <a:pPr marL="400050" indent="-400050"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1600">
                <a:solidFill>
                  <a:schemeClr val="tx1"/>
                </a:solidFill>
              </a:rPr>
              <a:t>4    1           2       22.22             9       100.00</a:t>
            </a:r>
          </a:p>
        </p:txBody>
      </p:sp>
      <p:sp>
        <p:nvSpPr>
          <p:cNvPr id="107526" name="Text Box 6"/>
          <p:cNvSpPr txBox="1">
            <a:spLocks noChangeArrowheads="1"/>
          </p:cNvSpPr>
          <p:nvPr/>
        </p:nvSpPr>
        <p:spPr bwMode="auto">
          <a:xfrm>
            <a:off x="5943600" y="1828800"/>
            <a:ext cx="2438400" cy="9159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 sz="1800">
                <a:solidFill>
                  <a:schemeClr val="accent2"/>
                </a:solidFill>
                <a:latin typeface="Arial" charset="0"/>
              </a:rPr>
              <a:t>MISSING includes missing values in table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5" grpId="0"/>
      <p:bldP spid="107526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7" name="Title 1"/>
          <p:cNvSpPr>
            <a:spLocks noGrp="1"/>
          </p:cNvSpPr>
          <p:nvPr>
            <p:ph type="title" idx="4294967295"/>
          </p:nvPr>
        </p:nvSpPr>
        <p:spPr>
          <a:xfrm>
            <a:off x="612775" y="228600"/>
            <a:ext cx="8531225" cy="990600"/>
          </a:xfrm>
        </p:spPr>
        <p:txBody>
          <a:bodyPr/>
          <a:lstStyle/>
          <a:p>
            <a:pPr eaLnBrk="1" hangingPunct="1"/>
            <a:r>
              <a:rPr lang="en-US" sz="4000" smtClean="0"/>
              <a:t>SQL approach</a:t>
            </a: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0" y="1271588"/>
            <a:ext cx="533400" cy="244475"/>
          </a:xfrm>
          <a:prstGeom prst="rect">
            <a:avLst/>
          </a:prstGeom>
          <a:noFill/>
        </p:spPr>
        <p:txBody>
          <a:bodyPr anchor="ctr">
            <a:normAutofit fontScale="85000" lnSpcReduction="20000"/>
          </a:bodyPr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fld id="{321174B4-765D-4AB7-BA24-888AE9AAD65F}" type="slidenum">
              <a:rPr lang="en-US">
                <a:solidFill>
                  <a:srgbClr val="FFFFFF"/>
                </a:solidFill>
              </a:rPr>
              <a:pPr algn="ctr">
                <a:buClr>
                  <a:schemeClr val="tx1"/>
                </a:buClr>
                <a:buSzPct val="70000"/>
                <a:buFont typeface="Wingdings" pitchFamily="2" charset="2"/>
                <a:buNone/>
                <a:defRPr/>
              </a:pPr>
              <a:t>58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2099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609600" y="1600200"/>
            <a:ext cx="4191000" cy="1828800"/>
          </a:xfrm>
        </p:spPr>
        <p:txBody>
          <a:bodyPr/>
          <a:lstStyle/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proc sql;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select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solidFill>
                  <a:schemeClr val="accent2"/>
                </a:solidFill>
                <a:latin typeface="Courier New" pitchFamily="49" charset="0"/>
                <a:cs typeface="Courier New" pitchFamily="49" charset="0"/>
              </a:rPr>
              <a:t>count(distinct catx(' ',x,y))</a:t>
            </a: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1800" b="1" smtClean="0">
                <a:latin typeface="Courier New" pitchFamily="49" charset="0"/>
                <a:cs typeface="Courier New" pitchFamily="49" charset="0"/>
              </a:rPr>
            </a:b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    as CountDistinctX_Y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from temp2;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quit;</a:t>
            </a:r>
          </a:p>
        </p:txBody>
      </p:sp>
      <p:sp>
        <p:nvSpPr>
          <p:cNvPr id="109573" name="Content Placeholder 4"/>
          <p:cNvSpPr>
            <a:spLocks/>
          </p:cNvSpPr>
          <p:nvPr/>
        </p:nvSpPr>
        <p:spPr bwMode="auto">
          <a:xfrm>
            <a:off x="609600" y="4191000"/>
            <a:ext cx="8001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00050" indent="-400050"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1600">
                <a:solidFill>
                  <a:schemeClr val="tx1"/>
                </a:solidFill>
              </a:rPr>
              <a:t>       Count</a:t>
            </a:r>
          </a:p>
          <a:p>
            <a:pPr marL="400050" indent="-400050"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1600">
                <a:solidFill>
                  <a:schemeClr val="tx1"/>
                </a:solidFill>
              </a:rPr>
              <a:t> DistinctX_Y</a:t>
            </a:r>
          </a:p>
          <a:p>
            <a:pPr marL="400050" indent="-400050"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1600">
                <a:solidFill>
                  <a:schemeClr val="tx1"/>
                </a:solidFill>
              </a:rPr>
              <a:t>------------</a:t>
            </a:r>
          </a:p>
          <a:p>
            <a:pPr marL="400050" indent="-400050" eaLnBrk="0" hangingPunct="0"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1600">
                <a:solidFill>
                  <a:schemeClr val="tx1"/>
                </a:solidFill>
              </a:rPr>
              <a:t>           6</a:t>
            </a:r>
          </a:p>
        </p:txBody>
      </p:sp>
      <p:sp>
        <p:nvSpPr>
          <p:cNvPr id="109574" name="Text Box 6"/>
          <p:cNvSpPr txBox="1">
            <a:spLocks noChangeArrowheads="1"/>
          </p:cNvSpPr>
          <p:nvPr/>
        </p:nvSpPr>
        <p:spPr bwMode="auto">
          <a:xfrm>
            <a:off x="5943600" y="1828800"/>
            <a:ext cx="2590800" cy="1190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 sz="1800">
                <a:solidFill>
                  <a:schemeClr val="accent2"/>
                </a:solidFill>
                <a:latin typeface="Arial" charset="0"/>
              </a:rPr>
              <a:t>CATX function starts with delimiter to use, followed by two or more arguments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3" grpId="0"/>
      <p:bldP spid="109574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Title 1"/>
          <p:cNvSpPr>
            <a:spLocks noGrp="1"/>
          </p:cNvSpPr>
          <p:nvPr>
            <p:ph type="title" idx="4294967295"/>
          </p:nvPr>
        </p:nvSpPr>
        <p:spPr>
          <a:xfrm>
            <a:off x="612775" y="228600"/>
            <a:ext cx="8531225" cy="990600"/>
          </a:xfrm>
        </p:spPr>
        <p:txBody>
          <a:bodyPr/>
          <a:lstStyle/>
          <a:p>
            <a:r>
              <a:rPr lang="en-US" sz="3600" smtClean="0"/>
              <a:t>How can I run PROC CONTENTS</a:t>
            </a:r>
            <a:br>
              <a:rPr lang="en-US" sz="3600" smtClean="0"/>
            </a:br>
            <a:r>
              <a:rPr lang="en-US" sz="3600" smtClean="0"/>
              <a:t>on all SAS data sets in a folder?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r>
              <a:rPr lang="en-US" dirty="0" smtClean="0"/>
              <a:t>Problem</a:t>
            </a:r>
          </a:p>
          <a:p>
            <a:pPr lvl="1"/>
            <a:r>
              <a:rPr lang="en-US" dirty="0" smtClean="0"/>
              <a:t>Need to run PROC CONTENTS on multiple data sets</a:t>
            </a:r>
          </a:p>
          <a:p>
            <a:pPr lvl="1"/>
            <a:r>
              <a:rPr lang="en-US" dirty="0" smtClean="0"/>
              <a:t>Do </a:t>
            </a:r>
            <a:r>
              <a:rPr lang="en-US" b="1" dirty="0" smtClean="0"/>
              <a:t>not</a:t>
            </a:r>
            <a:r>
              <a:rPr lang="en-US" dirty="0" smtClean="0"/>
              <a:t> want to run PROC CONTENTS on each one!</a:t>
            </a:r>
          </a:p>
          <a:p>
            <a:r>
              <a:rPr lang="en-US" dirty="0" smtClean="0"/>
              <a:t>Solutions</a:t>
            </a:r>
          </a:p>
          <a:p>
            <a:pPr lvl="1"/>
            <a:r>
              <a:rPr lang="en-US" dirty="0" smtClean="0"/>
              <a:t>Macro and list of data set names</a:t>
            </a:r>
          </a:p>
          <a:p>
            <a:pPr lvl="1"/>
            <a:r>
              <a:rPr lang="en-US" dirty="0" smtClean="0"/>
              <a:t>DATA=</a:t>
            </a:r>
            <a:r>
              <a:rPr lang="en-US" i="1" dirty="0" err="1" smtClean="0"/>
              <a:t>libref.</a:t>
            </a:r>
            <a:r>
              <a:rPr lang="en-US" dirty="0" err="1" smtClean="0"/>
              <a:t>_ALL</a:t>
            </a:r>
            <a:r>
              <a:rPr lang="en-US" dirty="0" smtClean="0"/>
              <a:t>_ option in PROC CONTENTS</a:t>
            </a: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0" y="1271588"/>
            <a:ext cx="533400" cy="244475"/>
          </a:xfrm>
          <a:prstGeom prst="rect">
            <a:avLst/>
          </a:prstGeom>
          <a:noFill/>
        </p:spPr>
        <p:txBody>
          <a:bodyPr anchor="ctr">
            <a:normAutofit fontScale="85000" lnSpcReduction="20000"/>
          </a:bodyPr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fld id="{384120A6-0750-43F0-A196-C9AA979B3ABB}" type="slidenum">
              <a:rPr lang="en-US">
                <a:solidFill>
                  <a:srgbClr val="FFFFFF"/>
                </a:solidFill>
              </a:rPr>
              <a:pPr algn="ctr">
                <a:buClr>
                  <a:schemeClr val="tx1"/>
                </a:buClr>
                <a:buSzPct val="70000"/>
                <a:buFont typeface="Wingdings" pitchFamily="2" charset="2"/>
                <a:buNone/>
                <a:defRPr/>
              </a:pPr>
              <a:t>59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r>
              <a:rPr lang="en-US" smtClean="0"/>
              <a:t>Set Enterprise Guide RTF option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9054FF27-F2AB-4A05-94A6-BACAFC75F841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400800" y="1981200"/>
            <a:ext cx="2362200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90513" indent="-290513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r>
              <a:rPr lang="en-US" sz="2000" b="0" dirty="0">
                <a:solidFill>
                  <a:schemeClr val="tx1"/>
                </a:solidFill>
                <a:latin typeface="+mn-lt"/>
              </a:rPr>
              <a:t>1. Open </a:t>
            </a:r>
            <a:r>
              <a:rPr lang="en-US" sz="2000" b="0" u="sng" dirty="0">
                <a:solidFill>
                  <a:schemeClr val="tx1"/>
                </a:solidFill>
                <a:latin typeface="+mn-lt"/>
              </a:rPr>
              <a:t>T</a:t>
            </a:r>
            <a:r>
              <a:rPr lang="en-US" sz="2000" b="0" dirty="0">
                <a:solidFill>
                  <a:schemeClr val="tx1"/>
                </a:solidFill>
                <a:latin typeface="+mn-lt"/>
              </a:rPr>
              <a:t>ools menu</a:t>
            </a:r>
          </a:p>
          <a:p>
            <a:pPr marL="290513" indent="-290513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r>
              <a:rPr lang="en-US" sz="2000" b="0" dirty="0">
                <a:solidFill>
                  <a:schemeClr val="tx1"/>
                </a:solidFill>
                <a:latin typeface="+mn-lt"/>
              </a:rPr>
              <a:t>2. Select </a:t>
            </a:r>
            <a:r>
              <a:rPr lang="en-US" sz="2000" b="0" u="sng" dirty="0">
                <a:solidFill>
                  <a:schemeClr val="tx1"/>
                </a:solidFill>
                <a:latin typeface="+mn-lt"/>
              </a:rPr>
              <a:t>O</a:t>
            </a:r>
            <a:r>
              <a:rPr lang="en-US" sz="2000" b="0" dirty="0">
                <a:solidFill>
                  <a:schemeClr val="tx1"/>
                </a:solidFill>
                <a:latin typeface="+mn-lt"/>
              </a:rPr>
              <a:t>ptions</a:t>
            </a:r>
          </a:p>
          <a:p>
            <a:pPr marL="290513" indent="-290513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r>
              <a:rPr lang="en-US" sz="2000" b="0" dirty="0">
                <a:solidFill>
                  <a:schemeClr val="tx1"/>
                </a:solidFill>
                <a:latin typeface="+mn-lt"/>
              </a:rPr>
              <a:t>3. Results General</a:t>
            </a:r>
          </a:p>
          <a:p>
            <a:pPr marL="290513" indent="-290513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r>
              <a:rPr lang="en-US" sz="2000" b="0" dirty="0">
                <a:solidFill>
                  <a:schemeClr val="tx1"/>
                </a:solidFill>
                <a:latin typeface="+mn-lt"/>
              </a:rPr>
              <a:t>4. Check RTF box</a:t>
            </a:r>
          </a:p>
        </p:txBody>
      </p:sp>
      <p:pic>
        <p:nvPicPr>
          <p:cNvPr id="25604" name="Picture 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014413" y="1752600"/>
            <a:ext cx="4564062" cy="4495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3" name="Title 1"/>
          <p:cNvSpPr>
            <a:spLocks noGrp="1"/>
          </p:cNvSpPr>
          <p:nvPr>
            <p:ph type="title" idx="4294967295"/>
          </p:nvPr>
        </p:nvSpPr>
        <p:spPr>
          <a:xfrm>
            <a:off x="612775" y="228600"/>
            <a:ext cx="8531225" cy="990600"/>
          </a:xfrm>
        </p:spPr>
        <p:txBody>
          <a:bodyPr/>
          <a:lstStyle/>
          <a:p>
            <a:pPr eaLnBrk="1" hangingPunct="1"/>
            <a:r>
              <a:rPr lang="en-US" sz="4000" smtClean="0"/>
              <a:t>Macro and list of data set names</a:t>
            </a: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0" y="1271588"/>
            <a:ext cx="533400" cy="244475"/>
          </a:xfrm>
          <a:prstGeom prst="rect">
            <a:avLst/>
          </a:prstGeom>
          <a:noFill/>
        </p:spPr>
        <p:txBody>
          <a:bodyPr anchor="ctr">
            <a:normAutofit fontScale="85000" lnSpcReduction="20000"/>
          </a:bodyPr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fld id="{AA638D57-C38B-47E8-B833-97A1C07C766F}" type="slidenum">
              <a:rPr lang="en-US">
                <a:solidFill>
                  <a:srgbClr val="FFFFFF"/>
                </a:solidFill>
              </a:rPr>
              <a:pPr algn="ctr">
                <a:buClr>
                  <a:schemeClr val="tx1"/>
                </a:buClr>
                <a:buSzPct val="70000"/>
                <a:buFont typeface="Wingdings" pitchFamily="2" charset="2"/>
                <a:buNone/>
                <a:defRPr/>
              </a:pPr>
              <a:t>60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6195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609600" y="1600200"/>
            <a:ext cx="5257800" cy="4114800"/>
          </a:xfrm>
        </p:spPr>
        <p:txBody>
          <a:bodyPr/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%macro cont(dslist=);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solidFill>
                  <a:schemeClr val="accent2"/>
                </a:solidFill>
                <a:latin typeface="Courier New" pitchFamily="49" charset="0"/>
                <a:cs typeface="Courier New" pitchFamily="49" charset="0"/>
              </a:rPr>
              <a:t>%let nds=%sysfunc(countw(&amp;dslist));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%do i=1 %to &amp;nds;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proc contents data=%scan(&amp;dslist,&amp;i,' ');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 run;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%end;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%mend cont;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%cont(dslist=dsn1 dsn2 dsn3)</a:t>
            </a:r>
          </a:p>
        </p:txBody>
      </p:sp>
      <p:sp>
        <p:nvSpPr>
          <p:cNvPr id="113670" name="Text Box 6"/>
          <p:cNvSpPr txBox="1">
            <a:spLocks noChangeArrowheads="1"/>
          </p:cNvSpPr>
          <p:nvPr/>
        </p:nvSpPr>
        <p:spPr bwMode="auto">
          <a:xfrm>
            <a:off x="6172200" y="1828800"/>
            <a:ext cx="2590800" cy="14779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 sz="1800">
                <a:solidFill>
                  <a:schemeClr val="accent2"/>
                </a:solidFill>
                <a:latin typeface="Arial" charset="0"/>
              </a:rPr>
              <a:t>Count the number of data set names and then iterate through the list with the %SCAN function.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70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Title 1"/>
          <p:cNvSpPr>
            <a:spLocks noGrp="1"/>
          </p:cNvSpPr>
          <p:nvPr>
            <p:ph type="title" idx="4294967295"/>
          </p:nvPr>
        </p:nvSpPr>
        <p:spPr>
          <a:xfrm>
            <a:off x="612775" y="228600"/>
            <a:ext cx="8531225" cy="990600"/>
          </a:xfrm>
        </p:spPr>
        <p:txBody>
          <a:bodyPr/>
          <a:lstStyle/>
          <a:p>
            <a:pPr eaLnBrk="1" hangingPunct="1"/>
            <a:r>
              <a:rPr lang="en-US" sz="3400" dirty="0" smtClean="0"/>
              <a:t>DATA=</a:t>
            </a:r>
            <a:r>
              <a:rPr lang="en-US" sz="3400" dirty="0" err="1" smtClean="0"/>
              <a:t>libref._ALL</a:t>
            </a:r>
            <a:r>
              <a:rPr lang="en-US" sz="3400" dirty="0" smtClean="0"/>
              <a:t>_ option in PROC CONTENTS</a:t>
            </a: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0" y="1271588"/>
            <a:ext cx="533400" cy="244475"/>
          </a:xfrm>
          <a:prstGeom prst="rect">
            <a:avLst/>
          </a:prstGeom>
          <a:noFill/>
        </p:spPr>
        <p:txBody>
          <a:bodyPr anchor="ctr">
            <a:normAutofit fontScale="85000" lnSpcReduction="20000"/>
          </a:bodyPr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fld id="{9ADE26AB-0C0F-4A41-A943-60D1188738C3}" type="slidenum">
              <a:rPr lang="en-US">
                <a:solidFill>
                  <a:srgbClr val="FFFFFF"/>
                </a:solidFill>
              </a:rPr>
              <a:pPr algn="ctr">
                <a:buClr>
                  <a:schemeClr val="tx1"/>
                </a:buClr>
                <a:buSzPct val="70000"/>
                <a:buFont typeface="Wingdings" pitchFamily="2" charset="2"/>
                <a:buNone/>
                <a:defRPr/>
              </a:pPr>
              <a:t>61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8243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609600" y="1600200"/>
            <a:ext cx="4572000" cy="4114800"/>
          </a:xfrm>
        </p:spPr>
        <p:txBody>
          <a:bodyPr/>
          <a:lstStyle/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libname libref 'path';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endParaRPr lang="en-US" sz="1800" b="1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proc contents data=libref.</a:t>
            </a:r>
            <a:r>
              <a:rPr lang="en-US" sz="1800" b="1" smtClean="0">
                <a:solidFill>
                  <a:schemeClr val="accent2"/>
                </a:solidFill>
                <a:latin typeface="Courier New" pitchFamily="49" charset="0"/>
                <a:cs typeface="Courier New" pitchFamily="49" charset="0"/>
              </a:rPr>
              <a:t>_ALL_</a:t>
            </a: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run;</a:t>
            </a:r>
            <a:endParaRPr lang="en-US" sz="1800" b="1" smtClean="0">
              <a:solidFill>
                <a:schemeClr val="accent2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15717" name="Text Box 5"/>
          <p:cNvSpPr txBox="1">
            <a:spLocks noChangeArrowheads="1"/>
          </p:cNvSpPr>
          <p:nvPr/>
        </p:nvSpPr>
        <p:spPr bwMode="auto">
          <a:xfrm>
            <a:off x="6172200" y="1828800"/>
            <a:ext cx="2590800" cy="14779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en-US" sz="1800">
                <a:solidFill>
                  <a:schemeClr val="accent2"/>
                </a:solidFill>
                <a:latin typeface="Arial" charset="0"/>
              </a:rPr>
              <a:t>_ALL_ will run PROC CONTENTS on all SAS data sets in the specified folder, in alphabetical order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7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89" name="Title 1"/>
          <p:cNvSpPr>
            <a:spLocks noGrp="1"/>
          </p:cNvSpPr>
          <p:nvPr>
            <p:ph type="title" idx="4294967295"/>
          </p:nvPr>
        </p:nvSpPr>
        <p:spPr>
          <a:xfrm>
            <a:off x="612775" y="228600"/>
            <a:ext cx="8531225" cy="990600"/>
          </a:xfrm>
        </p:spPr>
        <p:txBody>
          <a:bodyPr/>
          <a:lstStyle/>
          <a:p>
            <a:pPr eaLnBrk="1" hangingPunct="1"/>
            <a:r>
              <a:rPr lang="en-US" sz="4000" smtClean="0"/>
              <a:t>Questions?</a:t>
            </a: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0" y="1271588"/>
            <a:ext cx="533400" cy="244475"/>
          </a:xfrm>
          <a:prstGeom prst="rect">
            <a:avLst/>
          </a:prstGeom>
          <a:noFill/>
        </p:spPr>
        <p:txBody>
          <a:bodyPr anchor="ctr">
            <a:normAutofit fontScale="85000" lnSpcReduction="20000"/>
          </a:bodyPr>
          <a:lstStyle/>
          <a:p>
            <a:pPr algn="ctr"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fld id="{96C41C17-0D98-416E-A07D-09A3E28DE989}" type="slidenum">
              <a:rPr lang="en-US">
                <a:solidFill>
                  <a:srgbClr val="FFFFFF"/>
                </a:solidFill>
              </a:rPr>
              <a:pPr algn="ctr">
                <a:buClr>
                  <a:schemeClr val="tx1"/>
                </a:buClr>
                <a:buSzPct val="70000"/>
                <a:buFont typeface="Wingdings" pitchFamily="2" charset="2"/>
                <a:buNone/>
                <a:defRPr/>
              </a:pPr>
              <a:t>62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3908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609600" y="1600200"/>
            <a:ext cx="8077200" cy="4114800"/>
          </a:xfrm>
        </p:spPr>
        <p:txBody>
          <a:bodyPr/>
          <a:lstStyle/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endParaRPr lang="en-US" sz="3200" dirty="0" smtClean="0">
              <a:solidFill>
                <a:schemeClr val="tx2"/>
              </a:solidFill>
            </a:endParaRP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3200" dirty="0" smtClean="0">
                <a:solidFill>
                  <a:schemeClr val="tx2"/>
                </a:solidFill>
              </a:rPr>
              <a:t>Christopher Bost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3200" dirty="0" smtClean="0">
                <a:solidFill>
                  <a:schemeClr val="tx2"/>
                </a:solidFill>
              </a:rPr>
              <a:t>Director, Research Technology Unit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3200" dirty="0" smtClean="0">
                <a:solidFill>
                  <a:schemeClr val="tx2"/>
                </a:solidFill>
              </a:rPr>
              <a:t>MDRC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3200" dirty="0" smtClean="0">
                <a:solidFill>
                  <a:schemeClr val="tx2"/>
                </a:solidFill>
              </a:rPr>
              <a:t>16 East 34</a:t>
            </a:r>
            <a:r>
              <a:rPr lang="en-US" sz="3200" baseline="30000" dirty="0" smtClean="0">
                <a:solidFill>
                  <a:schemeClr val="tx2"/>
                </a:solidFill>
              </a:rPr>
              <a:t>th</a:t>
            </a:r>
            <a:r>
              <a:rPr lang="en-US" sz="3200" dirty="0" smtClean="0">
                <a:solidFill>
                  <a:schemeClr val="tx2"/>
                </a:solidFill>
              </a:rPr>
              <a:t> Street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3200" dirty="0" smtClean="0">
                <a:solidFill>
                  <a:schemeClr val="tx2"/>
                </a:solidFill>
              </a:rPr>
              <a:t>New York, NY 10016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3200" dirty="0" smtClean="0">
                <a:solidFill>
                  <a:schemeClr val="tx2"/>
                </a:solidFill>
              </a:rPr>
              <a:t>(212) 340-8613</a:t>
            </a:r>
          </a:p>
          <a:p>
            <a:pPr marL="0" indent="0">
              <a:spcBef>
                <a:spcPct val="0"/>
              </a:spcBef>
              <a:buFont typeface="Wingdings" pitchFamily="2" charset="2"/>
              <a:buNone/>
            </a:pPr>
            <a:r>
              <a:rPr lang="en-US" sz="3200" dirty="0" smtClean="0">
                <a:solidFill>
                  <a:schemeClr val="tx2"/>
                </a:solidFill>
              </a:rPr>
              <a:t>christopher.bost@mdrc.org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z="4000" smtClean="0"/>
              <a:t>PROC REPORT: Syntax</a:t>
            </a:r>
          </a:p>
        </p:txBody>
      </p:sp>
      <p:sp>
        <p:nvSpPr>
          <p:cNvPr id="27650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proc report data=news headline headskip;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column a b c ;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define a / order;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define b / </a:t>
            </a:r>
            <a:r>
              <a:rPr lang="en-US" sz="2400" b="1" smtClean="0">
                <a:solidFill>
                  <a:schemeClr val="accent2"/>
                </a:solidFill>
                <a:latin typeface="Courier New" pitchFamily="49" charset="0"/>
                <a:cs typeface="Courier New" pitchFamily="49" charset="0"/>
              </a:rPr>
              <a:t>display width=25 flow</a:t>
            </a: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define c / display;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break after a / skip;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run;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3DF552A3-63BB-43B4-93EE-D48AFDF25EE6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mtClean="0"/>
              <a:t>PROC REPORT: Output</a:t>
            </a:r>
          </a:p>
        </p:txBody>
      </p:sp>
      <p:sp>
        <p:nvSpPr>
          <p:cNvPr id="29698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1600200"/>
            <a:ext cx="8153400" cy="4953000"/>
          </a:xfrm>
        </p:spPr>
        <p:txBody>
          <a:bodyPr/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100" b="1" dirty="0" smtClean="0">
                <a:latin typeface="Courier New" pitchFamily="49" charset="0"/>
                <a:cs typeface="Courier New" pitchFamily="49" charset="0"/>
              </a:rPr>
              <a:t>          a  b                          c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100" b="1" dirty="0" smtClean="0">
                <a:latin typeface="Courier New" pitchFamily="49" charset="0"/>
                <a:cs typeface="Courier New" pitchFamily="49" charset="0"/>
              </a:rPr>
              <a:t>  ---------------------------------------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100" b="1" dirty="0" smtClean="0">
                <a:latin typeface="Courier New" pitchFamily="49" charset="0"/>
                <a:cs typeface="Courier New" pitchFamily="49" charset="0"/>
              </a:rPr>
              <a:t>                                        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100" b="1" dirty="0" smtClean="0">
                <a:latin typeface="Courier New" pitchFamily="49" charset="0"/>
                <a:cs typeface="Courier New" pitchFamily="49" charset="0"/>
              </a:rPr>
              <a:t>          1  The nation’s retailers     X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100" b="1" dirty="0" smtClean="0">
                <a:latin typeface="Courier New" pitchFamily="49" charset="0"/>
                <a:cs typeface="Courier New" pitchFamily="49" charset="0"/>
              </a:rPr>
              <a:t>             on Thursday confirmed      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100" b="1" dirty="0" smtClean="0">
                <a:latin typeface="Courier New" pitchFamily="49" charset="0"/>
                <a:cs typeface="Courier New" pitchFamily="49" charset="0"/>
              </a:rPr>
              <a:t>             that they had a merry      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100" b="1" dirty="0" smtClean="0">
                <a:latin typeface="Courier New" pitchFamily="49" charset="0"/>
                <a:cs typeface="Courier New" pitchFamily="49" charset="0"/>
              </a:rPr>
              <a:t>             Christmas in 2009, a       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100" b="1" dirty="0" smtClean="0">
                <a:latin typeface="Courier New" pitchFamily="49" charset="0"/>
                <a:cs typeface="Courier New" pitchFamily="49" charset="0"/>
              </a:rPr>
              <a:t>             year after weathering      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100" b="1" dirty="0" smtClean="0">
                <a:latin typeface="Courier New" pitchFamily="49" charset="0"/>
                <a:cs typeface="Courier New" pitchFamily="49" charset="0"/>
              </a:rPr>
              <a:t>             the worst holiday          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100" b="1" dirty="0" smtClean="0">
                <a:latin typeface="Courier New" pitchFamily="49" charset="0"/>
                <a:cs typeface="Courier New" pitchFamily="49" charset="0"/>
              </a:rPr>
              <a:t>             shopping season in         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100" b="1" dirty="0" smtClean="0">
                <a:latin typeface="Courier New" pitchFamily="49" charset="0"/>
                <a:cs typeface="Courier New" pitchFamily="49" charset="0"/>
              </a:rPr>
              <a:t>             decades.                   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100" b="1" dirty="0" smtClean="0">
                <a:latin typeface="Courier New" pitchFamily="49" charset="0"/>
                <a:cs typeface="Courier New" pitchFamily="49" charset="0"/>
              </a:rPr>
              <a:t>                                        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100" b="1" dirty="0" smtClean="0">
                <a:latin typeface="Courier New" pitchFamily="49" charset="0"/>
                <a:cs typeface="Courier New" pitchFamily="49" charset="0"/>
              </a:rPr>
              <a:t>          2  Despite extensive          Y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100" b="1" dirty="0" smtClean="0">
                <a:latin typeface="Courier New" pitchFamily="49" charset="0"/>
                <a:cs typeface="Courier New" pitchFamily="49" charset="0"/>
              </a:rPr>
              <a:t>             government intervention    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100" b="1" dirty="0" smtClean="0">
                <a:latin typeface="Courier New" pitchFamily="49" charset="0"/>
                <a:cs typeface="Courier New" pitchFamily="49" charset="0"/>
              </a:rPr>
              <a:t>             in the housing market,     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100" b="1" dirty="0" smtClean="0">
                <a:latin typeface="Courier New" pitchFamily="49" charset="0"/>
                <a:cs typeface="Courier New" pitchFamily="49" charset="0"/>
              </a:rPr>
              <a:t>             some policy makers at      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100" b="1" dirty="0" smtClean="0">
                <a:latin typeface="Courier New" pitchFamily="49" charset="0"/>
                <a:cs typeface="Courier New" pitchFamily="49" charset="0"/>
              </a:rPr>
              <a:t>             the Federal Reserve are    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100" b="1" dirty="0" smtClean="0">
                <a:latin typeface="Courier New" pitchFamily="49" charset="0"/>
                <a:cs typeface="Courier New" pitchFamily="49" charset="0"/>
              </a:rPr>
              <a:t>             worried that even more     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100" b="1" dirty="0" smtClean="0">
                <a:latin typeface="Courier New" pitchFamily="49" charset="0"/>
                <a:cs typeface="Courier New" pitchFamily="49" charset="0"/>
              </a:rPr>
              <a:t>             might need to be done.     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100" b="1" dirty="0" smtClean="0">
                <a:latin typeface="Courier New" pitchFamily="49" charset="0"/>
                <a:cs typeface="Courier New" pitchFamily="49" charset="0"/>
              </a:rPr>
              <a:t>                                        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100" b="1" dirty="0" smtClean="0">
                <a:latin typeface="Courier New" pitchFamily="49" charset="0"/>
                <a:cs typeface="Courier New" pitchFamily="49" charset="0"/>
              </a:rPr>
              <a:t>          3  Even as concerns rise      Z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100" b="1" dirty="0" smtClean="0">
                <a:latin typeface="Courier New" pitchFamily="49" charset="0"/>
                <a:cs typeface="Courier New" pitchFamily="49" charset="0"/>
              </a:rPr>
              <a:t>             about technology           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100" b="1" dirty="0" smtClean="0">
                <a:latin typeface="Courier New" pitchFamily="49" charset="0"/>
                <a:cs typeface="Courier New" pitchFamily="49" charset="0"/>
              </a:rPr>
              <a:t>             distractions for           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100" b="1" dirty="0" smtClean="0">
                <a:latin typeface="Courier New" pitchFamily="49" charset="0"/>
                <a:cs typeface="Courier New" pitchFamily="49" charset="0"/>
              </a:rPr>
              <a:t>             drivers, automakers are    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100" b="1" dirty="0" smtClean="0">
                <a:latin typeface="Courier New" pitchFamily="49" charset="0"/>
                <a:cs typeface="Courier New" pitchFamily="49" charset="0"/>
              </a:rPr>
              <a:t>             rapidly bringing PC        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100" b="1" dirty="0" smtClean="0">
                <a:latin typeface="Courier New" pitchFamily="49" charset="0"/>
                <a:cs typeface="Courier New" pitchFamily="49" charset="0"/>
              </a:rPr>
              <a:t>             features to the            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100" b="1" dirty="0" smtClean="0">
                <a:latin typeface="Courier New" pitchFamily="49" charset="0"/>
                <a:cs typeface="Courier New" pitchFamily="49" charset="0"/>
              </a:rPr>
              <a:t>             dashboard.                 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100" b="1" dirty="0" smtClean="0">
                <a:latin typeface="Courier New" pitchFamily="49" charset="0"/>
                <a:cs typeface="Courier New" pitchFamily="49" charset="0"/>
              </a:rPr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1D028D61-165E-475F-A2D1-387B306B5AA5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531225" cy="990600"/>
          </a:xfrm>
        </p:spPr>
        <p:txBody>
          <a:bodyPr/>
          <a:lstStyle/>
          <a:p>
            <a:pPr eaLnBrk="1" hangingPunct="1"/>
            <a:r>
              <a:rPr lang="en-US" sz="3600" smtClean="0"/>
              <a:t>How can I export formatted values to Excel?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fld id="{74A50EE1-7AB5-4DE0-AB30-785EF896081B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31747" name="Content Placeholder 4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0225" cy="48006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mtClean="0"/>
              <a:t>For example: To send formatted values to a client</a:t>
            </a:r>
          </a:p>
          <a:p>
            <a:pPr>
              <a:buFont typeface="Wingdings" pitchFamily="2" charset="2"/>
              <a:buNone/>
            </a:pPr>
            <a:endParaRPr lang="en-US" smtClean="0"/>
          </a:p>
          <a:p>
            <a:r>
              <a:rPr lang="en-US" smtClean="0"/>
              <a:t>PROC EXPORT to Excel</a:t>
            </a:r>
          </a:p>
          <a:p>
            <a:pPr lvl="1"/>
            <a:r>
              <a:rPr lang="en-US" smtClean="0"/>
              <a:t>Exports “internal” values</a:t>
            </a:r>
          </a:p>
          <a:p>
            <a:pPr lvl="1"/>
            <a:r>
              <a:rPr lang="en-US" smtClean="0"/>
              <a:t>Neither numeric nor character formats are used</a:t>
            </a:r>
          </a:p>
          <a:p>
            <a:r>
              <a:rPr lang="en-US" smtClean="0"/>
              <a:t>PROC EXPORT to CSV</a:t>
            </a:r>
          </a:p>
          <a:p>
            <a:pPr lvl="1"/>
            <a:r>
              <a:rPr lang="en-US" smtClean="0"/>
              <a:t>CSV = Comma-Separated Values</a:t>
            </a:r>
          </a:p>
          <a:p>
            <a:pPr lvl="1"/>
            <a:r>
              <a:rPr lang="en-US" smtClean="0"/>
              <a:t>Exports formatted values</a:t>
            </a:r>
          </a:p>
          <a:p>
            <a:pPr lvl="1"/>
            <a:r>
              <a:rPr lang="en-US" smtClean="0"/>
              <a:t>Excel can open CSV files</a:t>
            </a:r>
          </a:p>
          <a:p>
            <a:pPr lvl="2"/>
            <a:r>
              <a:rPr lang="en-US" smtClean="0"/>
              <a:t>Save as .XLS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edian">
    <a:dk1>
      <a:sysClr val="windowText" lastClr="000000"/>
    </a:dk1>
    <a:lt1>
      <a:sysClr val="window" lastClr="FFFFFF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4300</TotalTime>
  <Words>3581</Words>
  <Application>Microsoft Office PowerPoint</Application>
  <PresentationFormat>On-screen Show (4:3)</PresentationFormat>
  <Paragraphs>864</Paragraphs>
  <Slides>62</Slides>
  <Notes>62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3" baseType="lpstr">
      <vt:lpstr>Median</vt:lpstr>
      <vt:lpstr>Tips from the Trenches Uncommon Solutions to Common Problems</vt:lpstr>
      <vt:lpstr>Recent user questions</vt:lpstr>
      <vt:lpstr>How can I print long character values?</vt:lpstr>
      <vt:lpstr>PROC PRINT: Default output</vt:lpstr>
      <vt:lpstr>Output to Rich Text Format [RTF]</vt:lpstr>
      <vt:lpstr>Set Enterprise Guide RTF option</vt:lpstr>
      <vt:lpstr>PROC REPORT: Syntax</vt:lpstr>
      <vt:lpstr>PROC REPORT: Output</vt:lpstr>
      <vt:lpstr>How can I export formatted values to Excel?</vt:lpstr>
      <vt:lpstr>PROC EXPORT to Excel</vt:lpstr>
      <vt:lpstr>PROC EXPORT to CSV</vt:lpstr>
      <vt:lpstr>What is a CSV file?</vt:lpstr>
      <vt:lpstr>Save CSV file as Excel</vt:lpstr>
      <vt:lpstr>Associating extensions with applications</vt:lpstr>
      <vt:lpstr>How can I flag inconsistencies?</vt:lpstr>
      <vt:lpstr>Sample data</vt:lpstr>
      <vt:lpstr>PROC SQL: Syntax</vt:lpstr>
      <vt:lpstr>FROM clause is executed first</vt:lpstr>
      <vt:lpstr>In-Line view produces a “virtual table”</vt:lpstr>
      <vt:lpstr>GROUP BY and HAVING executed next</vt:lpstr>
      <vt:lpstr>GROUP BY and HAVING: Results</vt:lpstr>
      <vt:lpstr>SELECT is executed last</vt:lpstr>
      <vt:lpstr>PROC PRINT with BY ID</vt:lpstr>
      <vt:lpstr>Summary of SQL steps</vt:lpstr>
      <vt:lpstr>Recent user questions</vt:lpstr>
      <vt:lpstr>How can I create unique SAS data set names?</vt:lpstr>
      <vt:lpstr>Create unique values with DATETIME</vt:lpstr>
      <vt:lpstr>Create date-time stamp with DATA step</vt:lpstr>
      <vt:lpstr>Create date-time stamp with %LET</vt:lpstr>
      <vt:lpstr>Using date-time stamp</vt:lpstr>
      <vt:lpstr>How can I control length of formatted values?</vt:lpstr>
      <vt:lpstr>Sample program</vt:lpstr>
      <vt:lpstr>Formatted results</vt:lpstr>
      <vt:lpstr>FMTLIB output</vt:lpstr>
      <vt:lpstr>Solutions: DEFAULT and existing format</vt:lpstr>
      <vt:lpstr>Formatted results</vt:lpstr>
      <vt:lpstr>How can I count unique values within obs?</vt:lpstr>
      <vt:lpstr>Sample data</vt:lpstr>
      <vt:lpstr>Solution 1</vt:lpstr>
      <vt:lpstr>Solution 1 [continued]</vt:lpstr>
      <vt:lpstr>Solution 2</vt:lpstr>
      <vt:lpstr>Processing logic</vt:lpstr>
      <vt:lpstr>Recent user questions</vt:lpstr>
      <vt:lpstr>Determine number of levels of variable</vt:lpstr>
      <vt:lpstr>Sample data set TEMP</vt:lpstr>
      <vt:lpstr>SQL approach #1</vt:lpstr>
      <vt:lpstr>SQL approach #2</vt:lpstr>
      <vt:lpstr>FREQ approach #1</vt:lpstr>
      <vt:lpstr>FREQ approach #2</vt:lpstr>
      <vt:lpstr>FREQ approach #3</vt:lpstr>
      <vt:lpstr>FREQ approach #4</vt:lpstr>
      <vt:lpstr>How can I determine the number of combinations of two variables?</vt:lpstr>
      <vt:lpstr>Sample data set TEMP2</vt:lpstr>
      <vt:lpstr>FREQ approach #1</vt:lpstr>
      <vt:lpstr>FREQ approach #2</vt:lpstr>
      <vt:lpstr>FREQ approach #3</vt:lpstr>
      <vt:lpstr>FREQ approach #3</vt:lpstr>
      <vt:lpstr>SQL approach</vt:lpstr>
      <vt:lpstr>How can I run PROC CONTENTS on all SAS data sets in a folder?</vt:lpstr>
      <vt:lpstr>Macro and list of data set names</vt:lpstr>
      <vt:lpstr>DATA=libref._ALL_ option in PROC CONTENTS</vt:lpstr>
      <vt:lpstr>Questions?</vt:lpstr>
    </vt:vector>
  </TitlesOfParts>
  <Company>MDRC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Identifying Duplicate Values</dc:title>
  <dc:creator>MDRCtech</dc:creator>
  <cp:lastModifiedBy>bost</cp:lastModifiedBy>
  <cp:revision>358</cp:revision>
  <dcterms:created xsi:type="dcterms:W3CDTF">2006-08-02T20:52:31Z</dcterms:created>
  <dcterms:modified xsi:type="dcterms:W3CDTF">2011-10-31T15:55:25Z</dcterms:modified>
</cp:coreProperties>
</file>