
<file path=[Content_Types].xml><?xml version="1.0" encoding="utf-8"?>
<Types xmlns="http://schemas.openxmlformats.org/package/2006/content-types">
  <Default Extension="mpeg" ContentType="video/unknown"/>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57" r:id="rId2"/>
    <p:sldId id="266" r:id="rId3"/>
    <p:sldId id="259" r:id="rId4"/>
    <p:sldId id="258" r:id="rId5"/>
    <p:sldId id="262" r:id="rId6"/>
    <p:sldId id="264" r:id="rId7"/>
    <p:sldId id="261" r:id="rId8"/>
    <p:sldId id="263" r:id="rId9"/>
    <p:sldId id="265" r:id="rId10"/>
  </p:sldIdLst>
  <p:sldSz cx="9144000" cy="6858000" type="screen4x3"/>
  <p:notesSz cx="6997700" cy="9271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varScale="1">
        <p:scale>
          <a:sx n="88" d="100"/>
          <a:sy n="88" d="100"/>
        </p:scale>
        <p:origin x="-96" y="-378"/>
      </p:cViewPr>
      <p:guideLst>
        <p:guide orient="horz" pos="2160"/>
        <p:guide pos="2880"/>
      </p:guideLst>
    </p:cSldViewPr>
  </p:slideViewPr>
  <p:notesTextViewPr>
    <p:cViewPr>
      <p:scale>
        <a:sx n="1" d="1"/>
        <a:sy n="1" d="1"/>
      </p:scale>
      <p:origin x="0" y="0"/>
    </p:cViewPr>
  </p:notesTextViewPr>
  <p:notesViewPr>
    <p:cSldViewPr>
      <p:cViewPr varScale="1">
        <p:scale>
          <a:sx n="79" d="100"/>
          <a:sy n="79" d="100"/>
        </p:scale>
        <p:origin x="-1842" y="-102"/>
      </p:cViewPr>
      <p:guideLst>
        <p:guide orient="horz" pos="2920"/>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3550"/>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63744" y="0"/>
            <a:ext cx="3032337" cy="463550"/>
          </a:xfrm>
          <a:prstGeom prst="rect">
            <a:avLst/>
          </a:prstGeom>
        </p:spPr>
        <p:txBody>
          <a:bodyPr vert="horz" lIns="92958" tIns="46479" rIns="92958" bIns="46479" rtlCol="0"/>
          <a:lstStyle>
            <a:lvl1pPr algn="r">
              <a:defRPr sz="1200"/>
            </a:lvl1pPr>
          </a:lstStyle>
          <a:p>
            <a:fld id="{66D282C2-5908-4A50-9524-06EE68F4383F}" type="datetimeFigureOut">
              <a:rPr lang="en-US" smtClean="0"/>
              <a:t>10/31/2011</a:t>
            </a:fld>
            <a:endParaRPr lang="en-US"/>
          </a:p>
        </p:txBody>
      </p:sp>
      <p:sp>
        <p:nvSpPr>
          <p:cNvPr id="4" name="Slide Image Placeholder 3"/>
          <p:cNvSpPr>
            <a:spLocks noGrp="1" noRot="1" noChangeAspect="1"/>
          </p:cNvSpPr>
          <p:nvPr>
            <p:ph type="sldImg" idx="2"/>
          </p:nvPr>
        </p:nvSpPr>
        <p:spPr>
          <a:xfrm>
            <a:off x="1181100" y="695325"/>
            <a:ext cx="4635500" cy="3476625"/>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9770" y="4403725"/>
            <a:ext cx="5598160" cy="4171950"/>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32337" cy="463550"/>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63744" y="8805841"/>
            <a:ext cx="3032337" cy="463550"/>
          </a:xfrm>
          <a:prstGeom prst="rect">
            <a:avLst/>
          </a:prstGeom>
        </p:spPr>
        <p:txBody>
          <a:bodyPr vert="horz" lIns="92958" tIns="46479" rIns="92958" bIns="46479" rtlCol="0" anchor="b"/>
          <a:lstStyle>
            <a:lvl1pPr algn="r">
              <a:defRPr sz="1200"/>
            </a:lvl1pPr>
          </a:lstStyle>
          <a:p>
            <a:fld id="{E0ED47F6-8964-4BDF-AF52-0AFBA81D2731}" type="slidenum">
              <a:rPr lang="en-US" smtClean="0"/>
              <a:t>‹#›</a:t>
            </a:fld>
            <a:endParaRPr lang="en-US"/>
          </a:p>
        </p:txBody>
      </p:sp>
    </p:spTree>
    <p:extLst>
      <p:ext uri="{BB962C8B-B14F-4D97-AF65-F5344CB8AC3E}">
        <p14:creationId xmlns:p14="http://schemas.microsoft.com/office/powerpoint/2010/main" val="6974293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who I am and this is what I’m talking abut today.</a:t>
            </a:r>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1</a:t>
            </a:fld>
            <a:endParaRPr lang="en-US"/>
          </a:p>
        </p:txBody>
      </p:sp>
    </p:spTree>
    <p:extLst>
      <p:ext uri="{BB962C8B-B14F-4D97-AF65-F5344CB8AC3E}">
        <p14:creationId xmlns:p14="http://schemas.microsoft.com/office/powerpoint/2010/main" val="1215929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was recently asked to come up with a graphic that would illustrate differences in rates of imprisonment or incarceration </a:t>
            </a:r>
          </a:p>
          <a:p>
            <a:pPr marL="228600" indent="-228600">
              <a:buFont typeface="+mj-lt"/>
              <a:buAutoNum type="arabicPeriod"/>
            </a:pPr>
            <a:r>
              <a:rPr lang="en-US" dirty="0" smtClean="0"/>
              <a:t>Across states ; and</a:t>
            </a:r>
          </a:p>
          <a:p>
            <a:pPr marL="685800" lvl="1" indent="-228600">
              <a:buFont typeface="+mj-lt"/>
              <a:buAutoNum type="arabicPeriod"/>
            </a:pPr>
            <a:r>
              <a:rPr lang="en-US" dirty="0" smtClean="0"/>
              <a:t>And here we have incarceration rates for New England states in 2005</a:t>
            </a:r>
          </a:p>
          <a:p>
            <a:pPr marL="228600" indent="-228600">
              <a:buFont typeface="+mj-lt"/>
              <a:buAutoNum type="arabicPeriod"/>
            </a:pPr>
            <a:r>
              <a:rPr lang="en-US" dirty="0" smtClean="0"/>
              <a:t>Over time</a:t>
            </a:r>
          </a:p>
          <a:p>
            <a:pPr marL="685800" lvl="1" indent="-228600">
              <a:buFont typeface="+mj-lt"/>
              <a:buAutoNum type="arabicPeriod"/>
            </a:pPr>
            <a:r>
              <a:rPr lang="en-US" dirty="0" smtClean="0"/>
              <a:t>Here we have incarceration rates in Massachusetts over the past quarter century</a:t>
            </a:r>
          </a:p>
          <a:p>
            <a:r>
              <a:rPr lang="en-US" dirty="0" smtClean="0"/>
              <a:t>It’s simple enough to do either of these things separately, but to do both I like to employ small multiples.</a:t>
            </a:r>
            <a:r>
              <a:rPr lang="en-US" b="1" dirty="0"/>
              <a:t> </a:t>
            </a:r>
            <a:endParaRPr lang="en-US" b="1" dirty="0" smtClean="0"/>
          </a:p>
          <a:p>
            <a:r>
              <a:rPr lang="en-US" sz="800" b="1" dirty="0" err="1" smtClean="0"/>
              <a:t>proc</a:t>
            </a:r>
            <a:r>
              <a:rPr lang="en-US" sz="800" dirty="0" smtClean="0"/>
              <a:t> </a:t>
            </a:r>
            <a:r>
              <a:rPr lang="en-US" sz="800" b="1" dirty="0" err="1"/>
              <a:t>gchart</a:t>
            </a:r>
            <a:r>
              <a:rPr lang="en-US" sz="800" dirty="0"/>
              <a:t> data=WORK.ALLYEARSSUMDEMO (where = (</a:t>
            </a:r>
            <a:r>
              <a:rPr lang="en-US" sz="800" dirty="0" err="1"/>
              <a:t>Statename</a:t>
            </a:r>
            <a:r>
              <a:rPr lang="en-US" sz="800" dirty="0"/>
              <a:t> = "Massachusetts"));                                        </a:t>
            </a:r>
          </a:p>
          <a:p>
            <a:r>
              <a:rPr lang="en-US" sz="800" dirty="0"/>
              <a:t>   VBAR year /                                                                </a:t>
            </a:r>
          </a:p>
          <a:p>
            <a:r>
              <a:rPr lang="en-US" sz="800" dirty="0"/>
              <a:t>      type=MEAN                                                               </a:t>
            </a:r>
          </a:p>
          <a:p>
            <a:r>
              <a:rPr lang="en-US" sz="800" dirty="0"/>
              <a:t>      </a:t>
            </a:r>
            <a:r>
              <a:rPr lang="en-US" sz="800" dirty="0" err="1"/>
              <a:t>sumvar</a:t>
            </a:r>
            <a:r>
              <a:rPr lang="en-US" sz="800" dirty="0"/>
              <a:t>=</a:t>
            </a:r>
            <a:r>
              <a:rPr lang="en-US" sz="800" dirty="0" err="1"/>
              <a:t>IncarcerationRate</a:t>
            </a:r>
            <a:r>
              <a:rPr lang="en-US" sz="800" dirty="0"/>
              <a:t>                                                </a:t>
            </a:r>
          </a:p>
          <a:p>
            <a:r>
              <a:rPr lang="en-US" sz="800" dirty="0"/>
              <a:t>      midpoints=</a:t>
            </a:r>
            <a:r>
              <a:rPr lang="en-US" sz="800" b="1" dirty="0"/>
              <a:t>1979</a:t>
            </a:r>
            <a:r>
              <a:rPr lang="en-US" sz="800" dirty="0"/>
              <a:t> </a:t>
            </a:r>
            <a:r>
              <a:rPr lang="en-US" sz="800" b="1" dirty="0"/>
              <a:t>1984</a:t>
            </a:r>
            <a:r>
              <a:rPr lang="en-US" sz="800" dirty="0"/>
              <a:t> </a:t>
            </a:r>
            <a:r>
              <a:rPr lang="en-US" sz="800" b="1" dirty="0"/>
              <a:t>1989</a:t>
            </a:r>
            <a:r>
              <a:rPr lang="en-US" sz="800" dirty="0"/>
              <a:t> </a:t>
            </a:r>
            <a:r>
              <a:rPr lang="en-US" sz="800" b="1" dirty="0"/>
              <a:t>1995</a:t>
            </a:r>
            <a:r>
              <a:rPr lang="en-US" sz="800" dirty="0"/>
              <a:t> </a:t>
            </a:r>
            <a:r>
              <a:rPr lang="en-US" sz="800" b="1" dirty="0"/>
              <a:t>2000</a:t>
            </a:r>
            <a:r>
              <a:rPr lang="en-US" sz="800" dirty="0"/>
              <a:t> </a:t>
            </a:r>
            <a:r>
              <a:rPr lang="en-US" sz="800" b="1" dirty="0"/>
              <a:t>2005</a:t>
            </a:r>
            <a:r>
              <a:rPr lang="en-US" sz="800" dirty="0"/>
              <a:t> </a:t>
            </a:r>
            <a:r>
              <a:rPr lang="en-US" sz="800" dirty="0" smtClean="0"/>
              <a:t>;                                                                       </a:t>
            </a:r>
            <a:endParaRPr lang="en-US" sz="800" dirty="0"/>
          </a:p>
          <a:p>
            <a:r>
              <a:rPr lang="it-IT" sz="800" dirty="0"/>
              <a:t>label IncarcerationRate = "Incarceration Rate per 100,000"</a:t>
            </a:r>
          </a:p>
          <a:p>
            <a:r>
              <a:rPr lang="en-US" sz="800" dirty="0"/>
              <a:t>      Year = "Year";</a:t>
            </a:r>
          </a:p>
          <a:p>
            <a:r>
              <a:rPr lang="en-US" sz="800" dirty="0"/>
              <a:t>title "Massachusetts"; </a:t>
            </a:r>
          </a:p>
          <a:p>
            <a:r>
              <a:rPr lang="en-US" sz="800" b="1" dirty="0"/>
              <a:t>run</a:t>
            </a:r>
            <a:r>
              <a:rPr lang="en-US" sz="800" dirty="0"/>
              <a:t>; </a:t>
            </a:r>
            <a:r>
              <a:rPr lang="en-US" sz="800" b="1" dirty="0"/>
              <a:t>quit</a:t>
            </a:r>
            <a:r>
              <a:rPr lang="en-US" sz="800" dirty="0"/>
              <a:t>; </a:t>
            </a:r>
          </a:p>
          <a:p>
            <a:r>
              <a:rPr lang="en-US" sz="800" b="1" dirty="0" err="1"/>
              <a:t>proc</a:t>
            </a:r>
            <a:r>
              <a:rPr lang="en-US" sz="800" dirty="0"/>
              <a:t> </a:t>
            </a:r>
            <a:r>
              <a:rPr lang="en-US" sz="800" b="1" dirty="0" err="1"/>
              <a:t>gchart</a:t>
            </a:r>
            <a:r>
              <a:rPr lang="en-US" sz="800" dirty="0"/>
              <a:t> data=WORK.ALLYEARSSUMDEMO (where = (</a:t>
            </a:r>
            <a:r>
              <a:rPr lang="en-US" sz="800" dirty="0" err="1"/>
              <a:t>Statename</a:t>
            </a:r>
            <a:r>
              <a:rPr lang="en-US" sz="800" dirty="0"/>
              <a:t> in("</a:t>
            </a:r>
            <a:r>
              <a:rPr lang="en-US" sz="800" dirty="0" err="1"/>
              <a:t>Massachusetts","Rhode</a:t>
            </a:r>
            <a:r>
              <a:rPr lang="en-US" sz="800" dirty="0"/>
              <a:t> </a:t>
            </a:r>
            <a:r>
              <a:rPr lang="en-US" sz="800" dirty="0" err="1"/>
              <a:t>Island","Maine","New</a:t>
            </a:r>
            <a:r>
              <a:rPr lang="en-US" sz="800" dirty="0"/>
              <a:t> </a:t>
            </a:r>
            <a:r>
              <a:rPr lang="en-US" sz="800" dirty="0" err="1"/>
              <a:t>Hampshire","Vermont","Connecticut</a:t>
            </a:r>
            <a:r>
              <a:rPr lang="en-US" sz="800" dirty="0"/>
              <a:t>") and year = </a:t>
            </a:r>
            <a:r>
              <a:rPr lang="en-US" sz="800" b="1" dirty="0"/>
              <a:t>2005</a:t>
            </a:r>
            <a:r>
              <a:rPr lang="en-US" sz="800" dirty="0"/>
              <a:t>));                                        </a:t>
            </a:r>
          </a:p>
          <a:p>
            <a:r>
              <a:rPr lang="en-US" sz="800" dirty="0"/>
              <a:t>   VBAR </a:t>
            </a:r>
            <a:r>
              <a:rPr lang="en-US" sz="800" dirty="0" err="1"/>
              <a:t>statename</a:t>
            </a:r>
            <a:r>
              <a:rPr lang="en-US" sz="800" dirty="0"/>
              <a:t> /                                                                </a:t>
            </a:r>
          </a:p>
          <a:p>
            <a:r>
              <a:rPr lang="en-US" sz="800" dirty="0"/>
              <a:t>      type=MEAN                                                               </a:t>
            </a:r>
          </a:p>
          <a:p>
            <a:r>
              <a:rPr lang="en-US" sz="800" dirty="0"/>
              <a:t>      </a:t>
            </a:r>
            <a:r>
              <a:rPr lang="en-US" sz="800" dirty="0" err="1"/>
              <a:t>sumvar</a:t>
            </a:r>
            <a:r>
              <a:rPr lang="en-US" sz="800" dirty="0"/>
              <a:t>=</a:t>
            </a:r>
            <a:r>
              <a:rPr lang="en-US" sz="800" dirty="0" err="1"/>
              <a:t>IncarcerationRate</a:t>
            </a:r>
            <a:r>
              <a:rPr lang="en-US" sz="800" dirty="0"/>
              <a:t>                                                </a:t>
            </a:r>
          </a:p>
          <a:p>
            <a:r>
              <a:rPr lang="en-US" sz="800" dirty="0"/>
              <a:t>      ;                                                                       </a:t>
            </a:r>
          </a:p>
          <a:p>
            <a:r>
              <a:rPr lang="it-IT" sz="800" dirty="0"/>
              <a:t>label IncarcerationRate = "Incarceration Rate per 100,000"</a:t>
            </a:r>
          </a:p>
          <a:p>
            <a:r>
              <a:rPr lang="en-US" sz="800" dirty="0"/>
              <a:t>      </a:t>
            </a:r>
            <a:r>
              <a:rPr lang="en-US" sz="800" dirty="0" err="1"/>
              <a:t>Statename</a:t>
            </a:r>
            <a:r>
              <a:rPr lang="en-US" sz="800" dirty="0"/>
              <a:t> = "State";</a:t>
            </a:r>
          </a:p>
          <a:p>
            <a:r>
              <a:rPr lang="en-US" sz="800" dirty="0"/>
              <a:t>title "New England";</a:t>
            </a:r>
          </a:p>
          <a:p>
            <a:r>
              <a:rPr lang="en-US" sz="800" dirty="0"/>
              <a:t>title2 "2005"; </a:t>
            </a:r>
          </a:p>
          <a:p>
            <a:r>
              <a:rPr lang="en-US" sz="800" b="1" dirty="0"/>
              <a:t>run</a:t>
            </a:r>
            <a:r>
              <a:rPr lang="en-US" sz="800" dirty="0"/>
              <a:t>; </a:t>
            </a:r>
            <a:r>
              <a:rPr lang="en-US" sz="800" b="1" dirty="0"/>
              <a:t>quit</a:t>
            </a:r>
            <a:r>
              <a:rPr lang="en-US" sz="800" dirty="0"/>
              <a:t>; </a:t>
            </a:r>
            <a:endParaRPr lang="en-US" sz="800" dirty="0" smtClean="0"/>
          </a:p>
        </p:txBody>
      </p:sp>
      <p:sp>
        <p:nvSpPr>
          <p:cNvPr id="4" name="Slide Number Placeholder 3"/>
          <p:cNvSpPr>
            <a:spLocks noGrp="1"/>
          </p:cNvSpPr>
          <p:nvPr>
            <p:ph type="sldNum" sz="quarter" idx="10"/>
          </p:nvPr>
        </p:nvSpPr>
        <p:spPr/>
        <p:txBody>
          <a:bodyPr/>
          <a:lstStyle/>
          <a:p>
            <a:fld id="{E0ED47F6-8964-4BDF-AF52-0AFBA81D2731}" type="slidenum">
              <a:rPr lang="en-US" smtClean="0"/>
              <a:t>2</a:t>
            </a:fld>
            <a:endParaRPr lang="en-US"/>
          </a:p>
        </p:txBody>
      </p:sp>
    </p:spTree>
    <p:extLst>
      <p:ext uri="{BB962C8B-B14F-4D97-AF65-F5344CB8AC3E}">
        <p14:creationId xmlns:p14="http://schemas.microsoft.com/office/powerpoint/2010/main" val="809098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learned of this tool from Edward </a:t>
            </a:r>
            <a:r>
              <a:rPr lang="en-US" dirty="0" err="1" smtClean="0"/>
              <a:t>Tufte’s</a:t>
            </a:r>
            <a:r>
              <a:rPr lang="en-US" dirty="0" smtClean="0"/>
              <a:t> </a:t>
            </a:r>
            <a:r>
              <a:rPr lang="en-US" i="1" dirty="0" smtClean="0"/>
              <a:t>Visual Display of Quantitative Information.</a:t>
            </a:r>
            <a:endParaRPr lang="en-US" dirty="0" smtClean="0"/>
          </a:p>
          <a:p>
            <a:r>
              <a:rPr lang="en-US" dirty="0" smtClean="0"/>
              <a:t> I always think of the tool as a way to visualize an additional dimension - e.g.: space or time.</a:t>
            </a:r>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3</a:t>
            </a:fld>
            <a:endParaRPr lang="en-US"/>
          </a:p>
        </p:txBody>
      </p:sp>
    </p:spTree>
    <p:extLst>
      <p:ext uri="{BB962C8B-B14F-4D97-AF65-F5344CB8AC3E}">
        <p14:creationId xmlns:p14="http://schemas.microsoft.com/office/powerpoint/2010/main" val="3494093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Tufte</a:t>
            </a:r>
            <a:r>
              <a:rPr lang="en-US" dirty="0" smtClean="0"/>
              <a:t> cites Galileo’s drawings of sunspots in 1613 as an early example of the tool at work.  The drawings are presented in the same size with the same scales of measurement and were made at the same time of day in the same place.  These commonalities in  size, scale, color, etc. make it easier to focus on the interesting phenomenon – the movement of sunspots across the face of the sun.</a:t>
            </a:r>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4</a:t>
            </a:fld>
            <a:endParaRPr lang="en-US"/>
          </a:p>
        </p:txBody>
      </p:sp>
    </p:spTree>
    <p:extLst>
      <p:ext uri="{BB962C8B-B14F-4D97-AF65-F5344CB8AC3E}">
        <p14:creationId xmlns:p14="http://schemas.microsoft.com/office/powerpoint/2010/main" val="1903710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becomes even more obvious when the sequence is animated.</a:t>
            </a:r>
          </a:p>
          <a:p>
            <a:endParaRPr lang="en-US" dirty="0"/>
          </a:p>
          <a:p>
            <a:r>
              <a:rPr lang="en-US" dirty="0" smtClean="0"/>
              <a:t>Making small multiples has long been possible with SAS/Graph, but I’ve seldom found it to be worth the trouble.    So I was pleased to run across PROC SGPANEL in recent releases of SAS.</a:t>
            </a:r>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5</a:t>
            </a:fld>
            <a:endParaRPr lang="en-US"/>
          </a:p>
        </p:txBody>
      </p:sp>
    </p:spTree>
    <p:extLst>
      <p:ext uri="{BB962C8B-B14F-4D97-AF65-F5344CB8AC3E}">
        <p14:creationId xmlns:p14="http://schemas.microsoft.com/office/powerpoint/2010/main" val="2104941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 basic example of using PROC SGPANEL.  The critical subcommand is:</a:t>
            </a:r>
          </a:p>
          <a:p>
            <a:r>
              <a:rPr lang="en-US" dirty="0" smtClean="0"/>
              <a:t>PANELBY.  In this case, the plots will be constructed by </a:t>
            </a:r>
            <a:r>
              <a:rPr lang="en-US" dirty="0" err="1" smtClean="0"/>
              <a:t>statename</a:t>
            </a:r>
            <a:r>
              <a:rPr lang="en-US" dirty="0" smtClean="0"/>
              <a:t>.  That is, there’ll be a separate plot for each state.  </a:t>
            </a:r>
          </a:p>
          <a:p>
            <a:r>
              <a:rPr lang="en-US" dirty="0" smtClean="0"/>
              <a:t>LAYOUT = PANEL and ONEPANEL implies that the plots for all states will be laid out in a single panel or matrix </a:t>
            </a:r>
          </a:p>
          <a:p>
            <a:r>
              <a:rPr lang="en-US" dirty="0" smtClean="0"/>
              <a:t>Each state plot will be a vertical bar chart with the incarceration rate for each year in the sample.</a:t>
            </a:r>
          </a:p>
          <a:p>
            <a:endParaRPr lang="en-US" dirty="0"/>
          </a:p>
          <a:p>
            <a:r>
              <a:rPr lang="en-US" dirty="0" smtClean="0"/>
              <a:t>The resulting panel of plots isn’t very pretty.</a:t>
            </a:r>
          </a:p>
        </p:txBody>
      </p:sp>
      <p:sp>
        <p:nvSpPr>
          <p:cNvPr id="4" name="Slide Number Placeholder 3"/>
          <p:cNvSpPr>
            <a:spLocks noGrp="1"/>
          </p:cNvSpPr>
          <p:nvPr>
            <p:ph type="sldNum" sz="quarter" idx="10"/>
          </p:nvPr>
        </p:nvSpPr>
        <p:spPr/>
        <p:txBody>
          <a:bodyPr/>
          <a:lstStyle/>
          <a:p>
            <a:fld id="{E0ED47F6-8964-4BDF-AF52-0AFBA81D2731}" type="slidenum">
              <a:rPr lang="en-US" smtClean="0"/>
              <a:t>6</a:t>
            </a:fld>
            <a:endParaRPr lang="en-US"/>
          </a:p>
        </p:txBody>
      </p:sp>
    </p:spTree>
    <p:extLst>
      <p:ext uri="{BB962C8B-B14F-4D97-AF65-F5344CB8AC3E}">
        <p14:creationId xmlns:p14="http://schemas.microsoft.com/office/powerpoint/2010/main" val="2136662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isn’t very pretty, but It doesn’t take much to clean it up significantly.</a:t>
            </a:r>
          </a:p>
          <a:p>
            <a:endParaRPr lang="en-US" dirty="0"/>
          </a:p>
          <a:p>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7</a:t>
            </a:fld>
            <a:endParaRPr lang="en-US"/>
          </a:p>
        </p:txBody>
      </p:sp>
    </p:spTree>
    <p:extLst>
      <p:ext uri="{BB962C8B-B14F-4D97-AF65-F5344CB8AC3E}">
        <p14:creationId xmlns:p14="http://schemas.microsoft.com/office/powerpoint/2010/main" val="3547285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a:p>
            <a:pPr marL="171450" lvl="0" indent="-171450">
              <a:buFont typeface="Arial" pitchFamily="34" charset="0"/>
              <a:buChar char="•"/>
            </a:pPr>
            <a:r>
              <a:rPr lang="en-US" dirty="0" smtClean="0"/>
              <a:t>Titles </a:t>
            </a:r>
            <a:r>
              <a:rPr lang="en-US" dirty="0"/>
              <a:t>are used in the procedure output </a:t>
            </a:r>
            <a:r>
              <a:rPr lang="en-US" dirty="0"/>
              <a:t>NOBORDER removes the borders from each subplot</a:t>
            </a:r>
          </a:p>
          <a:p>
            <a:pPr marL="171450" lvl="0" indent="-171450">
              <a:buFont typeface="Arial" pitchFamily="34" charset="0"/>
              <a:buChar char="•"/>
            </a:pPr>
            <a:r>
              <a:rPr lang="en-US" dirty="0"/>
              <a:t>By specifying 5 rows and columns I effectively split the panel into two parts.  This makes it a little harder to make side-by-side comparisons, but also makes the panels larger.</a:t>
            </a:r>
          </a:p>
          <a:p>
            <a:pPr marL="171450" lvl="0" indent="-171450">
              <a:buFont typeface="Arial" pitchFamily="34" charset="0"/>
              <a:buChar char="•"/>
            </a:pPr>
            <a:r>
              <a:rPr lang="en-US" dirty="0"/>
              <a:t>SPACING = 2 adds gutter space between the state subplots.</a:t>
            </a:r>
          </a:p>
          <a:p>
            <a:pPr marL="171450" lvl="0" indent="-171450">
              <a:buFont typeface="Arial" pitchFamily="34" charset="0"/>
              <a:buChar char="•"/>
            </a:pPr>
            <a:r>
              <a:rPr lang="en-US" dirty="0"/>
              <a:t>UNISCALE = ALL indicates that all subplots will have common units of measurement on horizontal and vertical axes.</a:t>
            </a:r>
          </a:p>
          <a:p>
            <a:pPr marL="171450" lvl="0" indent="-171450">
              <a:buFont typeface="Arial" pitchFamily="34" charset="0"/>
              <a:buChar char="•"/>
            </a:pPr>
            <a:r>
              <a:rPr lang="en-US" dirty="0"/>
              <a:t>NOVARNAME removes the “</a:t>
            </a:r>
            <a:r>
              <a:rPr lang="en-US" dirty="0" err="1"/>
              <a:t>StateName</a:t>
            </a:r>
            <a:r>
              <a:rPr lang="en-US" dirty="0"/>
              <a:t> = “ from the subplot titles.</a:t>
            </a:r>
          </a:p>
          <a:p>
            <a:pPr marL="171450" lvl="0" indent="-171450">
              <a:buFont typeface="Arial" pitchFamily="34" charset="0"/>
              <a:buChar char="•"/>
            </a:pPr>
            <a:r>
              <a:rPr lang="en-US" dirty="0"/>
              <a:t>I’m able to specify axis labels and tick marks with the COLAXIS and ROWAXIS options</a:t>
            </a:r>
            <a:r>
              <a:rPr lang="en-US" dirty="0" smtClean="0"/>
              <a:t>.</a:t>
            </a:r>
          </a:p>
          <a:p>
            <a:pPr marL="171450" lvl="0" indent="-171450">
              <a:buFont typeface="Arial" pitchFamily="34" charset="0"/>
              <a:buChar char="•"/>
            </a:pPr>
            <a:endParaRPr lang="en-US" dirty="0"/>
          </a:p>
          <a:p>
            <a:pPr marL="171450" lvl="0" indent="-171450">
              <a:buFont typeface="Arial" pitchFamily="34" charset="0"/>
              <a:buChar char="•"/>
            </a:pPr>
            <a:r>
              <a:rPr lang="en-US" dirty="0" smtClean="0"/>
              <a:t>Like all ODS graphics, PROC SGPANEL doesn’t recognize the most GOPTIONS statements.  Look at Warren </a:t>
            </a:r>
            <a:r>
              <a:rPr lang="en-US" dirty="0" err="1" smtClean="0"/>
              <a:t>Kuhfeld’s</a:t>
            </a:r>
            <a:r>
              <a:rPr lang="en-US" dirty="0" smtClean="0"/>
              <a:t> presentation on ODS graphics from the last BASUG meeting for more details, as well as SAS documentation.</a:t>
            </a:r>
            <a:endParaRPr lang="en-US" dirty="0"/>
          </a:p>
        </p:txBody>
      </p:sp>
      <p:sp>
        <p:nvSpPr>
          <p:cNvPr id="4" name="Slide Number Placeholder 3"/>
          <p:cNvSpPr>
            <a:spLocks noGrp="1"/>
          </p:cNvSpPr>
          <p:nvPr>
            <p:ph type="sldNum" sz="quarter" idx="10"/>
          </p:nvPr>
        </p:nvSpPr>
        <p:spPr/>
        <p:txBody>
          <a:bodyPr/>
          <a:lstStyle/>
          <a:p>
            <a:fld id="{E0ED47F6-8964-4BDF-AF52-0AFBA81D2731}" type="slidenum">
              <a:rPr lang="en-US" smtClean="0"/>
              <a:t>8</a:t>
            </a:fld>
            <a:endParaRPr lang="en-US"/>
          </a:p>
        </p:txBody>
      </p:sp>
    </p:spTree>
    <p:extLst>
      <p:ext uri="{BB962C8B-B14F-4D97-AF65-F5344CB8AC3E}">
        <p14:creationId xmlns:p14="http://schemas.microsoft.com/office/powerpoint/2010/main" val="6808337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0ED47F6-8964-4BDF-AF52-0AFBA81D2731}" type="slidenum">
              <a:rPr lang="en-US" smtClean="0"/>
              <a:t>9</a:t>
            </a:fld>
            <a:endParaRPr lang="en-US"/>
          </a:p>
        </p:txBody>
      </p:sp>
    </p:spTree>
    <p:extLst>
      <p:ext uri="{BB962C8B-B14F-4D97-AF65-F5344CB8AC3E}">
        <p14:creationId xmlns:p14="http://schemas.microsoft.com/office/powerpoint/2010/main" val="608217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355871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786168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903419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2040696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813966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BASUG: November 2011</a:t>
            </a:r>
            <a:endParaRPr lang="en-US"/>
          </a:p>
        </p:txBody>
      </p:sp>
      <p:sp>
        <p:nvSpPr>
          <p:cNvPr id="6" name="Footer Placeholder 5"/>
          <p:cNvSpPr>
            <a:spLocks noGrp="1"/>
          </p:cNvSpPr>
          <p:nvPr>
            <p:ph type="ftr" sz="quarter" idx="11"/>
          </p:nvPr>
        </p:nvSpPr>
        <p:spPr/>
        <p:txBody>
          <a:bodyPr/>
          <a:lstStyle/>
          <a:p>
            <a:r>
              <a:rPr lang="en-US" smtClean="0"/>
              <a:t>Small Multiples</a:t>
            </a:r>
            <a:endParaRPr lang="en-US"/>
          </a:p>
        </p:txBody>
      </p:sp>
      <p:sp>
        <p:nvSpPr>
          <p:cNvPr id="7" name="Slide Number Placeholder 6"/>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2874253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BASUG: November 2011</a:t>
            </a:r>
            <a:endParaRPr lang="en-US"/>
          </a:p>
        </p:txBody>
      </p:sp>
      <p:sp>
        <p:nvSpPr>
          <p:cNvPr id="8" name="Footer Placeholder 7"/>
          <p:cNvSpPr>
            <a:spLocks noGrp="1"/>
          </p:cNvSpPr>
          <p:nvPr>
            <p:ph type="ftr" sz="quarter" idx="11"/>
          </p:nvPr>
        </p:nvSpPr>
        <p:spPr/>
        <p:txBody>
          <a:bodyPr/>
          <a:lstStyle/>
          <a:p>
            <a:r>
              <a:rPr lang="en-US" smtClean="0"/>
              <a:t>Small Multiples</a:t>
            </a:r>
            <a:endParaRPr lang="en-US"/>
          </a:p>
        </p:txBody>
      </p:sp>
      <p:sp>
        <p:nvSpPr>
          <p:cNvPr id="9" name="Slide Number Placeholder 8"/>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3884439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smtClean="0"/>
              <a:t>BASUG: November 2011</a:t>
            </a:r>
            <a:endParaRPr lang="en-US"/>
          </a:p>
        </p:txBody>
      </p:sp>
      <p:sp>
        <p:nvSpPr>
          <p:cNvPr id="4" name="Footer Placeholder 3"/>
          <p:cNvSpPr>
            <a:spLocks noGrp="1"/>
          </p:cNvSpPr>
          <p:nvPr>
            <p:ph type="ftr" sz="quarter" idx="11"/>
          </p:nvPr>
        </p:nvSpPr>
        <p:spPr/>
        <p:txBody>
          <a:bodyPr/>
          <a:lstStyle/>
          <a:p>
            <a:r>
              <a:rPr lang="en-US" smtClean="0"/>
              <a:t>Small Multiples</a:t>
            </a:r>
            <a:endParaRPr lang="en-US"/>
          </a:p>
        </p:txBody>
      </p:sp>
      <p:sp>
        <p:nvSpPr>
          <p:cNvPr id="5" name="Slide Number Placeholder 4"/>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143850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BASUG: November 2011</a:t>
            </a:r>
            <a:endParaRPr lang="en-US"/>
          </a:p>
        </p:txBody>
      </p:sp>
      <p:sp>
        <p:nvSpPr>
          <p:cNvPr id="3" name="Footer Placeholder 2"/>
          <p:cNvSpPr>
            <a:spLocks noGrp="1"/>
          </p:cNvSpPr>
          <p:nvPr>
            <p:ph type="ftr" sz="quarter" idx="11"/>
          </p:nvPr>
        </p:nvSpPr>
        <p:spPr/>
        <p:txBody>
          <a:bodyPr/>
          <a:lstStyle/>
          <a:p>
            <a:r>
              <a:rPr lang="en-US" smtClean="0"/>
              <a:t>Small Multiples</a:t>
            </a:r>
            <a:endParaRPr lang="en-US"/>
          </a:p>
        </p:txBody>
      </p:sp>
      <p:sp>
        <p:nvSpPr>
          <p:cNvPr id="4" name="Slide Number Placeholder 3"/>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2362749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BASUG: November 2011</a:t>
            </a:r>
            <a:endParaRPr lang="en-US"/>
          </a:p>
        </p:txBody>
      </p:sp>
      <p:sp>
        <p:nvSpPr>
          <p:cNvPr id="6" name="Footer Placeholder 5"/>
          <p:cNvSpPr>
            <a:spLocks noGrp="1"/>
          </p:cNvSpPr>
          <p:nvPr>
            <p:ph type="ftr" sz="quarter" idx="11"/>
          </p:nvPr>
        </p:nvSpPr>
        <p:spPr/>
        <p:txBody>
          <a:bodyPr/>
          <a:lstStyle/>
          <a:p>
            <a:r>
              <a:rPr lang="en-US" smtClean="0"/>
              <a:t>Small Multiples</a:t>
            </a:r>
            <a:endParaRPr lang="en-US"/>
          </a:p>
        </p:txBody>
      </p:sp>
      <p:sp>
        <p:nvSpPr>
          <p:cNvPr id="7" name="Slide Number Placeholder 6"/>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2932264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BASUG: November 2011</a:t>
            </a:r>
            <a:endParaRPr lang="en-US"/>
          </a:p>
        </p:txBody>
      </p:sp>
      <p:sp>
        <p:nvSpPr>
          <p:cNvPr id="6" name="Footer Placeholder 5"/>
          <p:cNvSpPr>
            <a:spLocks noGrp="1"/>
          </p:cNvSpPr>
          <p:nvPr>
            <p:ph type="ftr" sz="quarter" idx="11"/>
          </p:nvPr>
        </p:nvSpPr>
        <p:spPr/>
        <p:txBody>
          <a:bodyPr/>
          <a:lstStyle/>
          <a:p>
            <a:r>
              <a:rPr lang="en-US" smtClean="0"/>
              <a:t>Small Multiples</a:t>
            </a:r>
            <a:endParaRPr lang="en-US"/>
          </a:p>
        </p:txBody>
      </p:sp>
      <p:sp>
        <p:nvSpPr>
          <p:cNvPr id="7" name="Slide Number Placeholder 6"/>
          <p:cNvSpPr>
            <a:spLocks noGrp="1"/>
          </p:cNvSpPr>
          <p:nvPr>
            <p:ph type="sldNum" sz="quarter" idx="12"/>
          </p:nvPr>
        </p:nvSpPr>
        <p:spPr/>
        <p:txBody>
          <a:bodyPr/>
          <a:lstStyle/>
          <a:p>
            <a:fld id="{E34E07DD-F6CC-43D6-81B1-8AE512364E23}" type="slidenum">
              <a:rPr lang="en-US" smtClean="0"/>
              <a:t>‹#›</a:t>
            </a:fld>
            <a:endParaRPr lang="en-US"/>
          </a:p>
        </p:txBody>
      </p:sp>
    </p:spTree>
    <p:extLst>
      <p:ext uri="{BB962C8B-B14F-4D97-AF65-F5344CB8AC3E}">
        <p14:creationId xmlns:p14="http://schemas.microsoft.com/office/powerpoint/2010/main" val="3258614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BASUG: November 2011</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Small Multiples</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4E07DD-F6CC-43D6-81B1-8AE512364E23}" type="slidenum">
              <a:rPr lang="en-US" smtClean="0"/>
              <a:t>‹#›</a:t>
            </a:fld>
            <a:endParaRPr lang="en-US"/>
          </a:p>
        </p:txBody>
      </p:sp>
    </p:spTree>
    <p:extLst>
      <p:ext uri="{BB962C8B-B14F-4D97-AF65-F5344CB8AC3E}">
        <p14:creationId xmlns:p14="http://schemas.microsoft.com/office/powerpoint/2010/main" val="34249531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galileo.rice.edu/sci/observations/sunspot_drawings.html" TargetMode="Externa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eg"/><Relationship Id="rId1" Type="http://schemas.microsoft.com/office/2007/relationships/media" Target="../media/media1.mpe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0"/>
            <a:ext cx="7772400" cy="1470025"/>
          </a:xfrm>
          <a:ln>
            <a:solidFill>
              <a:schemeClr val="tx1"/>
            </a:solidFill>
          </a:ln>
        </p:spPr>
        <p:txBody>
          <a:bodyPr>
            <a:normAutofit/>
          </a:bodyPr>
          <a:lstStyle/>
          <a:p>
            <a:r>
              <a:rPr lang="en-US" dirty="0" smtClean="0"/>
              <a:t>Creating Small Multiples with PROC SGPANEL</a:t>
            </a:r>
            <a:endParaRPr lang="en-US" dirty="0"/>
          </a:p>
        </p:txBody>
      </p:sp>
      <p:sp>
        <p:nvSpPr>
          <p:cNvPr id="8" name="Subtitle 7"/>
          <p:cNvSpPr>
            <a:spLocks noGrp="1"/>
          </p:cNvSpPr>
          <p:nvPr>
            <p:ph type="subTitle" idx="1"/>
          </p:nvPr>
        </p:nvSpPr>
        <p:spPr/>
        <p:txBody>
          <a:bodyPr>
            <a:normAutofit fontScale="70000" lnSpcReduction="20000"/>
          </a:bodyPr>
          <a:lstStyle/>
          <a:p>
            <a:r>
              <a:rPr lang="en-US" dirty="0"/>
              <a:t>James Zeitler</a:t>
            </a:r>
          </a:p>
          <a:p>
            <a:r>
              <a:rPr lang="en-US" dirty="0"/>
              <a:t>Research Database Analyst</a:t>
            </a:r>
          </a:p>
          <a:p>
            <a:r>
              <a:rPr lang="en-US" dirty="0"/>
              <a:t>Baker Research Services</a:t>
            </a:r>
          </a:p>
          <a:p>
            <a:r>
              <a:rPr lang="en-US" dirty="0"/>
              <a:t>Harvard Business School</a:t>
            </a:r>
          </a:p>
          <a:p>
            <a:r>
              <a:rPr lang="en-US" dirty="0"/>
              <a:t>jzeitler@hbs.edu</a:t>
            </a:r>
          </a:p>
          <a:p>
            <a:endParaRPr lang="en-US" dirty="0"/>
          </a:p>
        </p:txBody>
      </p:sp>
    </p:spTree>
    <p:extLst>
      <p:ext uri="{BB962C8B-B14F-4D97-AF65-F5344CB8AC3E}">
        <p14:creationId xmlns:p14="http://schemas.microsoft.com/office/powerpoint/2010/main" val="16829587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The Task</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a:xfrm>
            <a:off x="3124200" y="6320721"/>
            <a:ext cx="2895600" cy="365125"/>
          </a:xfrm>
        </p:spPr>
        <p:txBody>
          <a:bodyPr/>
          <a:lstStyle/>
          <a:p>
            <a:r>
              <a:rPr lang="en-US" dirty="0" smtClean="0"/>
              <a:t>Small Multiples</a:t>
            </a:r>
            <a:endParaRPr lang="en-US" dirty="0"/>
          </a:p>
        </p:txBody>
      </p:sp>
      <p:sp>
        <p:nvSpPr>
          <p:cNvPr id="6" name="Slide Number Placeholder 5"/>
          <p:cNvSpPr>
            <a:spLocks noGrp="1"/>
          </p:cNvSpPr>
          <p:nvPr>
            <p:ph type="sldNum" sz="quarter" idx="12"/>
          </p:nvPr>
        </p:nvSpPr>
        <p:spPr/>
        <p:txBody>
          <a:bodyPr/>
          <a:lstStyle/>
          <a:p>
            <a:fld id="{E34E07DD-F6CC-43D6-81B1-8AE512364E23}" type="slidenum">
              <a:rPr lang="en-US" smtClean="0"/>
              <a:t>2</a:t>
            </a:fld>
            <a:endParaRPr lang="en-US" dirty="0"/>
          </a:p>
        </p:txBody>
      </p:sp>
      <p:sp>
        <p:nvSpPr>
          <p:cNvPr id="8" name="Content Placeholder 7"/>
          <p:cNvSpPr>
            <a:spLocks noGrp="1"/>
          </p:cNvSpPr>
          <p:nvPr>
            <p:ph idx="1"/>
          </p:nvPr>
        </p:nvSpPr>
        <p:spPr>
          <a:xfrm>
            <a:off x="457200" y="1447800"/>
            <a:ext cx="8229600" cy="1676400"/>
          </a:xfrm>
        </p:spPr>
        <p:txBody>
          <a:bodyPr/>
          <a:lstStyle/>
          <a:p>
            <a:r>
              <a:rPr lang="en-US" dirty="0" smtClean="0"/>
              <a:t>Illustrate </a:t>
            </a:r>
          </a:p>
          <a:p>
            <a:pPr lvl="1"/>
            <a:r>
              <a:rPr lang="en-US" dirty="0" smtClean="0"/>
              <a:t>Differences in rates of incarceration across states </a:t>
            </a:r>
          </a:p>
          <a:p>
            <a:pPr lvl="1"/>
            <a:r>
              <a:rPr lang="en-US" dirty="0" smtClean="0"/>
              <a:t>Changes in incarceration rates over time.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1" y="3181548"/>
            <a:ext cx="2831479" cy="2971800"/>
          </a:xfrm>
          <a:prstGeom prst="rect">
            <a:avLst/>
          </a:prstGeom>
          <a:ln>
            <a:solidFill>
              <a:schemeClr val="tx1"/>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3181548"/>
            <a:ext cx="4233460" cy="2971800"/>
          </a:xfrm>
          <a:prstGeom prst="rect">
            <a:avLst/>
          </a:prstGeom>
          <a:ln>
            <a:solidFill>
              <a:schemeClr val="tx1"/>
            </a:solidFill>
          </a:ln>
        </p:spPr>
      </p:pic>
    </p:spTree>
    <p:extLst>
      <p:ext uri="{BB962C8B-B14F-4D97-AF65-F5344CB8AC3E}">
        <p14:creationId xmlns:p14="http://schemas.microsoft.com/office/powerpoint/2010/main" val="1381929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Small Multiple</a:t>
            </a:r>
            <a:endParaRPr lang="en-US" dirty="0"/>
          </a:p>
        </p:txBody>
      </p:sp>
      <p:sp>
        <p:nvSpPr>
          <p:cNvPr id="3" name="Content Placeholder 2"/>
          <p:cNvSpPr>
            <a:spLocks noGrp="1"/>
          </p:cNvSpPr>
          <p:nvPr>
            <p:ph idx="1"/>
          </p:nvPr>
        </p:nvSpPr>
        <p:spPr>
          <a:xfrm>
            <a:off x="4114800" y="1600200"/>
            <a:ext cx="4724400" cy="4525963"/>
          </a:xfrm>
        </p:spPr>
        <p:txBody>
          <a:bodyPr>
            <a:normAutofit lnSpcReduction="10000"/>
          </a:bodyPr>
          <a:lstStyle/>
          <a:p>
            <a:pPr marL="0" indent="0" algn="ctr">
              <a:buNone/>
            </a:pPr>
            <a:r>
              <a:rPr lang="en-US" sz="2800" i="1" dirty="0" smtClean="0"/>
              <a:t>The </a:t>
            </a:r>
            <a:r>
              <a:rPr lang="en-US" sz="2800" i="1" dirty="0"/>
              <a:t>Visual Display of Quantitative </a:t>
            </a:r>
            <a:r>
              <a:rPr lang="en-US" sz="2800" i="1" dirty="0" smtClean="0"/>
              <a:t>Information </a:t>
            </a:r>
            <a:r>
              <a:rPr lang="en-US" sz="2400" dirty="0" smtClean="0"/>
              <a:t>Edward </a:t>
            </a:r>
            <a:r>
              <a:rPr lang="en-US" sz="2400" dirty="0" err="1" smtClean="0"/>
              <a:t>Tufte</a:t>
            </a:r>
            <a:endParaRPr lang="en-US" sz="2400" dirty="0" smtClean="0"/>
          </a:p>
          <a:p>
            <a:pPr marL="0" indent="0" algn="ctr">
              <a:buNone/>
            </a:pPr>
            <a:endParaRPr lang="en-US" sz="2400" dirty="0" smtClean="0"/>
          </a:p>
          <a:p>
            <a:pPr marL="0" indent="0" algn="ctr">
              <a:buNone/>
            </a:pPr>
            <a:r>
              <a:rPr lang="en-US" sz="2400" b="1" dirty="0" smtClean="0"/>
              <a:t>Small multiple</a:t>
            </a:r>
          </a:p>
          <a:p>
            <a:pPr marL="0" indent="0" algn="ctr">
              <a:buNone/>
            </a:pPr>
            <a:r>
              <a:rPr lang="en-US" sz="2400" dirty="0" smtClean="0"/>
              <a:t>A </a:t>
            </a:r>
            <a:r>
              <a:rPr lang="en-US" sz="2400" dirty="0"/>
              <a:t>s</a:t>
            </a:r>
            <a:r>
              <a:rPr lang="en-US" sz="2400" dirty="0" smtClean="0"/>
              <a:t>eries </a:t>
            </a:r>
            <a:r>
              <a:rPr lang="en-US" sz="2400" dirty="0"/>
              <a:t>of graphics, showing the same combination of variables, indexed by changes in another </a:t>
            </a:r>
            <a:r>
              <a:rPr lang="en-US" sz="2400" dirty="0" smtClean="0"/>
              <a:t>variable. </a:t>
            </a:r>
            <a:r>
              <a:rPr lang="en-US" sz="1800" dirty="0" smtClean="0"/>
              <a:t>(p. 170)</a:t>
            </a:r>
          </a:p>
          <a:p>
            <a:pPr marL="0" indent="0" algn="ctr">
              <a:buNone/>
            </a:pPr>
            <a:endParaRPr lang="en-US" sz="1800" dirty="0"/>
          </a:p>
          <a:p>
            <a:pPr marL="0" indent="0" algn="ctr">
              <a:buNone/>
            </a:pPr>
            <a:r>
              <a:rPr lang="en-US" sz="2400" dirty="0" smtClean="0"/>
              <a:t>Visualize and compare changes across space and time</a:t>
            </a:r>
            <a:endParaRPr lang="en-US" sz="2400"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dirty="0" smtClean="0"/>
              <a:t>Small Multiples</a:t>
            </a:r>
            <a:endParaRPr lang="en-US" dirty="0"/>
          </a:p>
        </p:txBody>
      </p:sp>
      <p:sp>
        <p:nvSpPr>
          <p:cNvPr id="6" name="Slide Number Placeholder 5"/>
          <p:cNvSpPr>
            <a:spLocks noGrp="1"/>
          </p:cNvSpPr>
          <p:nvPr>
            <p:ph type="sldNum" sz="quarter" idx="12"/>
          </p:nvPr>
        </p:nvSpPr>
        <p:spPr/>
        <p:txBody>
          <a:bodyPr/>
          <a:lstStyle/>
          <a:p>
            <a:fld id="{E34E07DD-F6CC-43D6-81B1-8AE512364E23}" type="slidenum">
              <a:rPr lang="en-US" smtClean="0"/>
              <a:t>3</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00200"/>
            <a:ext cx="3429000" cy="4237585"/>
          </a:xfrm>
          <a:prstGeom prst="rect">
            <a:avLst/>
          </a:prstGeom>
        </p:spPr>
      </p:pic>
    </p:spTree>
    <p:extLst>
      <p:ext uri="{BB962C8B-B14F-4D97-AF65-F5344CB8AC3E}">
        <p14:creationId xmlns:p14="http://schemas.microsoft.com/office/powerpoint/2010/main" val="3823110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Early Example: Sunspots</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4</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200" y="2057400"/>
            <a:ext cx="3638550" cy="3609975"/>
          </a:xfrm>
          <a:prstGeom prst="rect">
            <a:avLst/>
          </a:prstGeom>
          <a:ln>
            <a:solidFill>
              <a:schemeClr val="tx1"/>
            </a:solidFill>
          </a:ln>
        </p:spPr>
      </p:pic>
      <p:sp>
        <p:nvSpPr>
          <p:cNvPr id="8" name="TextBox 7"/>
          <p:cNvSpPr txBox="1"/>
          <p:nvPr/>
        </p:nvSpPr>
        <p:spPr>
          <a:xfrm>
            <a:off x="1600200" y="1600200"/>
            <a:ext cx="5715000" cy="369332"/>
          </a:xfrm>
          <a:prstGeom prst="rect">
            <a:avLst/>
          </a:prstGeom>
          <a:noFill/>
        </p:spPr>
        <p:txBody>
          <a:bodyPr wrap="square" rtlCol="0">
            <a:spAutoFit/>
          </a:bodyPr>
          <a:lstStyle/>
          <a:p>
            <a:r>
              <a:rPr lang="en-US" dirty="0" smtClean="0"/>
              <a:t>Galileo’s Drawings of Sunspots: June 9 – July 3, 1613</a:t>
            </a:r>
            <a:endParaRPr lang="en-US" dirty="0"/>
          </a:p>
        </p:txBody>
      </p:sp>
      <p:sp>
        <p:nvSpPr>
          <p:cNvPr id="9" name="Rectangle 8"/>
          <p:cNvSpPr/>
          <p:nvPr/>
        </p:nvSpPr>
        <p:spPr>
          <a:xfrm>
            <a:off x="968829" y="5962063"/>
            <a:ext cx="4191000" cy="261610"/>
          </a:xfrm>
          <a:prstGeom prst="rect">
            <a:avLst/>
          </a:prstGeom>
        </p:spPr>
        <p:txBody>
          <a:bodyPr wrap="square">
            <a:spAutoFit/>
          </a:bodyPr>
          <a:lstStyle/>
          <a:p>
            <a:r>
              <a:rPr lang="en-US" sz="1100" dirty="0">
                <a:hlinkClick r:id="rId4"/>
              </a:rPr>
              <a:t>http://</a:t>
            </a:r>
            <a:r>
              <a:rPr lang="en-US" sz="1100" dirty="0" smtClean="0">
                <a:hlinkClick r:id="rId4"/>
              </a:rPr>
              <a:t>galileo.rice.edu/sci/observations/sunspot_drawings.html</a:t>
            </a:r>
            <a:endParaRPr lang="en-US" sz="1100" dirty="0" smtClean="0"/>
          </a:p>
        </p:txBody>
      </p:sp>
      <p:sp>
        <p:nvSpPr>
          <p:cNvPr id="11" name="TextBox 10"/>
          <p:cNvSpPr txBox="1"/>
          <p:nvPr/>
        </p:nvSpPr>
        <p:spPr>
          <a:xfrm>
            <a:off x="6400800" y="2209800"/>
            <a:ext cx="2209800" cy="2862322"/>
          </a:xfrm>
          <a:prstGeom prst="rect">
            <a:avLst/>
          </a:prstGeom>
          <a:noFill/>
        </p:spPr>
        <p:txBody>
          <a:bodyPr wrap="square" rtlCol="0">
            <a:spAutoFit/>
          </a:bodyPr>
          <a:lstStyle/>
          <a:p>
            <a:r>
              <a:rPr lang="en-US" dirty="0" smtClean="0"/>
              <a:t>Principles:</a:t>
            </a:r>
          </a:p>
          <a:p>
            <a:pPr marL="285750" indent="-285750">
              <a:buFont typeface="Arial" pitchFamily="34" charset="0"/>
              <a:buChar char="•"/>
            </a:pPr>
            <a:r>
              <a:rPr lang="en-US" dirty="0" smtClean="0"/>
              <a:t>Same size</a:t>
            </a:r>
          </a:p>
          <a:p>
            <a:pPr marL="285750" indent="-285750">
              <a:buFont typeface="Arial" pitchFamily="34" charset="0"/>
              <a:buChar char="•"/>
            </a:pPr>
            <a:r>
              <a:rPr lang="en-US" dirty="0" smtClean="0"/>
              <a:t>Same scale</a:t>
            </a:r>
          </a:p>
          <a:p>
            <a:pPr marL="285750" indent="-285750">
              <a:buFont typeface="Arial" pitchFamily="34" charset="0"/>
              <a:buChar char="•"/>
            </a:pPr>
            <a:r>
              <a:rPr lang="en-US" dirty="0" smtClean="0"/>
              <a:t>Same time of day</a:t>
            </a:r>
          </a:p>
          <a:p>
            <a:pPr marL="285750" indent="-285750">
              <a:buFont typeface="Arial" pitchFamily="34" charset="0"/>
              <a:buChar char="•"/>
            </a:pPr>
            <a:r>
              <a:rPr lang="en-US" dirty="0" smtClean="0"/>
              <a:t>Same place</a:t>
            </a:r>
          </a:p>
          <a:p>
            <a:pPr marL="285750" indent="-285750">
              <a:buFont typeface="Arial" pitchFamily="34" charset="0"/>
              <a:buChar char="•"/>
            </a:pPr>
            <a:r>
              <a:rPr lang="en-US" dirty="0" smtClean="0"/>
              <a:t>Commonalities across the drawings allow us to focus on changes over time </a:t>
            </a:r>
            <a:endParaRPr lang="en-US" dirty="0"/>
          </a:p>
        </p:txBody>
      </p:sp>
    </p:spTree>
    <p:extLst>
      <p:ext uri="{BB962C8B-B14F-4D97-AF65-F5344CB8AC3E}">
        <p14:creationId xmlns:p14="http://schemas.microsoft.com/office/powerpoint/2010/main" val="56406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normAutofit fontScale="90000"/>
          </a:bodyPr>
          <a:lstStyle/>
          <a:p>
            <a:r>
              <a:rPr lang="en-US" dirty="0" smtClean="0"/>
              <a:t>Another View of Galileo’s Sunspot Drawings</a:t>
            </a:r>
            <a:endParaRPr lang="en-US" dirty="0"/>
          </a:p>
        </p:txBody>
      </p:sp>
      <p:pic>
        <p:nvPicPr>
          <p:cNvPr id="7" name="ssm_slow.mpeg">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2309813" y="1600200"/>
            <a:ext cx="4525962" cy="4525963"/>
          </a:xfrm>
          <a:ln>
            <a:solidFill>
              <a:schemeClr val="tx1"/>
            </a:solidFill>
          </a:ln>
        </p:spPr>
      </p:pic>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5</a:t>
            </a:fld>
            <a:endParaRPr lang="en-US"/>
          </a:p>
        </p:txBody>
      </p:sp>
    </p:spTree>
    <p:extLst>
      <p:ext uri="{BB962C8B-B14F-4D97-AF65-F5344CB8AC3E}">
        <p14:creationId xmlns:p14="http://schemas.microsoft.com/office/powerpoint/2010/main" val="42414167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PROC SGPANEL</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6</a:t>
            </a:fld>
            <a:endParaRPr lang="en-US"/>
          </a:p>
        </p:txBody>
      </p:sp>
      <p:sp>
        <p:nvSpPr>
          <p:cNvPr id="7" name="Text Box 2"/>
          <p:cNvSpPr txBox="1">
            <a:spLocks noChangeArrowheads="1"/>
          </p:cNvSpPr>
          <p:nvPr/>
        </p:nvSpPr>
        <p:spPr bwMode="auto">
          <a:xfrm>
            <a:off x="457200" y="1600199"/>
            <a:ext cx="5334000" cy="152349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en-US" sz="1100" dirty="0">
                <a:solidFill>
                  <a:srgbClr val="008000"/>
                </a:solidFill>
                <a:effectLst/>
                <a:latin typeface="Courier New"/>
                <a:ea typeface="Calibri"/>
              </a:rPr>
              <a:t>**********************************************************;</a:t>
            </a:r>
            <a:endParaRPr lang="en-US" sz="1600" dirty="0">
              <a:effectLst/>
              <a:latin typeface="Calibri"/>
              <a:ea typeface="Calibri"/>
            </a:endParaRPr>
          </a:p>
          <a:p>
            <a:pPr marL="0" marR="0">
              <a:spcBef>
                <a:spcPts val="0"/>
              </a:spcBef>
              <a:spcAft>
                <a:spcPts val="0"/>
              </a:spcAft>
            </a:pPr>
            <a:r>
              <a:rPr lang="en-US" sz="1100" dirty="0">
                <a:solidFill>
                  <a:srgbClr val="008000"/>
                </a:solidFill>
                <a:effectLst/>
                <a:latin typeface="Courier New"/>
                <a:ea typeface="Calibri"/>
              </a:rPr>
              <a:t>* Basic commands for VBAR panel                          *;</a:t>
            </a:r>
            <a:endParaRPr lang="en-US" sz="1600" dirty="0">
              <a:effectLst/>
              <a:latin typeface="Calibri"/>
              <a:ea typeface="Calibri"/>
            </a:endParaRPr>
          </a:p>
          <a:p>
            <a:pPr marL="0" marR="0">
              <a:spcBef>
                <a:spcPts val="0"/>
              </a:spcBef>
              <a:spcAft>
                <a:spcPts val="0"/>
              </a:spcAft>
            </a:pPr>
            <a:r>
              <a:rPr lang="en-US" sz="1100" dirty="0">
                <a:solidFill>
                  <a:srgbClr val="008000"/>
                </a:solidFill>
                <a:effectLst/>
                <a:latin typeface="Courier New"/>
                <a:ea typeface="Calibri"/>
              </a:rPr>
              <a:t>**********************************************************;</a:t>
            </a:r>
            <a:endParaRPr lang="en-US" sz="1600" dirty="0">
              <a:effectLst/>
              <a:latin typeface="Calibri"/>
              <a:ea typeface="Calibri"/>
            </a:endParaRPr>
          </a:p>
          <a:p>
            <a:pPr marL="0" marR="0">
              <a:spcBef>
                <a:spcPts val="0"/>
              </a:spcBef>
              <a:spcAft>
                <a:spcPts val="0"/>
              </a:spcAft>
            </a:pPr>
            <a:r>
              <a:rPr lang="en-US" sz="1100" b="1" dirty="0">
                <a:solidFill>
                  <a:srgbClr val="000080"/>
                </a:solidFill>
                <a:effectLst/>
                <a:latin typeface="Courier New"/>
                <a:ea typeface="Calibri"/>
              </a:rPr>
              <a:t>PROC</a:t>
            </a:r>
            <a:r>
              <a:rPr lang="en-US" sz="1100" dirty="0">
                <a:solidFill>
                  <a:srgbClr val="000000"/>
                </a:solidFill>
                <a:effectLst/>
                <a:latin typeface="Courier New"/>
                <a:ea typeface="Calibri"/>
              </a:rPr>
              <a:t> </a:t>
            </a:r>
            <a:r>
              <a:rPr lang="en-US" sz="1100" b="1" dirty="0">
                <a:solidFill>
                  <a:srgbClr val="000080"/>
                </a:solidFill>
                <a:effectLst/>
                <a:latin typeface="Courier New"/>
                <a:ea typeface="Calibri"/>
              </a:rPr>
              <a:t>SGPANEL</a:t>
            </a:r>
            <a:r>
              <a:rPr lang="en-US" sz="1100" dirty="0">
                <a:solidFill>
                  <a:srgbClr val="000000"/>
                </a:solidFill>
                <a:effectLst/>
                <a:latin typeface="Courier New"/>
                <a:ea typeface="Calibri"/>
              </a:rPr>
              <a:t> </a:t>
            </a:r>
            <a:r>
              <a:rPr lang="en-US" sz="1100" dirty="0">
                <a:solidFill>
                  <a:srgbClr val="0000FF"/>
                </a:solidFill>
                <a:effectLst/>
                <a:latin typeface="Courier New"/>
                <a:ea typeface="Calibri"/>
              </a:rPr>
              <a:t>data</a:t>
            </a:r>
            <a:r>
              <a:rPr lang="en-US" sz="1100" dirty="0">
                <a:solidFill>
                  <a:srgbClr val="000000"/>
                </a:solidFill>
                <a:effectLst/>
                <a:latin typeface="Courier New"/>
                <a:ea typeface="Calibri"/>
              </a:rPr>
              <a:t> = </a:t>
            </a:r>
            <a:r>
              <a:rPr lang="en-US" sz="1100" dirty="0" err="1">
                <a:solidFill>
                  <a:srgbClr val="000000"/>
                </a:solidFill>
                <a:effectLst/>
                <a:latin typeface="Courier New"/>
                <a:ea typeface="Calibri"/>
              </a:rPr>
              <a:t>work.allyearssumdemo</a:t>
            </a:r>
            <a:r>
              <a:rPr lang="en-US" sz="1100" dirty="0">
                <a:solidFill>
                  <a:srgbClr val="000000"/>
                </a:solidFill>
                <a:effectLst/>
                <a:latin typeface="Courier New"/>
                <a:ea typeface="Calibri"/>
              </a:rPr>
              <a:t>;</a:t>
            </a:r>
            <a:endParaRPr lang="en-US" sz="1600" dirty="0">
              <a:effectLst/>
              <a:latin typeface="Calibri"/>
              <a:ea typeface="Calibri"/>
            </a:endParaRPr>
          </a:p>
          <a:p>
            <a:pPr marL="0" marR="0">
              <a:spcBef>
                <a:spcPts val="0"/>
              </a:spcBef>
              <a:spcAft>
                <a:spcPts val="0"/>
              </a:spcAft>
            </a:pPr>
            <a:r>
              <a:rPr lang="en-US" sz="1100" dirty="0">
                <a:solidFill>
                  <a:srgbClr val="000000"/>
                </a:solidFill>
                <a:effectLst/>
                <a:latin typeface="Courier New"/>
                <a:ea typeface="Calibri"/>
              </a:rPr>
              <a:t>  </a:t>
            </a:r>
            <a:r>
              <a:rPr lang="en-US" sz="1100" dirty="0" err="1">
                <a:solidFill>
                  <a:srgbClr val="0000FF"/>
                </a:solidFill>
                <a:effectLst/>
                <a:latin typeface="Courier New"/>
                <a:ea typeface="Calibri"/>
              </a:rPr>
              <a:t>panelby</a:t>
            </a:r>
            <a:r>
              <a:rPr lang="en-US" sz="1100" dirty="0">
                <a:solidFill>
                  <a:srgbClr val="000000"/>
                </a:solidFill>
                <a:effectLst/>
                <a:latin typeface="Courier New"/>
                <a:ea typeface="Calibri"/>
              </a:rPr>
              <a:t> </a:t>
            </a:r>
            <a:r>
              <a:rPr lang="en-US" sz="1100" dirty="0" err="1">
                <a:solidFill>
                  <a:srgbClr val="000000"/>
                </a:solidFill>
                <a:effectLst/>
                <a:latin typeface="Courier New"/>
                <a:ea typeface="Calibri"/>
              </a:rPr>
              <a:t>statename</a:t>
            </a:r>
            <a:r>
              <a:rPr lang="en-US" sz="1100" dirty="0">
                <a:solidFill>
                  <a:srgbClr val="000000"/>
                </a:solidFill>
                <a:effectLst/>
                <a:latin typeface="Courier New"/>
                <a:ea typeface="Calibri"/>
              </a:rPr>
              <a:t> / </a:t>
            </a:r>
            <a:r>
              <a:rPr lang="en-US" sz="1100" dirty="0">
                <a:solidFill>
                  <a:srgbClr val="0000FF"/>
                </a:solidFill>
                <a:effectLst/>
                <a:latin typeface="Courier New"/>
                <a:ea typeface="Calibri"/>
              </a:rPr>
              <a:t>layout</a:t>
            </a:r>
            <a:r>
              <a:rPr lang="en-US" sz="1100" dirty="0">
                <a:solidFill>
                  <a:srgbClr val="000000"/>
                </a:solidFill>
                <a:effectLst/>
                <a:latin typeface="Courier New"/>
                <a:ea typeface="Calibri"/>
              </a:rPr>
              <a:t>   =  </a:t>
            </a:r>
            <a:r>
              <a:rPr lang="en-US" sz="1100" dirty="0">
                <a:solidFill>
                  <a:srgbClr val="0000FF"/>
                </a:solidFill>
                <a:effectLst/>
                <a:latin typeface="Courier New"/>
                <a:ea typeface="Calibri"/>
              </a:rPr>
              <a:t>panel</a:t>
            </a:r>
            <a:endParaRPr lang="en-US" sz="1600" dirty="0">
              <a:effectLst/>
              <a:latin typeface="Calibri"/>
              <a:ea typeface="Calibri"/>
            </a:endParaRPr>
          </a:p>
          <a:p>
            <a:pPr marL="0" marR="0">
              <a:spcBef>
                <a:spcPts val="0"/>
              </a:spcBef>
              <a:spcAft>
                <a:spcPts val="0"/>
              </a:spcAft>
            </a:pPr>
            <a:r>
              <a:rPr lang="en-US" sz="1100" dirty="0">
                <a:solidFill>
                  <a:srgbClr val="000000"/>
                </a:solidFill>
                <a:effectLst/>
                <a:latin typeface="Courier New"/>
                <a:ea typeface="Calibri"/>
              </a:rPr>
              <a:t>                      </a:t>
            </a:r>
            <a:r>
              <a:rPr lang="en-US" sz="1100" dirty="0" err="1">
                <a:solidFill>
                  <a:srgbClr val="0000FF"/>
                </a:solidFill>
                <a:effectLst/>
                <a:latin typeface="Courier New"/>
                <a:ea typeface="Calibri"/>
              </a:rPr>
              <a:t>onepanel</a:t>
            </a:r>
            <a:r>
              <a:rPr lang="en-US" sz="1100" dirty="0">
                <a:solidFill>
                  <a:srgbClr val="000000"/>
                </a:solidFill>
                <a:effectLst/>
                <a:latin typeface="Courier New"/>
                <a:ea typeface="Calibri"/>
              </a:rPr>
              <a:t>;</a:t>
            </a:r>
            <a:endParaRPr lang="en-US" sz="1600" dirty="0">
              <a:effectLst/>
              <a:latin typeface="Calibri"/>
              <a:ea typeface="Calibri"/>
            </a:endParaRPr>
          </a:p>
          <a:p>
            <a:pPr marL="0" marR="0">
              <a:spcBef>
                <a:spcPts val="0"/>
              </a:spcBef>
              <a:spcAft>
                <a:spcPts val="0"/>
              </a:spcAft>
            </a:pPr>
            <a:r>
              <a:rPr lang="en-US" sz="1100" dirty="0">
                <a:solidFill>
                  <a:srgbClr val="000000"/>
                </a:solidFill>
                <a:effectLst/>
                <a:latin typeface="Courier New"/>
                <a:ea typeface="Calibri"/>
              </a:rPr>
              <a:t>  </a:t>
            </a:r>
            <a:r>
              <a:rPr lang="en-US" sz="1100" dirty="0" err="1">
                <a:solidFill>
                  <a:srgbClr val="0000FF"/>
                </a:solidFill>
                <a:effectLst/>
                <a:latin typeface="Courier New"/>
                <a:ea typeface="Calibri"/>
              </a:rPr>
              <a:t>vbar</a:t>
            </a:r>
            <a:r>
              <a:rPr lang="en-US" sz="1100" dirty="0">
                <a:solidFill>
                  <a:srgbClr val="000000"/>
                </a:solidFill>
                <a:effectLst/>
                <a:latin typeface="Courier New"/>
                <a:ea typeface="Calibri"/>
              </a:rPr>
              <a:t> Year/</a:t>
            </a:r>
            <a:r>
              <a:rPr lang="en-US" sz="1100" dirty="0">
                <a:solidFill>
                  <a:srgbClr val="0000FF"/>
                </a:solidFill>
                <a:effectLst/>
                <a:latin typeface="Courier New"/>
                <a:ea typeface="Calibri"/>
              </a:rPr>
              <a:t>response</a:t>
            </a:r>
            <a:r>
              <a:rPr lang="en-US" sz="1100" dirty="0">
                <a:solidFill>
                  <a:srgbClr val="000000"/>
                </a:solidFill>
                <a:effectLst/>
                <a:latin typeface="Courier New"/>
                <a:ea typeface="Calibri"/>
              </a:rPr>
              <a:t> = </a:t>
            </a:r>
            <a:r>
              <a:rPr lang="en-US" sz="1100" dirty="0" err="1">
                <a:solidFill>
                  <a:srgbClr val="000000"/>
                </a:solidFill>
                <a:effectLst/>
                <a:latin typeface="Courier New"/>
                <a:ea typeface="Calibri"/>
              </a:rPr>
              <a:t>IncarcerationRate</a:t>
            </a:r>
            <a:r>
              <a:rPr lang="en-US" sz="1100" dirty="0">
                <a:solidFill>
                  <a:srgbClr val="000000"/>
                </a:solidFill>
                <a:effectLst/>
                <a:latin typeface="Courier New"/>
                <a:ea typeface="Calibri"/>
              </a:rPr>
              <a:t>;</a:t>
            </a:r>
            <a:endParaRPr lang="en-US" sz="1600" dirty="0">
              <a:effectLst/>
              <a:latin typeface="Calibri"/>
              <a:ea typeface="Calibri"/>
            </a:endParaRPr>
          </a:p>
          <a:p>
            <a:pPr marL="0" marR="0">
              <a:spcBef>
                <a:spcPts val="0"/>
              </a:spcBef>
              <a:spcAft>
                <a:spcPts val="0"/>
              </a:spcAft>
            </a:pPr>
            <a:r>
              <a:rPr lang="en-US" sz="1100" b="1" dirty="0">
                <a:solidFill>
                  <a:srgbClr val="000080"/>
                </a:solidFill>
                <a:effectLst/>
                <a:latin typeface="Courier New"/>
                <a:ea typeface="Calibri"/>
              </a:rPr>
              <a:t>run</a:t>
            </a:r>
            <a:r>
              <a:rPr lang="en-US" sz="1100" dirty="0" smtClean="0">
                <a:solidFill>
                  <a:srgbClr val="000000"/>
                </a:solidFill>
                <a:effectLst/>
                <a:latin typeface="Courier New"/>
                <a:ea typeface="Calibri"/>
              </a:rPr>
              <a:t>;</a:t>
            </a:r>
            <a:r>
              <a:rPr lang="en-US" sz="1600" dirty="0">
                <a:effectLst/>
                <a:latin typeface="Calibri"/>
                <a:ea typeface="Calibri"/>
              </a:rPr>
              <a:t> </a:t>
            </a:r>
          </a:p>
        </p:txBody>
      </p:sp>
      <p:sp>
        <p:nvSpPr>
          <p:cNvPr id="8" name="TextBox 7"/>
          <p:cNvSpPr txBox="1"/>
          <p:nvPr/>
        </p:nvSpPr>
        <p:spPr>
          <a:xfrm>
            <a:off x="5791200" y="1600199"/>
            <a:ext cx="2895600" cy="2308324"/>
          </a:xfrm>
          <a:prstGeom prst="rect">
            <a:avLst/>
          </a:prstGeom>
          <a:noFill/>
        </p:spPr>
        <p:txBody>
          <a:bodyPr wrap="square" rtlCol="0">
            <a:spAutoFit/>
          </a:bodyPr>
          <a:lstStyle/>
          <a:p>
            <a:pPr marL="285750" indent="-285750">
              <a:buFont typeface="Arial" pitchFamily="34" charset="0"/>
              <a:buChar char="•"/>
            </a:pPr>
            <a:r>
              <a:rPr lang="en-US" dirty="0" smtClean="0"/>
              <a:t>Panel or matrix of plots</a:t>
            </a:r>
          </a:p>
          <a:p>
            <a:pPr marL="742950" lvl="1" indent="-285750">
              <a:buFont typeface="Arial" pitchFamily="34" charset="0"/>
              <a:buChar char="•"/>
            </a:pPr>
            <a:r>
              <a:rPr lang="en-US" dirty="0" err="1" smtClean="0"/>
              <a:t>panelby</a:t>
            </a:r>
            <a:r>
              <a:rPr lang="en-US" dirty="0" smtClean="0"/>
              <a:t> </a:t>
            </a:r>
            <a:r>
              <a:rPr lang="en-US" dirty="0" err="1" smtClean="0"/>
              <a:t>statename</a:t>
            </a:r>
            <a:endParaRPr lang="en-US" dirty="0" smtClean="0"/>
          </a:p>
          <a:p>
            <a:pPr marL="1200150" lvl="2" indent="-285750">
              <a:buFont typeface="Arial" pitchFamily="34" charset="0"/>
              <a:buChar char="•"/>
            </a:pPr>
            <a:r>
              <a:rPr lang="en-US" dirty="0"/>
              <a:t>l</a:t>
            </a:r>
            <a:r>
              <a:rPr lang="en-US" dirty="0" smtClean="0"/>
              <a:t>ayout = panel</a:t>
            </a:r>
          </a:p>
          <a:p>
            <a:pPr marL="1200150" lvl="2" indent="-285750">
              <a:buFont typeface="Arial" pitchFamily="34" charset="0"/>
              <a:buChar char="•"/>
            </a:pPr>
            <a:r>
              <a:rPr lang="en-US" dirty="0" err="1" smtClean="0"/>
              <a:t>onepanel</a:t>
            </a:r>
            <a:endParaRPr lang="en-US" dirty="0" smtClean="0"/>
          </a:p>
          <a:p>
            <a:pPr marL="285750" indent="-285750">
              <a:buFont typeface="Arial" pitchFamily="34" charset="0"/>
              <a:buChar char="•"/>
            </a:pPr>
            <a:r>
              <a:rPr lang="en-US" dirty="0" smtClean="0"/>
              <a:t>Each bar gives incarceration rate by year</a:t>
            </a:r>
          </a:p>
          <a:p>
            <a:pPr marL="285750" indent="-285750">
              <a:buFont typeface="Arial" pitchFamily="34" charset="0"/>
              <a:buChar char="•"/>
            </a:pPr>
            <a:r>
              <a:rPr lang="en-US" dirty="0" smtClean="0"/>
              <a:t>Each plot gives rates over time for a different state</a:t>
            </a:r>
          </a:p>
        </p:txBody>
      </p:sp>
    </p:spTree>
    <p:extLst>
      <p:ext uri="{BB962C8B-B14F-4D97-AF65-F5344CB8AC3E}">
        <p14:creationId xmlns:p14="http://schemas.microsoft.com/office/powerpoint/2010/main" val="315565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Initial Panel</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7</a:t>
            </a:fld>
            <a:endParaRPr lang="en-US"/>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1676400" y="1600200"/>
            <a:ext cx="5595620" cy="4315460"/>
          </a:xfrm>
          <a:prstGeom prst="rect">
            <a:avLst/>
          </a:prstGeom>
        </p:spPr>
      </p:pic>
    </p:spTree>
    <p:extLst>
      <p:ext uri="{BB962C8B-B14F-4D97-AF65-F5344CB8AC3E}">
        <p14:creationId xmlns:p14="http://schemas.microsoft.com/office/powerpoint/2010/main" val="5833430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Some Tweaks</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8</a:t>
            </a:fld>
            <a:endParaRPr lang="en-US"/>
          </a:p>
        </p:txBody>
      </p:sp>
      <p:sp>
        <p:nvSpPr>
          <p:cNvPr id="7" name="Text Box 2"/>
          <p:cNvSpPr txBox="1">
            <a:spLocks noChangeArrowheads="1"/>
          </p:cNvSpPr>
          <p:nvPr/>
        </p:nvSpPr>
        <p:spPr bwMode="auto">
          <a:xfrm>
            <a:off x="457200" y="1600200"/>
            <a:ext cx="5562600" cy="357020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marL="0" marR="0">
              <a:spcBef>
                <a:spcPts val="0"/>
              </a:spcBef>
              <a:spcAft>
                <a:spcPts val="0"/>
              </a:spcAft>
            </a:pPr>
            <a:r>
              <a:rPr lang="en-US" sz="1200">
                <a:solidFill>
                  <a:srgbClr val="0000FF"/>
                </a:solidFill>
                <a:effectLst/>
                <a:latin typeface="Courier New"/>
                <a:ea typeface="Calibri"/>
              </a:rPr>
              <a:t>title</a:t>
            </a:r>
            <a:r>
              <a:rPr lang="en-US" sz="1200">
                <a:solidFill>
                  <a:srgbClr val="000000"/>
                </a:solidFill>
                <a:effectLst/>
                <a:latin typeface="Courier New"/>
                <a:ea typeface="Calibri"/>
              </a:rPr>
              <a:t> </a:t>
            </a:r>
            <a:r>
              <a:rPr lang="en-US" sz="1200">
                <a:solidFill>
                  <a:srgbClr val="800080"/>
                </a:solidFill>
                <a:effectLst/>
                <a:latin typeface="Courier New"/>
                <a:ea typeface="Calibri"/>
              </a:rPr>
              <a:t>"Incarceration Rate"</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a:solidFill>
                  <a:srgbClr val="0000FF"/>
                </a:solidFill>
                <a:effectLst/>
                <a:latin typeface="Courier New"/>
                <a:ea typeface="Calibri"/>
              </a:rPr>
              <a:t>title2</a:t>
            </a:r>
            <a:r>
              <a:rPr lang="en-US" sz="1200">
                <a:solidFill>
                  <a:srgbClr val="000000"/>
                </a:solidFill>
                <a:effectLst/>
                <a:latin typeface="Courier New"/>
                <a:ea typeface="Calibri"/>
              </a:rPr>
              <a:t> </a:t>
            </a:r>
            <a:r>
              <a:rPr lang="en-US" sz="1200">
                <a:solidFill>
                  <a:srgbClr val="800080"/>
                </a:solidFill>
                <a:effectLst/>
                <a:latin typeface="Courier New"/>
                <a:ea typeface="Calibri"/>
              </a:rPr>
              <a:t>"Per 100,000 Population"</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b="1">
                <a:solidFill>
                  <a:srgbClr val="000080"/>
                </a:solidFill>
                <a:effectLst/>
                <a:latin typeface="Courier New"/>
                <a:ea typeface="Calibri"/>
              </a:rPr>
              <a:t>PROC</a:t>
            </a:r>
            <a:r>
              <a:rPr lang="en-US" sz="1200">
                <a:solidFill>
                  <a:srgbClr val="000000"/>
                </a:solidFill>
                <a:effectLst/>
                <a:latin typeface="Courier New"/>
                <a:ea typeface="Calibri"/>
              </a:rPr>
              <a:t> </a:t>
            </a:r>
            <a:r>
              <a:rPr lang="en-US" sz="1200" b="1">
                <a:solidFill>
                  <a:srgbClr val="000080"/>
                </a:solidFill>
                <a:effectLst/>
                <a:latin typeface="Courier New"/>
                <a:ea typeface="Calibri"/>
              </a:rPr>
              <a:t>SGPANEL</a:t>
            </a:r>
            <a:r>
              <a:rPr lang="en-US" sz="1200">
                <a:solidFill>
                  <a:srgbClr val="000000"/>
                </a:solidFill>
                <a:effectLst/>
                <a:latin typeface="Courier New"/>
                <a:ea typeface="Calibri"/>
              </a:rPr>
              <a:t> </a:t>
            </a:r>
            <a:r>
              <a:rPr lang="en-US" sz="1200">
                <a:solidFill>
                  <a:srgbClr val="0000FF"/>
                </a:solidFill>
                <a:effectLst/>
                <a:latin typeface="Courier New"/>
                <a:ea typeface="Calibri"/>
              </a:rPr>
              <a:t>data</a:t>
            </a:r>
            <a:r>
              <a:rPr lang="en-US" sz="1200">
                <a:solidFill>
                  <a:srgbClr val="000000"/>
                </a:solidFill>
                <a:effectLst/>
                <a:latin typeface="Courier New"/>
                <a:ea typeface="Calibri"/>
              </a:rPr>
              <a:t> = work.allyearssumdemo;</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panelby</a:t>
            </a:r>
            <a:r>
              <a:rPr lang="en-US" sz="1200">
                <a:solidFill>
                  <a:srgbClr val="000000"/>
                </a:solidFill>
                <a:effectLst/>
                <a:latin typeface="Courier New"/>
                <a:ea typeface="Calibri"/>
              </a:rPr>
              <a:t> statename / </a:t>
            </a:r>
            <a:r>
              <a:rPr lang="en-US" sz="1200">
                <a:solidFill>
                  <a:srgbClr val="0000FF"/>
                </a:solidFill>
                <a:effectLst/>
                <a:latin typeface="Courier New"/>
                <a:ea typeface="Calibri"/>
              </a:rPr>
              <a:t>noborder</a:t>
            </a:r>
            <a:r>
              <a:rPr lang="en-US" sz="1200">
                <a:solidFill>
                  <a:srgbClr val="000000"/>
                </a:solidFill>
                <a:effectLst/>
                <a:latin typeface="Courier New"/>
                <a:ea typeface="Calibri"/>
              </a:rPr>
              <a:t> </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columns</a:t>
            </a:r>
            <a:r>
              <a:rPr lang="en-US" sz="1200">
                <a:solidFill>
                  <a:srgbClr val="000000"/>
                </a:solidFill>
                <a:effectLst/>
                <a:latin typeface="Courier New"/>
                <a:ea typeface="Calibri"/>
              </a:rPr>
              <a:t>  = </a:t>
            </a:r>
            <a:r>
              <a:rPr lang="en-US" sz="1200" b="1">
                <a:solidFill>
                  <a:srgbClr val="008080"/>
                </a:solidFill>
                <a:effectLst/>
                <a:latin typeface="Courier New"/>
                <a:ea typeface="Calibri"/>
              </a:rPr>
              <a:t>5</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rows</a:t>
            </a:r>
            <a:r>
              <a:rPr lang="en-US" sz="1200">
                <a:solidFill>
                  <a:srgbClr val="000000"/>
                </a:solidFill>
                <a:effectLst/>
                <a:latin typeface="Courier New"/>
                <a:ea typeface="Calibri"/>
              </a:rPr>
              <a:t>     = </a:t>
            </a:r>
            <a:r>
              <a:rPr lang="en-US" sz="1200" b="1">
                <a:solidFill>
                  <a:srgbClr val="008080"/>
                </a:solidFill>
                <a:effectLst/>
                <a:latin typeface="Courier New"/>
                <a:ea typeface="Calibri"/>
              </a:rPr>
              <a:t>5</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spacing</a:t>
            </a:r>
            <a:r>
              <a:rPr lang="en-US" sz="1200">
                <a:solidFill>
                  <a:srgbClr val="000000"/>
                </a:solidFill>
                <a:effectLst/>
                <a:latin typeface="Courier New"/>
                <a:ea typeface="Calibri"/>
              </a:rPr>
              <a:t>  = </a:t>
            </a:r>
            <a:r>
              <a:rPr lang="en-US" sz="1200" b="1">
                <a:solidFill>
                  <a:srgbClr val="008080"/>
                </a:solidFill>
                <a:effectLst/>
                <a:latin typeface="Courier New"/>
                <a:ea typeface="Calibri"/>
              </a:rPr>
              <a:t>2</a:t>
            </a:r>
            <a:r>
              <a:rPr lang="en-US" sz="1200">
                <a:solidFill>
                  <a:srgbClr val="000000"/>
                </a:solidFill>
                <a:effectLst/>
                <a:latin typeface="Courier New"/>
                <a:ea typeface="Calibri"/>
              </a:rPr>
              <a:t> </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layout</a:t>
            </a:r>
            <a:r>
              <a:rPr lang="en-US" sz="1200">
                <a:solidFill>
                  <a:srgbClr val="000000"/>
                </a:solidFill>
                <a:effectLst/>
                <a:latin typeface="Courier New"/>
                <a:ea typeface="Calibri"/>
              </a:rPr>
              <a:t>   = </a:t>
            </a:r>
            <a:r>
              <a:rPr lang="en-US" sz="1200">
                <a:solidFill>
                  <a:srgbClr val="0000FF"/>
                </a:solidFill>
                <a:effectLst/>
                <a:latin typeface="Courier New"/>
                <a:ea typeface="Calibri"/>
              </a:rPr>
              <a:t>panel</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uniscale</a:t>
            </a:r>
            <a:r>
              <a:rPr lang="en-US" sz="1200">
                <a:solidFill>
                  <a:srgbClr val="000000"/>
                </a:solidFill>
                <a:effectLst/>
                <a:latin typeface="Courier New"/>
                <a:ea typeface="Calibri"/>
              </a:rPr>
              <a:t> = </a:t>
            </a:r>
            <a:r>
              <a:rPr lang="en-US" sz="1200">
                <a:solidFill>
                  <a:srgbClr val="0000FF"/>
                </a:solidFill>
                <a:effectLst/>
                <a:latin typeface="Courier New"/>
                <a:ea typeface="Calibri"/>
              </a:rPr>
              <a:t>all</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novarname</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vbar</a:t>
            </a:r>
            <a:r>
              <a:rPr lang="en-US" sz="1200">
                <a:solidFill>
                  <a:srgbClr val="000000"/>
                </a:solidFill>
                <a:effectLst/>
                <a:latin typeface="Courier New"/>
                <a:ea typeface="Calibri"/>
              </a:rPr>
              <a:t> Year/</a:t>
            </a:r>
            <a:r>
              <a:rPr lang="en-US" sz="1200">
                <a:solidFill>
                  <a:srgbClr val="0000FF"/>
                </a:solidFill>
                <a:effectLst/>
                <a:latin typeface="Courier New"/>
                <a:ea typeface="Calibri"/>
              </a:rPr>
              <a:t>response</a:t>
            </a:r>
            <a:r>
              <a:rPr lang="en-US" sz="1200">
                <a:solidFill>
                  <a:srgbClr val="000000"/>
                </a:solidFill>
                <a:effectLst/>
                <a:latin typeface="Courier New"/>
                <a:ea typeface="Calibri"/>
              </a:rPr>
              <a:t> = IncarcerationRate </a:t>
            </a:r>
            <a:r>
              <a:rPr lang="en-US" sz="1200">
                <a:solidFill>
                  <a:srgbClr val="0000FF"/>
                </a:solidFill>
                <a:effectLst/>
                <a:latin typeface="Courier New"/>
                <a:ea typeface="Calibri"/>
              </a:rPr>
              <a:t>nostatlabel</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colaxis</a:t>
            </a:r>
            <a:r>
              <a:rPr lang="en-US" sz="1200">
                <a:solidFill>
                  <a:srgbClr val="000000"/>
                </a:solidFill>
                <a:effectLst/>
                <a:latin typeface="Courier New"/>
                <a:ea typeface="Calibri"/>
              </a:rPr>
              <a:t> </a:t>
            </a:r>
            <a:r>
              <a:rPr lang="en-US" sz="1200">
                <a:solidFill>
                  <a:srgbClr val="0000FF"/>
                </a:solidFill>
                <a:effectLst/>
                <a:latin typeface="Courier New"/>
                <a:ea typeface="Calibri"/>
              </a:rPr>
              <a:t>label</a:t>
            </a:r>
            <a:r>
              <a:rPr lang="en-US" sz="1200">
                <a:solidFill>
                  <a:srgbClr val="000000"/>
                </a:solidFill>
                <a:effectLst/>
                <a:latin typeface="Courier New"/>
                <a:ea typeface="Calibri"/>
              </a:rPr>
              <a:t>  = </a:t>
            </a:r>
            <a:r>
              <a:rPr lang="en-US" sz="1200">
                <a:solidFill>
                  <a:srgbClr val="800080"/>
                </a:solidFill>
                <a:effectLst/>
                <a:latin typeface="Courier New"/>
                <a:ea typeface="Calibri"/>
              </a:rPr>
              <a:t>"Year"</a:t>
            </a:r>
            <a:r>
              <a:rPr lang="en-US" sz="1200">
                <a:solidFill>
                  <a:srgbClr val="000000"/>
                </a:solidFill>
                <a:effectLst/>
                <a:latin typeface="Courier New"/>
                <a:ea typeface="Calibri"/>
              </a:rPr>
              <a:t> </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values</a:t>
            </a:r>
            <a:r>
              <a:rPr lang="en-US" sz="1200">
                <a:solidFill>
                  <a:srgbClr val="000000"/>
                </a:solidFill>
                <a:effectLst/>
                <a:latin typeface="Courier New"/>
                <a:ea typeface="Calibri"/>
              </a:rPr>
              <a:t> = (</a:t>
            </a:r>
            <a:r>
              <a:rPr lang="en-US" sz="1200" b="1">
                <a:solidFill>
                  <a:srgbClr val="008080"/>
                </a:solidFill>
                <a:effectLst/>
                <a:latin typeface="Courier New"/>
                <a:ea typeface="Calibri"/>
              </a:rPr>
              <a:t>1979</a:t>
            </a:r>
            <a:r>
              <a:rPr lang="en-US" sz="1200">
                <a:solidFill>
                  <a:srgbClr val="000000"/>
                </a:solidFill>
                <a:effectLst/>
                <a:latin typeface="Courier New"/>
                <a:ea typeface="Calibri"/>
              </a:rPr>
              <a:t>, </a:t>
            </a:r>
            <a:r>
              <a:rPr lang="en-US" sz="1200" b="1">
                <a:solidFill>
                  <a:srgbClr val="008080"/>
                </a:solidFill>
                <a:effectLst/>
                <a:latin typeface="Courier New"/>
                <a:ea typeface="Calibri"/>
              </a:rPr>
              <a:t>1984</a:t>
            </a:r>
            <a:r>
              <a:rPr lang="en-US" sz="1200">
                <a:solidFill>
                  <a:srgbClr val="000000"/>
                </a:solidFill>
                <a:effectLst/>
                <a:latin typeface="Courier New"/>
                <a:ea typeface="Calibri"/>
              </a:rPr>
              <a:t>, </a:t>
            </a:r>
            <a:r>
              <a:rPr lang="en-US" sz="1200" b="1">
                <a:solidFill>
                  <a:srgbClr val="008080"/>
                </a:solidFill>
                <a:effectLst/>
                <a:latin typeface="Courier New"/>
                <a:ea typeface="Calibri"/>
              </a:rPr>
              <a:t>1990</a:t>
            </a:r>
            <a:r>
              <a:rPr lang="en-US" sz="1200">
                <a:solidFill>
                  <a:srgbClr val="000000"/>
                </a:solidFill>
                <a:effectLst/>
                <a:latin typeface="Courier New"/>
                <a:ea typeface="Calibri"/>
              </a:rPr>
              <a:t>, </a:t>
            </a:r>
            <a:r>
              <a:rPr lang="en-US" sz="1200" b="1">
                <a:solidFill>
                  <a:srgbClr val="008080"/>
                </a:solidFill>
                <a:effectLst/>
                <a:latin typeface="Courier New"/>
                <a:ea typeface="Calibri"/>
              </a:rPr>
              <a:t>1995</a:t>
            </a:r>
            <a:r>
              <a:rPr lang="en-US" sz="1200">
                <a:solidFill>
                  <a:srgbClr val="000000"/>
                </a:solidFill>
                <a:effectLst/>
                <a:latin typeface="Courier New"/>
                <a:ea typeface="Calibri"/>
              </a:rPr>
              <a:t>, </a:t>
            </a:r>
            <a:r>
              <a:rPr lang="en-US" sz="1200" b="1">
                <a:solidFill>
                  <a:srgbClr val="008080"/>
                </a:solidFill>
                <a:effectLst/>
                <a:latin typeface="Courier New"/>
                <a:ea typeface="Calibri"/>
              </a:rPr>
              <a:t>2000</a:t>
            </a:r>
            <a:r>
              <a:rPr lang="en-US" sz="1200">
                <a:solidFill>
                  <a:srgbClr val="000000"/>
                </a:solidFill>
                <a:effectLst/>
                <a:latin typeface="Courier New"/>
                <a:ea typeface="Calibri"/>
              </a:rPr>
              <a:t>, </a:t>
            </a:r>
            <a:r>
              <a:rPr lang="en-US" sz="1200" b="1">
                <a:solidFill>
                  <a:srgbClr val="008080"/>
                </a:solidFill>
                <a:effectLst/>
                <a:latin typeface="Courier New"/>
                <a:ea typeface="Calibri"/>
              </a:rPr>
              <a:t>2005</a:t>
            </a:r>
            <a:r>
              <a:rPr lang="en-US" sz="1200">
                <a:solidFill>
                  <a:srgbClr val="000000"/>
                </a:solidFill>
                <a:effectLst/>
                <a:latin typeface="Courier New"/>
                <a:ea typeface="Calibri"/>
              </a:rPr>
              <a:t>); </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rowaxis</a:t>
            </a:r>
            <a:r>
              <a:rPr lang="en-US" sz="1200">
                <a:solidFill>
                  <a:srgbClr val="000000"/>
                </a:solidFill>
                <a:effectLst/>
                <a:latin typeface="Courier New"/>
                <a:ea typeface="Calibri"/>
              </a:rPr>
              <a:t> </a:t>
            </a:r>
            <a:r>
              <a:rPr lang="en-US" sz="1200">
                <a:solidFill>
                  <a:srgbClr val="0000FF"/>
                </a:solidFill>
                <a:effectLst/>
                <a:latin typeface="Courier New"/>
                <a:ea typeface="Calibri"/>
              </a:rPr>
              <a:t>label</a:t>
            </a:r>
            <a:r>
              <a:rPr lang="en-US" sz="1200">
                <a:solidFill>
                  <a:srgbClr val="000000"/>
                </a:solidFill>
                <a:effectLst/>
                <a:latin typeface="Courier New"/>
                <a:ea typeface="Calibri"/>
              </a:rPr>
              <a:t>  = </a:t>
            </a:r>
            <a:r>
              <a:rPr lang="en-US" sz="1200">
                <a:solidFill>
                  <a:srgbClr val="800080"/>
                </a:solidFill>
                <a:effectLst/>
                <a:latin typeface="Courier New"/>
                <a:ea typeface="Calibri"/>
              </a:rPr>
              <a:t>"Incarceration Rate"</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values</a:t>
            </a:r>
            <a:r>
              <a:rPr lang="en-US" sz="1200">
                <a:solidFill>
                  <a:srgbClr val="000000"/>
                </a:solidFill>
                <a:effectLst/>
                <a:latin typeface="Courier New"/>
                <a:ea typeface="Calibri"/>
              </a:rPr>
              <a:t> = (</a:t>
            </a:r>
            <a:r>
              <a:rPr lang="en-US" sz="1200" b="1">
                <a:solidFill>
                  <a:srgbClr val="008080"/>
                </a:solidFill>
                <a:effectLst/>
                <a:latin typeface="Courier New"/>
                <a:ea typeface="Calibri"/>
              </a:rPr>
              <a:t>0</a:t>
            </a:r>
            <a:r>
              <a:rPr lang="en-US" sz="1200">
                <a:solidFill>
                  <a:srgbClr val="000000"/>
                </a:solidFill>
                <a:effectLst/>
                <a:latin typeface="Courier New"/>
                <a:ea typeface="Calibri"/>
              </a:rPr>
              <a:t>, </a:t>
            </a:r>
            <a:r>
              <a:rPr lang="en-US" sz="1200" b="1">
                <a:solidFill>
                  <a:srgbClr val="008080"/>
                </a:solidFill>
                <a:effectLst/>
                <a:latin typeface="Courier New"/>
                <a:ea typeface="Calibri"/>
              </a:rPr>
              <a:t>200</a:t>
            </a:r>
            <a:r>
              <a:rPr lang="en-US" sz="1200">
                <a:solidFill>
                  <a:srgbClr val="000000"/>
                </a:solidFill>
                <a:effectLst/>
                <a:latin typeface="Courier New"/>
                <a:ea typeface="Calibri"/>
              </a:rPr>
              <a:t>, </a:t>
            </a:r>
            <a:r>
              <a:rPr lang="en-US" sz="1200" b="1">
                <a:solidFill>
                  <a:srgbClr val="008080"/>
                </a:solidFill>
                <a:effectLst/>
                <a:latin typeface="Courier New"/>
                <a:ea typeface="Calibri"/>
              </a:rPr>
              <a:t>400</a:t>
            </a:r>
            <a:r>
              <a:rPr lang="en-US" sz="1200">
                <a:solidFill>
                  <a:srgbClr val="000000"/>
                </a:solidFill>
                <a:effectLst/>
                <a:latin typeface="Courier New"/>
                <a:ea typeface="Calibri"/>
              </a:rPr>
              <a:t>, </a:t>
            </a:r>
            <a:r>
              <a:rPr lang="en-US" sz="1200" b="1">
                <a:solidFill>
                  <a:srgbClr val="008080"/>
                </a:solidFill>
                <a:effectLst/>
                <a:latin typeface="Courier New"/>
                <a:ea typeface="Calibri"/>
              </a:rPr>
              <a:t>600</a:t>
            </a:r>
            <a:r>
              <a:rPr lang="en-US" sz="1200">
                <a:solidFill>
                  <a:srgbClr val="000000"/>
                </a:solidFill>
                <a:effectLst/>
                <a:latin typeface="Courier New"/>
                <a:ea typeface="Calibri"/>
              </a:rPr>
              <a:t>, </a:t>
            </a:r>
            <a:r>
              <a:rPr lang="en-US" sz="1200" b="1">
                <a:solidFill>
                  <a:srgbClr val="008080"/>
                </a:solidFill>
                <a:effectLst/>
                <a:latin typeface="Courier New"/>
                <a:ea typeface="Calibri"/>
              </a:rPr>
              <a:t>800</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a:solidFill>
                  <a:srgbClr val="000000"/>
                </a:solidFill>
                <a:effectLst/>
                <a:latin typeface="Courier New"/>
                <a:ea typeface="Calibri"/>
              </a:rPr>
              <a:t>  </a:t>
            </a:r>
            <a:r>
              <a:rPr lang="en-US" sz="1200">
                <a:solidFill>
                  <a:srgbClr val="0000FF"/>
                </a:solidFill>
                <a:effectLst/>
                <a:latin typeface="Courier New"/>
                <a:ea typeface="Calibri"/>
              </a:rPr>
              <a:t>format</a:t>
            </a:r>
            <a:r>
              <a:rPr lang="en-US" sz="1200">
                <a:solidFill>
                  <a:srgbClr val="000000"/>
                </a:solidFill>
                <a:effectLst/>
                <a:latin typeface="Courier New"/>
                <a:ea typeface="Calibri"/>
              </a:rPr>
              <a:t> year </a:t>
            </a:r>
            <a:r>
              <a:rPr lang="en-US" sz="1200" b="1">
                <a:solidFill>
                  <a:srgbClr val="008080"/>
                </a:solidFill>
                <a:effectLst/>
                <a:latin typeface="Courier New"/>
                <a:ea typeface="Calibri"/>
              </a:rPr>
              <a:t>4.0</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sz="1200" b="1">
                <a:solidFill>
                  <a:srgbClr val="000080"/>
                </a:solidFill>
                <a:effectLst/>
                <a:latin typeface="Courier New"/>
                <a:ea typeface="Calibri"/>
              </a:rPr>
              <a:t>run</a:t>
            </a:r>
            <a:r>
              <a:rPr lang="en-US" sz="1200">
                <a:solidFill>
                  <a:srgbClr val="000000"/>
                </a:solidFill>
                <a:effectLst/>
                <a:latin typeface="Courier New"/>
                <a:ea typeface="Calibri"/>
              </a:rPr>
              <a:t>;</a:t>
            </a:r>
            <a:endParaRPr lang="en-US">
              <a:effectLst/>
              <a:latin typeface="Calibri"/>
              <a:ea typeface="Calibri"/>
            </a:endParaRPr>
          </a:p>
          <a:p>
            <a:pPr marL="0" marR="0">
              <a:spcBef>
                <a:spcPts val="0"/>
              </a:spcBef>
              <a:spcAft>
                <a:spcPts val="0"/>
              </a:spcAft>
            </a:pPr>
            <a:r>
              <a:rPr lang="en-US">
                <a:effectLst/>
                <a:latin typeface="Calibri"/>
                <a:ea typeface="Calibri"/>
              </a:rPr>
              <a:t> </a:t>
            </a:r>
          </a:p>
        </p:txBody>
      </p:sp>
      <p:sp>
        <p:nvSpPr>
          <p:cNvPr id="8" name="TextBox 7"/>
          <p:cNvSpPr txBox="1"/>
          <p:nvPr/>
        </p:nvSpPr>
        <p:spPr>
          <a:xfrm>
            <a:off x="6172200" y="1676400"/>
            <a:ext cx="2667000" cy="2308324"/>
          </a:xfrm>
          <a:prstGeom prst="rect">
            <a:avLst/>
          </a:prstGeom>
          <a:noFill/>
        </p:spPr>
        <p:txBody>
          <a:bodyPr wrap="square" rtlCol="0">
            <a:spAutoFit/>
          </a:bodyPr>
          <a:lstStyle/>
          <a:p>
            <a:pPr marL="285750" indent="-285750">
              <a:buFont typeface="Arial" pitchFamily="34" charset="0"/>
              <a:buChar char="•"/>
            </a:pPr>
            <a:r>
              <a:rPr lang="en-US" dirty="0" smtClean="0"/>
              <a:t>Titles</a:t>
            </a:r>
          </a:p>
          <a:p>
            <a:pPr marL="285750" indent="-285750">
              <a:buFont typeface="Arial" pitchFamily="34" charset="0"/>
              <a:buChar char="•"/>
            </a:pPr>
            <a:r>
              <a:rPr lang="en-US" dirty="0" err="1" smtClean="0"/>
              <a:t>noborder</a:t>
            </a:r>
            <a:endParaRPr lang="en-US" dirty="0" smtClean="0"/>
          </a:p>
          <a:p>
            <a:pPr marL="285750" indent="-285750">
              <a:buFont typeface="Arial" pitchFamily="34" charset="0"/>
              <a:buChar char="•"/>
            </a:pPr>
            <a:r>
              <a:rPr lang="en-US" dirty="0" smtClean="0"/>
              <a:t>columns</a:t>
            </a:r>
          </a:p>
          <a:p>
            <a:pPr marL="285750" indent="-285750">
              <a:buFont typeface="Arial" pitchFamily="34" charset="0"/>
              <a:buChar char="•"/>
            </a:pPr>
            <a:r>
              <a:rPr lang="en-US" dirty="0" smtClean="0"/>
              <a:t>rows</a:t>
            </a:r>
          </a:p>
          <a:p>
            <a:pPr marL="285750" indent="-285750">
              <a:buFont typeface="Arial" pitchFamily="34" charset="0"/>
              <a:buChar char="•"/>
            </a:pPr>
            <a:r>
              <a:rPr lang="en-US" dirty="0" smtClean="0"/>
              <a:t>spacing</a:t>
            </a:r>
          </a:p>
          <a:p>
            <a:pPr marL="285750" indent="-285750">
              <a:buFont typeface="Arial" pitchFamily="34" charset="0"/>
              <a:buChar char="•"/>
            </a:pPr>
            <a:r>
              <a:rPr lang="en-US" dirty="0" err="1" smtClean="0"/>
              <a:t>uniscale</a:t>
            </a:r>
            <a:endParaRPr lang="en-US" dirty="0" smtClean="0"/>
          </a:p>
          <a:p>
            <a:pPr marL="285750" indent="-285750">
              <a:buFont typeface="Arial" pitchFamily="34" charset="0"/>
              <a:buChar char="•"/>
            </a:pPr>
            <a:r>
              <a:rPr lang="en-US" dirty="0" err="1" smtClean="0"/>
              <a:t>novarname</a:t>
            </a:r>
            <a:endParaRPr lang="en-US" dirty="0" smtClean="0"/>
          </a:p>
          <a:p>
            <a:pPr marL="285750" indent="-285750">
              <a:buFont typeface="Arial" pitchFamily="34" charset="0"/>
              <a:buChar char="•"/>
            </a:pPr>
            <a:r>
              <a:rPr lang="en-US" dirty="0" smtClean="0"/>
              <a:t>Axis labels and values</a:t>
            </a:r>
            <a:endParaRPr lang="en-US" dirty="0"/>
          </a:p>
        </p:txBody>
      </p:sp>
    </p:spTree>
    <p:extLst>
      <p:ext uri="{BB962C8B-B14F-4D97-AF65-F5344CB8AC3E}">
        <p14:creationId xmlns:p14="http://schemas.microsoft.com/office/powerpoint/2010/main" val="147415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1"/>
            </a:solidFill>
          </a:ln>
        </p:spPr>
        <p:txBody>
          <a:bodyPr/>
          <a:lstStyle/>
          <a:p>
            <a:r>
              <a:rPr lang="en-US" dirty="0" smtClean="0"/>
              <a:t>The Finished Product</a:t>
            </a:r>
            <a:endParaRPr lang="en-US" dirty="0"/>
          </a:p>
        </p:txBody>
      </p:sp>
      <p:sp>
        <p:nvSpPr>
          <p:cNvPr id="4" name="Date Placeholder 3"/>
          <p:cNvSpPr>
            <a:spLocks noGrp="1"/>
          </p:cNvSpPr>
          <p:nvPr>
            <p:ph type="dt" sz="half" idx="10"/>
          </p:nvPr>
        </p:nvSpPr>
        <p:spPr/>
        <p:txBody>
          <a:bodyPr/>
          <a:lstStyle/>
          <a:p>
            <a:r>
              <a:rPr lang="en-US" smtClean="0"/>
              <a:t>BASUG: November 2011</a:t>
            </a:r>
            <a:endParaRPr lang="en-US"/>
          </a:p>
        </p:txBody>
      </p:sp>
      <p:sp>
        <p:nvSpPr>
          <p:cNvPr id="5" name="Footer Placeholder 4"/>
          <p:cNvSpPr>
            <a:spLocks noGrp="1"/>
          </p:cNvSpPr>
          <p:nvPr>
            <p:ph type="ftr" sz="quarter" idx="11"/>
          </p:nvPr>
        </p:nvSpPr>
        <p:spPr/>
        <p:txBody>
          <a:bodyPr/>
          <a:lstStyle/>
          <a:p>
            <a:r>
              <a:rPr lang="en-US" smtClean="0"/>
              <a:t>Small Multiples</a:t>
            </a:r>
            <a:endParaRPr lang="en-US"/>
          </a:p>
        </p:txBody>
      </p:sp>
      <p:sp>
        <p:nvSpPr>
          <p:cNvPr id="6" name="Slide Number Placeholder 5"/>
          <p:cNvSpPr>
            <a:spLocks noGrp="1"/>
          </p:cNvSpPr>
          <p:nvPr>
            <p:ph type="sldNum" sz="quarter" idx="12"/>
          </p:nvPr>
        </p:nvSpPr>
        <p:spPr/>
        <p:txBody>
          <a:bodyPr/>
          <a:lstStyle/>
          <a:p>
            <a:fld id="{E34E07DD-F6CC-43D6-81B1-8AE512364E23}" type="slidenum">
              <a:rPr lang="en-US" smtClean="0"/>
              <a:t>9</a:t>
            </a:fld>
            <a:endParaRPr lang="en-US"/>
          </a:p>
        </p:txBody>
      </p:sp>
      <p:grpSp>
        <p:nvGrpSpPr>
          <p:cNvPr id="9" name="Group 8"/>
          <p:cNvGrpSpPr>
            <a:grpSpLocks noChangeAspect="1"/>
          </p:cNvGrpSpPr>
          <p:nvPr/>
        </p:nvGrpSpPr>
        <p:grpSpPr>
          <a:xfrm>
            <a:off x="457200" y="1524000"/>
            <a:ext cx="8229600" cy="4114800"/>
            <a:chOff x="1219200" y="653592"/>
            <a:chExt cx="7315200" cy="365760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653592"/>
              <a:ext cx="3657600" cy="36576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653592"/>
              <a:ext cx="3657600" cy="3657600"/>
            </a:xfrm>
            <a:prstGeom prst="rect">
              <a:avLst/>
            </a:prstGeom>
          </p:spPr>
        </p:pic>
      </p:grpSp>
    </p:spTree>
    <p:extLst>
      <p:ext uri="{BB962C8B-B14F-4D97-AF65-F5344CB8AC3E}">
        <p14:creationId xmlns:p14="http://schemas.microsoft.com/office/powerpoint/2010/main" val="11299742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992</Words>
  <Application>Microsoft Office PowerPoint</Application>
  <PresentationFormat>On-screen Show (4:3)</PresentationFormat>
  <Paragraphs>152</Paragraphs>
  <Slides>9</Slides>
  <Notes>9</Notes>
  <HiddenSlides>0</HiddenSlides>
  <MMClips>1</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Creating Small Multiples with PROC SGPANEL</vt:lpstr>
      <vt:lpstr>The Task</vt:lpstr>
      <vt:lpstr>Small Multiple</vt:lpstr>
      <vt:lpstr>Early Example: Sunspots</vt:lpstr>
      <vt:lpstr>Another View of Galileo’s Sunspot Drawings</vt:lpstr>
      <vt:lpstr>PROC SGPANEL</vt:lpstr>
      <vt:lpstr>Initial Panel</vt:lpstr>
      <vt:lpstr>Some Tweaks</vt:lpstr>
      <vt:lpstr>The Finished Product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jaz</dc:creator>
  <cp:lastModifiedBy>jaz</cp:lastModifiedBy>
  <cp:revision>17</cp:revision>
  <cp:lastPrinted>2011-10-25T19:33:46Z</cp:lastPrinted>
  <dcterms:created xsi:type="dcterms:W3CDTF">2011-09-30T20:38:40Z</dcterms:created>
  <dcterms:modified xsi:type="dcterms:W3CDTF">2011-10-31T12:45:32Z</dcterms:modified>
</cp:coreProperties>
</file>