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7" r:id="rId3"/>
    <p:sldId id="397" r:id="rId4"/>
    <p:sldId id="412" r:id="rId5"/>
    <p:sldId id="457" r:id="rId6"/>
    <p:sldId id="258" r:id="rId7"/>
    <p:sldId id="420" r:id="rId8"/>
    <p:sldId id="396" r:id="rId9"/>
    <p:sldId id="413" r:id="rId10"/>
    <p:sldId id="400" r:id="rId11"/>
    <p:sldId id="405" r:id="rId12"/>
    <p:sldId id="406" r:id="rId13"/>
    <p:sldId id="407" r:id="rId14"/>
    <p:sldId id="408" r:id="rId15"/>
    <p:sldId id="409" r:id="rId16"/>
    <p:sldId id="421" r:id="rId17"/>
    <p:sldId id="415" r:id="rId18"/>
    <p:sldId id="416" r:id="rId19"/>
    <p:sldId id="418" r:id="rId20"/>
    <p:sldId id="417" r:id="rId21"/>
    <p:sldId id="425" r:id="rId22"/>
    <p:sldId id="459" r:id="rId23"/>
    <p:sldId id="427" r:id="rId24"/>
    <p:sldId id="428" r:id="rId25"/>
    <p:sldId id="429" r:id="rId26"/>
    <p:sldId id="426" r:id="rId27"/>
    <p:sldId id="434" r:id="rId28"/>
    <p:sldId id="433" r:id="rId29"/>
    <p:sldId id="432" r:id="rId30"/>
    <p:sldId id="438" r:id="rId31"/>
    <p:sldId id="436" r:id="rId32"/>
    <p:sldId id="437" r:id="rId33"/>
    <p:sldId id="439" r:id="rId34"/>
    <p:sldId id="440" r:id="rId35"/>
    <p:sldId id="443" r:id="rId36"/>
    <p:sldId id="445" r:id="rId37"/>
    <p:sldId id="446" r:id="rId38"/>
    <p:sldId id="447" r:id="rId39"/>
    <p:sldId id="461" r:id="rId40"/>
    <p:sldId id="448" r:id="rId41"/>
    <p:sldId id="450" r:id="rId42"/>
    <p:sldId id="451" r:id="rId43"/>
    <p:sldId id="453" r:id="rId44"/>
    <p:sldId id="454" r:id="rId45"/>
    <p:sldId id="31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07" autoAdjust="0"/>
  </p:normalViewPr>
  <p:slideViewPr>
    <p:cSldViewPr snapToGrid="0">
      <p:cViewPr>
        <p:scale>
          <a:sx n="70" d="100"/>
          <a:sy n="70" d="100"/>
        </p:scale>
        <p:origin x="13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1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492B40-AA55-40DE-A0E9-44D8853E4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39951-9D66-4203-8987-502D009CC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B89F-229D-4621-89E8-FD2E155D30AF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1DFB9-660C-40AC-91C5-CE768FB4E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8EDFA-715B-4C16-BF4D-D582CA0C69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0D41-16B2-4E1A-91CC-48EA05B5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3CC2-FD7F-4D8D-A5D3-B2D79C09792E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B0A5-5854-445C-A2C8-B229AC436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6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9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9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5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5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5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55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77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7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2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24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9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7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9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5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5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3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5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921" y="802298"/>
            <a:ext cx="10893287" cy="2541431"/>
          </a:xfrm>
        </p:spPr>
        <p:txBody>
          <a:bodyPr bIns="0" anchor="b">
            <a:normAutofit/>
          </a:bodyPr>
          <a:lstStyle>
            <a:lvl1pPr algn="ctr">
              <a:defRPr sz="4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217" y="4743778"/>
            <a:ext cx="10306879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44217" y="4442942"/>
            <a:ext cx="103068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1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8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2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4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5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2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1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5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6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1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2" y="188915"/>
            <a:ext cx="10823712" cy="61615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2" y="1120598"/>
            <a:ext cx="10913163" cy="5131114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75862" y="962831"/>
            <a:ext cx="108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8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58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4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5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01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28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0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6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3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0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8AE95BB6-06E2-450E-A6A8-ED59715DA36C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CA4-9B5A-457B-8E2D-081A4F90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4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3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16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normalizeH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83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51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77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48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01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05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5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4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98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85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18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4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64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2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1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139680" cy="787400"/>
          </a:xfrm>
          <a:prstGeom prst="rect">
            <a:avLst/>
          </a:prstGeom>
        </p:spPr>
        <p:txBody>
          <a:bodyPr/>
          <a:lstStyle>
            <a:lvl1pPr>
              <a:defRPr sz="4667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363200" cy="54864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460" indent="-365751">
              <a:buFont typeface="Courier New" panose="02070309020205020404" pitchFamily="49" charset="0"/>
              <a:buChar char="o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57645" y="6477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4AFF2F-99D0-4FE3-A59A-6E970227B2E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3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1A91CA4-9B5A-457B-8E2D-081A4F90D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6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1" r:id="rId42"/>
    <p:sldLayoutId id="2147483712" r:id="rId43"/>
    <p:sldLayoutId id="2147483713" r:id="rId44"/>
    <p:sldLayoutId id="214748371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F368-CD13-4CF3-9FCB-93E3C83DC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 Processing Your Way to Faster Software and a Big Fat Bonus: </a:t>
            </a:r>
            <a:br>
              <a:rPr lang="en-US" dirty="0"/>
            </a:br>
            <a:r>
              <a:rPr lang="en-US" dirty="0"/>
              <a:t>Demonstrations in Base SAS®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0DED-6996-4304-8609-3CFEC8F12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Troy Martin Hughes</a:t>
            </a:r>
          </a:p>
          <a:p>
            <a:r>
              <a:rPr lang="en-US" dirty="0"/>
              <a:t>21 JUN 2019</a:t>
            </a:r>
          </a:p>
        </p:txBody>
      </p:sp>
    </p:spTree>
    <p:extLst>
      <p:ext uri="{BB962C8B-B14F-4D97-AF65-F5344CB8AC3E}">
        <p14:creationId xmlns:p14="http://schemas.microsoft.com/office/powerpoint/2010/main" val="176088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Serialized ETL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Open pt1_pgm02_serial_flow.sas</a:t>
            </a:r>
          </a:p>
          <a:p>
            <a:r>
              <a:rPr lang="en-US" dirty="0"/>
              <a:t>Typical of SAS software and literature</a:t>
            </a:r>
          </a:p>
          <a:p>
            <a:r>
              <a:rPr lang="en-US" dirty="0"/>
              <a:t>Demonstrates </a:t>
            </a:r>
            <a:r>
              <a:rPr lang="en-US" i="1" dirty="0"/>
              <a:t>monolithic </a:t>
            </a:r>
            <a:r>
              <a:rPr lang="en-US" dirty="0"/>
              <a:t>rather than </a:t>
            </a:r>
            <a:r>
              <a:rPr lang="en-US" i="1" dirty="0"/>
              <a:t>modular </a:t>
            </a:r>
            <a:r>
              <a:rPr lang="en-US" dirty="0"/>
              <a:t>software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proc means data=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numvar1 numvar2 numvar3 numvar4;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data=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numvar1 numvar2;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310591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Serialized ETL Flow </a:t>
            </a:r>
            <a:r>
              <a:rPr lang="en-US" dirty="0">
                <a:sym typeface="Wingdings" panose="05000000000000000000" pitchFamily="2" charset="2"/>
              </a:rPr>
              <a:t> False Dependency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real dependencies for pt1_pgm02_serial_flow.sas:</a:t>
            </a:r>
          </a:p>
          <a:p>
            <a:r>
              <a:rPr lang="en-US" dirty="0"/>
              <a:t>What data sets are used and what locks are required?</a:t>
            </a:r>
          </a:p>
          <a:p>
            <a:r>
              <a:rPr lang="en-US" dirty="0"/>
              <a:t>What prerequisite tasks must start or finish first?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proc means data=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numvar1 numvar2 numvar3 numvar4;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data=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numvar1 numvar2;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823200" y="2616200"/>
            <a:ext cx="3962400" cy="3454400"/>
          </a:xfrm>
          <a:prstGeom prst="wedgeEllipseCallout">
            <a:avLst>
              <a:gd name="adj1" fmla="val -117803"/>
              <a:gd name="adj2" fmla="val 36135"/>
            </a:avLst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823200" y="2616200"/>
            <a:ext cx="3962400" cy="3454400"/>
          </a:xfrm>
          <a:prstGeom prst="wedgeEllipseCallout">
            <a:avLst>
              <a:gd name="adj1" fmla="val -114610"/>
              <a:gd name="adj2" fmla="val -7483"/>
            </a:avLst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PROC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MEANS and PROC CORR require only a shared file lock, so both can access LIB.TEST concurrently.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4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Theoretically Parallel to Applied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execute MEANS and CORR in parallel, SYSTASK is used to spawn two new SAS sessions (i.e., batch/child processes)</a:t>
            </a:r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99" name="Rectangle 98"/>
            <p:cNvSpPr/>
            <p:nvPr/>
          </p:nvSpPr>
          <p:spPr>
            <a:xfrm>
              <a:off x="866681" y="302150"/>
              <a:ext cx="993913" cy="477079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DATA step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66776" y="959223"/>
              <a:ext cx="993775" cy="476885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MEANS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6655" y="1604608"/>
              <a:ext cx="993140" cy="47625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CORR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02" name="Straight Arrow Connector 101"/>
            <p:cNvCxnSpPr>
              <a:stCxn id="99" idx="2"/>
              <a:endCxn id="100" idx="0"/>
            </p:cNvCxnSpPr>
            <p:nvPr/>
          </p:nvCxnSpPr>
          <p:spPr>
            <a:xfrm>
              <a:off x="1363638" y="779229"/>
              <a:ext cx="26" cy="1799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endCxn id="101" idx="0"/>
            </p:cNvCxnSpPr>
            <p:nvPr/>
          </p:nvCxnSpPr>
          <p:spPr>
            <a:xfrm>
              <a:off x="1363107" y="1435877"/>
              <a:ext cx="118" cy="1687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>
              <a:off x="3599047" y="294374"/>
              <a:ext cx="993775" cy="47688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DATA step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31775" y="951907"/>
              <a:ext cx="993140" cy="47625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MEANS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51059" y="952805"/>
              <a:ext cx="992505" cy="47561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CORR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7" name="Text Box 13"/>
            <p:cNvSpPr txBox="1"/>
            <p:nvPr/>
          </p:nvSpPr>
          <p:spPr>
            <a:xfrm rot="16200000">
              <a:off x="-1816320" y="100334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3809445" y="780539"/>
              <a:ext cx="0" cy="1797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>
            <a:xfrm>
              <a:off x="4373987" y="775728"/>
              <a:ext cx="0" cy="1797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>
            <a:xfrm>
              <a:off x="3113810" y="1435799"/>
              <a:ext cx="0" cy="64472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>
              <a:off x="5082455" y="1438357"/>
              <a:ext cx="0" cy="64452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5" name="Text Box 8"/>
          <p:cNvSpPr txBox="1"/>
          <p:nvPr/>
        </p:nvSpPr>
        <p:spPr>
          <a:xfrm>
            <a:off x="1828801" y="1691640"/>
            <a:ext cx="426308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133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Monolithic       vs        Modular</a:t>
            </a:r>
            <a:endParaRPr lang="en-US" sz="2133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6" name="Text Box 9"/>
          <p:cNvSpPr txBox="1"/>
          <p:nvPr/>
        </p:nvSpPr>
        <p:spPr>
          <a:xfrm>
            <a:off x="7769966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833836" y="408977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5984" y="2362269"/>
            <a:ext cx="1325217" cy="2365204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DATA step</a:t>
            </a: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PROC MEANS</a:t>
            </a: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PROC CORR</a:t>
            </a:r>
          </a:p>
        </p:txBody>
      </p:sp>
      <p:sp>
        <p:nvSpPr>
          <p:cNvPr id="23" name="Text Box 8"/>
          <p:cNvSpPr txBox="1"/>
          <p:nvPr/>
        </p:nvSpPr>
        <p:spPr>
          <a:xfrm>
            <a:off x="257364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0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Engine / Driver / Controller / Parent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665746"/>
            <a:ext cx="108712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pt1_pgm03_engine_serial.sas (modular but </a:t>
            </a:r>
            <a:r>
              <a:rPr lang="en-US" b="1" dirty="0">
                <a:solidFill>
                  <a:schemeClr val="accent1"/>
                </a:solidFill>
              </a:rPr>
              <a:t>serial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67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command 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"""%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""&amp;path\pt1_pgm04_means.sas""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–log ""&amp;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\pt1_pgm04_means.txt"" 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-print ""&amp;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\pt1_pgm04_means.txt"""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task_means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rc_means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67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waitfor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 _all_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task_means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command """%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""&amp;path\pt1_pgm05_corr.sas"" -log ""&amp;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\pt1_pgm05_corr.txt"" -print ""&amp;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\pt1_pgm05_corr.txt"""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task_corr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status=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rc_corr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_all_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task_corr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4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0"/>
            <a:ext cx="10634312" cy="787400"/>
          </a:xfrm>
        </p:spPr>
        <p:txBody>
          <a:bodyPr>
            <a:normAutofit/>
          </a:bodyPr>
          <a:lstStyle/>
          <a:p>
            <a:r>
              <a:rPr lang="en-US" dirty="0"/>
              <a:t>Engine / Driver / Controller / Parent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8712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pt1_pgm03_engine_serial.sas (modular and </a:t>
            </a:r>
            <a:r>
              <a:rPr lang="en-US" b="1" dirty="0">
                <a:solidFill>
                  <a:srgbClr val="92D050"/>
                </a:solidFill>
              </a:rPr>
              <a:t>parallel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67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command 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"""%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en-US" sz="2267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""&amp;path\pt1_pgm04_means.sas""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–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""&amp;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\pt1_pgm04_means.txt"" 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""&amp;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\pt1_pgm04_means.txt"""</a:t>
            </a:r>
          </a:p>
          <a:p>
            <a:pPr marL="0" indent="0"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67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task_means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rc_means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command """%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""&amp;path\pt1_pgm05_corr.sas"" -log ""&amp;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\pt1_pgm05_corr.txt"" -print ""&amp;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\pt1_pgm05_corr.txt"""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task_corr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status=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rc_corr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67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waitfor</a:t>
            </a:r>
            <a:r>
              <a:rPr lang="en-US" sz="2267" b="1" dirty="0">
                <a:latin typeface="Courier New" panose="02070309020205020404" pitchFamily="49" charset="0"/>
                <a:cs typeface="Courier New" panose="02070309020205020404" pitchFamily="49" charset="0"/>
              </a:rPr>
              <a:t> _all_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task_means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task_corr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3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Race 1: False Process Dependency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99" name="Rectangle 98"/>
            <p:cNvSpPr/>
            <p:nvPr/>
          </p:nvSpPr>
          <p:spPr>
            <a:xfrm>
              <a:off x="866681" y="302150"/>
              <a:ext cx="993913" cy="477079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DATA step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66776" y="959223"/>
              <a:ext cx="993775" cy="476885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MEANS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6655" y="1604608"/>
              <a:ext cx="993140" cy="47625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CORR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02" name="Straight Arrow Connector 101"/>
            <p:cNvCxnSpPr>
              <a:stCxn id="99" idx="2"/>
              <a:endCxn id="100" idx="0"/>
            </p:cNvCxnSpPr>
            <p:nvPr/>
          </p:nvCxnSpPr>
          <p:spPr>
            <a:xfrm>
              <a:off x="1363638" y="779229"/>
              <a:ext cx="26" cy="1799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endCxn id="101" idx="0"/>
            </p:cNvCxnSpPr>
            <p:nvPr/>
          </p:nvCxnSpPr>
          <p:spPr>
            <a:xfrm>
              <a:off x="1363107" y="1435877"/>
              <a:ext cx="118" cy="1687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>
              <a:off x="3599047" y="294374"/>
              <a:ext cx="993775" cy="47688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DATA step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31775" y="951907"/>
              <a:ext cx="993140" cy="47625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MEANS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51059" y="952805"/>
              <a:ext cx="992505" cy="47561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CORR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7" name="Text Box 13"/>
            <p:cNvSpPr txBox="1"/>
            <p:nvPr/>
          </p:nvSpPr>
          <p:spPr>
            <a:xfrm rot="16200000">
              <a:off x="-1816320" y="100334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3809445" y="780539"/>
              <a:ext cx="0" cy="1797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>
            <a:xfrm>
              <a:off x="4373987" y="775728"/>
              <a:ext cx="0" cy="1797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>
            <a:xfrm>
              <a:off x="3113810" y="1435799"/>
              <a:ext cx="0" cy="64472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>
              <a:off x="5082455" y="1438357"/>
              <a:ext cx="0" cy="64452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5" name="Text Box 8"/>
          <p:cNvSpPr txBox="1"/>
          <p:nvPr/>
        </p:nvSpPr>
        <p:spPr>
          <a:xfrm>
            <a:off x="1828801" y="1691640"/>
            <a:ext cx="426308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133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Monolithic       vs        Modular</a:t>
            </a:r>
            <a:endParaRPr lang="en-US" sz="2133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6" name="Text Box 9"/>
          <p:cNvSpPr txBox="1"/>
          <p:nvPr/>
        </p:nvSpPr>
        <p:spPr>
          <a:xfrm>
            <a:off x="7769966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833836" y="408977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5984" y="2362269"/>
            <a:ext cx="1325217" cy="2365204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DATA step</a:t>
            </a: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PROC MEANS</a:t>
            </a: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PROC CORR</a:t>
            </a:r>
          </a:p>
        </p:txBody>
      </p:sp>
      <p:sp>
        <p:nvSpPr>
          <p:cNvPr id="23" name="Text Box 8"/>
          <p:cNvSpPr txBox="1"/>
          <p:nvPr/>
        </p:nvSpPr>
        <p:spPr>
          <a:xfrm>
            <a:off x="257364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4" name="Text Box 8"/>
          <p:cNvSpPr txBox="1"/>
          <p:nvPr/>
        </p:nvSpPr>
        <p:spPr>
          <a:xfrm>
            <a:off x="56727" y="4935979"/>
            <a:ext cx="45720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1. pt1_pgm02_serial_flow.sas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5" name="Text Box 8"/>
          <p:cNvSpPr txBox="1"/>
          <p:nvPr/>
        </p:nvSpPr>
        <p:spPr>
          <a:xfrm>
            <a:off x="2914648" y="5645480"/>
            <a:ext cx="4919187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2. pt1_pgm03_engine_serial.sas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7" name="Text Box 8"/>
          <p:cNvSpPr txBox="1"/>
          <p:nvPr/>
        </p:nvSpPr>
        <p:spPr>
          <a:xfrm>
            <a:off x="6299200" y="4935979"/>
            <a:ext cx="52832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3. pt1_pgm06_engine_parallel.sas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10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Child / Batch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Some rules for batch processes spawned with SYSTASK:</a:t>
            </a:r>
          </a:p>
          <a:p>
            <a:r>
              <a:rPr lang="en-US" dirty="0"/>
              <a:t>SAS system options reset to default</a:t>
            </a:r>
          </a:p>
          <a:p>
            <a:r>
              <a:rPr lang="en-US" dirty="0"/>
              <a:t>SAS library and other definitions are reset to default</a:t>
            </a:r>
          </a:p>
          <a:p>
            <a:r>
              <a:rPr lang="en-US" dirty="0"/>
              <a:t>User-defined global macro variables are removed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pt1_pgm04_means.sas</a:t>
            </a:r>
          </a:p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%let path=%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(SAS_EXECFILEPATH);</a:t>
            </a:r>
          </a:p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%let path=%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(&amp;path,1,%length(&amp;path)-%length(%scan(&amp;path,-1,\)));</a:t>
            </a:r>
          </a:p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%include "&amp;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path.startup.sas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proc means data=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numvar1 numvar2 numvar3 numvar4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61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Passing Parameters with SYSPARM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609585" indent="-609585">
              <a:buNone/>
            </a:pPr>
            <a:r>
              <a:rPr lang="en-US" b="1" dirty="0"/>
              <a:t>SYSPARM parameter </a:t>
            </a:r>
            <a:r>
              <a:rPr lang="en-US" dirty="0"/>
              <a:t>– passes a single character variable via SYSTASK command from parent to child process</a:t>
            </a:r>
          </a:p>
          <a:p>
            <a:pPr marL="609585" indent="-609585">
              <a:buNone/>
            </a:pPr>
            <a:r>
              <a:rPr lang="en-US" b="1" dirty="0"/>
              <a:t>&amp;SYSPARM global macro variable </a:t>
            </a:r>
            <a:r>
              <a:rPr lang="en-US" dirty="0"/>
              <a:t>– reads the SYSPARM parameter within a child process</a:t>
            </a:r>
          </a:p>
          <a:p>
            <a:pPr marL="609585" indent="-609585">
              <a:buNone/>
            </a:pPr>
            <a:endParaRPr lang="en-US" sz="1333" dirty="0"/>
          </a:p>
          <a:p>
            <a:pPr marL="609585" indent="-609585">
              <a:buNone/>
            </a:pPr>
            <a:r>
              <a:rPr lang="en-US" dirty="0"/>
              <a:t>Parent Process (</a:t>
            </a:r>
            <a:r>
              <a:rPr lang="en-US" dirty="0" err="1"/>
              <a:t>engine.sas</a:t>
            </a:r>
            <a:r>
              <a:rPr lang="en-US" dirty="0"/>
              <a:t>)</a:t>
            </a:r>
          </a:p>
          <a:p>
            <a:pPr marL="609585" indent="-609585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command """%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""&amp;path\pt1_pgm08_means_with_SYSPARM.sas""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-log ""&amp;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\pt1_pgm08_means.txt""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-print ""&amp;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\pt1_pgm08_means.txt""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""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task_means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rc_means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5494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Receiving Parameters with &amp;SYSPARM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09585" indent="-609585">
              <a:buNone/>
            </a:pPr>
            <a:r>
              <a:rPr lang="en-US" b="1" dirty="0"/>
              <a:t>SYSPARM parameter </a:t>
            </a:r>
            <a:r>
              <a:rPr lang="en-US" dirty="0"/>
              <a:t>– passes a single character variable via SYSTASK command from parent to child process</a:t>
            </a:r>
          </a:p>
          <a:p>
            <a:pPr marL="609585" indent="-609585">
              <a:buNone/>
            </a:pPr>
            <a:r>
              <a:rPr lang="en-US" b="1" dirty="0"/>
              <a:t>&amp;SYSPARM global macro variable </a:t>
            </a:r>
            <a:r>
              <a:rPr lang="en-US" dirty="0"/>
              <a:t>– reads the SYSPARM parameter within a child process</a:t>
            </a:r>
          </a:p>
          <a:p>
            <a:pPr marL="609585" indent="-609585">
              <a:buNone/>
            </a:pPr>
            <a:endParaRPr lang="en-US" sz="1333" dirty="0"/>
          </a:p>
          <a:p>
            <a:pPr marL="609585" indent="-609585">
              <a:buNone/>
            </a:pPr>
            <a:r>
              <a:rPr lang="en-US" dirty="0"/>
              <a:t>Child Process (</a:t>
            </a:r>
            <a:r>
              <a:rPr lang="en-US" dirty="0" err="1"/>
              <a:t>child.sas</a:t>
            </a:r>
            <a:r>
              <a:rPr lang="en-US" dirty="0"/>
              <a:t>)</a:t>
            </a:r>
          </a:p>
          <a:p>
            <a:pPr marL="609585" indent="-609585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 temp;</a:t>
            </a:r>
          </a:p>
          <a:p>
            <a:pPr marL="609585" indent="-609585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set 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* SYSPARM parameter is LIB.DSN;</a:t>
            </a:r>
          </a:p>
          <a:p>
            <a:pPr marL="609585" indent="-609585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372261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Multiple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609585" indent="-609585">
              <a:buNone/>
            </a:pPr>
            <a:r>
              <a:rPr lang="en-US" b="1" dirty="0"/>
              <a:t>SYSPARM parameter </a:t>
            </a:r>
            <a:r>
              <a:rPr lang="en-US" dirty="0"/>
              <a:t>– passes a single character variable via SYSTASK command from parent to child process… but this can be tokenized and parsed into multiple variables by the child process</a:t>
            </a:r>
          </a:p>
          <a:p>
            <a:pPr marL="609585" indent="-609585">
              <a:buNone/>
            </a:pPr>
            <a:endParaRPr lang="en-US" sz="1333" dirty="0"/>
          </a:p>
          <a:p>
            <a:pPr marL="609585" indent="-609585">
              <a:buNone/>
            </a:pPr>
            <a:r>
              <a:rPr lang="en-US" dirty="0"/>
              <a:t>Parent Process (</a:t>
            </a:r>
            <a:r>
              <a:rPr lang="en-US" dirty="0" err="1"/>
              <a:t>engine.sas</a:t>
            </a:r>
            <a:r>
              <a:rPr lang="en-US" dirty="0"/>
              <a:t>)</a:t>
            </a:r>
          </a:p>
          <a:p>
            <a:pPr marL="609585" indent="-609585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command """%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""&amp;path\pt1_pgm08_means_with_SYSPARM.sas""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-log ""&amp;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\pt1_pgm08_means.txt""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-print ""&amp;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\pt1_pgm08_means.txt""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""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=numvar1 numvar2"""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task_means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rc_means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6397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7885-982C-47E5-8ABA-0E84EB41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FD2AC-BD6A-4DD1-84B5-02CD2283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4" y="1488557"/>
            <a:ext cx="2900017" cy="403058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8DE0F-91B0-485F-AA64-F0F3AC7F0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458" y="1488556"/>
            <a:ext cx="2900017" cy="40305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966662-E155-4E22-8230-9C1A46C30742}"/>
              </a:ext>
            </a:extLst>
          </p:cNvPr>
          <p:cNvSpPr txBox="1">
            <a:spLocks/>
          </p:cNvSpPr>
          <p:nvPr/>
        </p:nvSpPr>
        <p:spPr>
          <a:xfrm>
            <a:off x="6932428" y="1371597"/>
            <a:ext cx="4786188" cy="5071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/>
              <a:t>Troy has been a SAS practitioner for more than 20 years, has managed SAS projects in support of federal, state, and local government initiatives, and is a SAS Certified Base, Advanced, and Clinical Trials Programmer. He has been a frequent presenter at SGF, SAS Analytics Experience, WUSS, SCSUG, MWSUG, SESUG, and PharmaSUG. He has an MBA in Information Systems Management and certifications including: PMP, PMI-RMP, PMI-PBA, PMI-ACP, CISSP, CSSLP, ITIL, CSM, CSD, CSPO, CSP-SM, and CSP-PO. Troy is a consultant at the DoD Defense Manpower Data Center (DMDC), and is a US Navy veteran with two deployments to Afghanistan.</a:t>
            </a:r>
          </a:p>
        </p:txBody>
      </p:sp>
    </p:spTree>
    <p:extLst>
      <p:ext uri="{BB962C8B-B14F-4D97-AF65-F5344CB8AC3E}">
        <p14:creationId xmlns:p14="http://schemas.microsoft.com/office/powerpoint/2010/main" val="116397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Multiple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0566400" cy="5486400"/>
          </a:xfrm>
        </p:spPr>
        <p:txBody>
          <a:bodyPr>
            <a:normAutofit fontScale="92500" lnSpcReduction="20000"/>
          </a:bodyPr>
          <a:lstStyle/>
          <a:p>
            <a:pPr marL="609585" indent="-609585">
              <a:buNone/>
            </a:pPr>
            <a:r>
              <a:rPr lang="en-US" b="1" dirty="0"/>
              <a:t>&amp;SYSPARM macro variable – </a:t>
            </a:r>
            <a:r>
              <a:rPr lang="en-US" dirty="0"/>
              <a:t>over 8,000 characters, thus parsed into endless user-defined macro variables</a:t>
            </a:r>
          </a:p>
          <a:p>
            <a:pPr marL="609585" indent="-609585">
              <a:buNone/>
            </a:pPr>
            <a:endParaRPr lang="en-US" sz="1333" dirty="0"/>
          </a:p>
          <a:p>
            <a:pPr marL="609585" indent="-609585">
              <a:buNone/>
            </a:pPr>
            <a:r>
              <a:rPr lang="en-US" dirty="0"/>
              <a:t>Child Process (</a:t>
            </a:r>
            <a:r>
              <a:rPr lang="en-US" dirty="0" err="1"/>
              <a:t>child.sas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getparm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%local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%do %while(%length(%scan(%quote(&amp;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),&amp;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,','))&gt;1);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=%scan(%scan(%quote(&amp;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),&amp;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,','),1,=);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=%scan(%scan(%quote(&amp;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),&amp;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,','),2,=);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%global 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(&amp;i+1);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  <a:b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</p:txBody>
      </p:sp>
    </p:spTree>
    <p:extLst>
      <p:ext uri="{BB962C8B-B14F-4D97-AF65-F5344CB8AC3E}">
        <p14:creationId xmlns:p14="http://schemas.microsoft.com/office/powerpoint/2010/main" val="201112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False Dependency of Data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4" name="Rectangle 103"/>
            <p:cNvSpPr/>
            <p:nvPr/>
          </p:nvSpPr>
          <p:spPr>
            <a:xfrm>
              <a:off x="3599047" y="294374"/>
              <a:ext cx="993775" cy="47688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SORT DNS2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18739" y="293317"/>
              <a:ext cx="993140" cy="47625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SORT DSN1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65157" y="295644"/>
              <a:ext cx="1002430" cy="47561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SORT DSN3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7" name="Text Box 13"/>
            <p:cNvSpPr txBox="1"/>
            <p:nvPr/>
          </p:nvSpPr>
          <p:spPr>
            <a:xfrm rot="16200000">
              <a:off x="-1816320" y="100334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3113810" y="844170"/>
              <a:ext cx="0" cy="123635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>
              <a:off x="5082455" y="844170"/>
              <a:ext cx="0" cy="12387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6" name="Text Box 9"/>
          <p:cNvSpPr txBox="1"/>
          <p:nvPr/>
        </p:nvSpPr>
        <p:spPr>
          <a:xfrm>
            <a:off x="7769966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833836" y="365929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4" name="Text Box 8"/>
          <p:cNvSpPr txBox="1"/>
          <p:nvPr/>
        </p:nvSpPr>
        <p:spPr>
          <a:xfrm>
            <a:off x="914400" y="4963160"/>
            <a:ext cx="104648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Often occurs in macro design that iterates some task through a parameterized list of values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38401" y="2319361"/>
            <a:ext cx="1325033" cy="635847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8400" y="3195660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DSN2</a:t>
            </a:r>
            <a:endParaRPr lang="en-US" sz="1600" b="1" kern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01340" y="2956054"/>
            <a:ext cx="0" cy="2396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100493" y="3830661"/>
            <a:ext cx="0" cy="2243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439247" y="4065187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DSN3</a:t>
            </a:r>
            <a:endParaRPr lang="en-US" sz="1600" b="1" kern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33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 Four Data Sets (Old School)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Run pt2_pgm02_serial_sort.sas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out=lib.test_sorted1;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by charvar1;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10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out=lib.test_sorted2;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by charvar2;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10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out=lib.test_sorted3;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by charvar3;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78604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 Four Data Sets (with Macros v.1)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1176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Open pt2_pgm03_serial_sort_macro.sas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out=&amp;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by 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=lib.test_sorted1,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=charvar1);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=lib.test_sorted2,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=charvar2);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=lib.test_sorted3,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=charvar3);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=lib.test_sorted4,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=charvar4);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6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 Four Data Sets (with Macros v.2)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11760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pt2_pgm03_serial_sort_macro.sas (continued)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out=&amp;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by 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serial_sort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%do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=1 %to 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lib.test_sorted&amp;i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charvar&amp;i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serial_sort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2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9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 Four Data Sets (with Macros v.3)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11760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pt2_pgm03_serial_sort_macro.sas (continued)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=,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=);</a:t>
            </a:r>
          </a:p>
          <a:p>
            <a:pPr marL="0" indent="0"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out=&amp;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by 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serial_sort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%local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sortvar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%let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%do %while(%length(%scan(&amp;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,,S))&gt;1);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sortvar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=%scan(&amp;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,,S);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lib.test_sorted&amp;i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=&amp;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sortvar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(&amp;i+1);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serial_sort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=charvar1 charvar2 charvar3 charvar4);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53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Quickly Written Code ≠ Quickly Running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Paradox</a:t>
            </a:r>
          </a:p>
          <a:p>
            <a:r>
              <a:rPr lang="en-US" dirty="0"/>
              <a:t>Code can be written more efficiently with parameters but often runs slower because iterations are serialized.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do_it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 /*space-delimited list */);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%do %while(%length(%scan(&amp;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,,S))&gt;1);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=%scan(&amp;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,,S));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* do something to &amp;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data set;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(&amp;i+1);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do_it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2267" dirty="0">
                <a:latin typeface="Courier New" panose="02070309020205020404" pitchFamily="49" charset="0"/>
                <a:cs typeface="Courier New" panose="02070309020205020404" pitchFamily="49" charset="0"/>
              </a:rPr>
              <a:t>=dsn1 dsn2 dsn3);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2968" y="3624919"/>
            <a:ext cx="1325033" cy="635847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DSN1</a:t>
            </a:r>
          </a:p>
        </p:txBody>
      </p:sp>
      <p:sp>
        <p:nvSpPr>
          <p:cNvPr id="5" name="Rectangle 4"/>
          <p:cNvSpPr/>
          <p:nvPr/>
        </p:nvSpPr>
        <p:spPr>
          <a:xfrm>
            <a:off x="9342967" y="4501219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DSN2</a:t>
            </a:r>
            <a:endParaRPr lang="en-US" sz="1600" b="1" kern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005907" y="4261613"/>
            <a:ext cx="0" cy="2396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>
            <a:off x="10005060" y="5136219"/>
            <a:ext cx="0" cy="2243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9343813" y="5370745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DSN3</a:t>
            </a:r>
            <a:endParaRPr lang="en-US" sz="1600" b="1" kern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141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Dependency of Data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4" name="Rectangle 103"/>
            <p:cNvSpPr/>
            <p:nvPr/>
          </p:nvSpPr>
          <p:spPr>
            <a:xfrm>
              <a:off x="3599047" y="294374"/>
              <a:ext cx="993775" cy="47688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SORT DSN2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18739" y="293317"/>
              <a:ext cx="993140" cy="47625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SORT DSN1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70120" y="295644"/>
              <a:ext cx="992505" cy="47561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SORT DSN3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7" name="Text Box 13"/>
            <p:cNvSpPr txBox="1"/>
            <p:nvPr/>
          </p:nvSpPr>
          <p:spPr>
            <a:xfrm rot="16200000">
              <a:off x="-1816320" y="100334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3113810" y="844170"/>
              <a:ext cx="0" cy="123635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>
              <a:off x="5082455" y="844170"/>
              <a:ext cx="0" cy="12387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6" name="Text Box 9"/>
          <p:cNvSpPr txBox="1"/>
          <p:nvPr/>
        </p:nvSpPr>
        <p:spPr>
          <a:xfrm>
            <a:off x="7769966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833836" y="365929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4" name="Text Box 8"/>
          <p:cNvSpPr txBox="1"/>
          <p:nvPr/>
        </p:nvSpPr>
        <p:spPr>
          <a:xfrm>
            <a:off x="914400" y="4963160"/>
            <a:ext cx="104648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To overcome this false dependency, SYSTASK can spawn simultaneous SAS sessions that sort the data sets in parallel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38401" y="2319361"/>
            <a:ext cx="1325033" cy="635847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8400" y="3195660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DSN2</a:t>
            </a:r>
            <a:endParaRPr lang="en-US" sz="1600" b="1" kern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01340" y="2956054"/>
            <a:ext cx="0" cy="2396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100493" y="3830661"/>
            <a:ext cx="0" cy="2243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439247" y="4065187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Arial"/>
                <a:ea typeface="Times New Roman"/>
              </a:rPr>
              <a:t>SORT DSN3</a:t>
            </a:r>
            <a:endParaRPr lang="en-US" sz="1600" b="1" kern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94510" y="1905001"/>
            <a:ext cx="1325033" cy="31792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Engine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41673" y="2224685"/>
            <a:ext cx="249559" cy="1198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9619543" y="2224684"/>
            <a:ext cx="233117" cy="15896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endCxn id="104" idx="0"/>
          </p:cNvCxnSpPr>
          <p:nvPr/>
        </p:nvCxnSpPr>
        <p:spPr>
          <a:xfrm flipH="1">
            <a:off x="8953747" y="2251600"/>
            <a:ext cx="3280" cy="9119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56487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Sort of Four Data Sets (Engine)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1176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Open pt2_pgm04_engine_to_sort.sas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parallel_sort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%local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sortvar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%let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%do %while(%length(%scan(&amp;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,,S))&gt;1);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command """%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-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endParaRPr lang="en-US" sz="14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   -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""&amp;path\pt2_pgm05_sort.sas"" -log ""&amp;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\pt2_pgm05_sort&amp;i..txt""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   -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""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lib.test_sorted&amp;i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charvar&amp;i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"""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freq&amp;i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status=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rc_freq&amp;i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(&amp;i+1);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%let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(&amp;i-1);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waitfor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_all_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%do j=1 %to &amp;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freq&amp;j</a:t>
            </a:r>
            <a:endParaRPr lang="en-US" sz="14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   %end;;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%put ALL DONE!;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parallel_sort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dsnlist</a:t>
            </a:r>
            <a:r>
              <a:rPr lang="en-US" sz="1467" dirty="0">
                <a:latin typeface="Courier New" panose="02070309020205020404" pitchFamily="49" charset="0"/>
                <a:cs typeface="Courier New" panose="02070309020205020404" pitchFamily="49" charset="0"/>
              </a:rPr>
              <a:t>=charvar1 charvar2 charvar3 charvar4);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37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Sort of Four Data Sets (Child)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6000" y="990600"/>
            <a:ext cx="11176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Open pt2_pgm05_sort.sas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%let path=%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(SAS_EXECFILEPATH);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%let path=%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(&amp;path,1,%length(&amp;path)-%length(%scan(&amp;path,-1,\)));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%include "&amp;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path.startup.sas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getparm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proc sort data=&amp;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out=&amp;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by 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0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84600" y="1600200"/>
            <a:ext cx="4622800" cy="4369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 – 2 – 1 – Countdown</a:t>
            </a:r>
          </a:p>
        </p:txBody>
      </p:sp>
      <p:sp>
        <p:nvSpPr>
          <p:cNvPr id="6" name="Oval 5"/>
          <p:cNvSpPr/>
          <p:nvPr/>
        </p:nvSpPr>
        <p:spPr>
          <a:xfrm>
            <a:off x="3782683" y="1600200"/>
            <a:ext cx="4622800" cy="436904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4470400" y="2222650"/>
            <a:ext cx="3251200" cy="3124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68483" y="2222650"/>
            <a:ext cx="3251200" cy="3124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4470400" y="2222650"/>
            <a:ext cx="3251200" cy="3124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68483" y="2234750"/>
            <a:ext cx="3251200" cy="3124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6146" name="Picture 2" descr="C:\Users\juan\stuff\SAS\20170402_SGF_Orlando\TUTORIAL_software_quality_3_hours\computer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990601"/>
            <a:ext cx="6604000" cy="53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+Peels+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False </a:t>
            </a:r>
            <a:r>
              <a:rPr lang="en-US" dirty="0"/>
              <a:t>Dependency of Data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103632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4" name="Rectangle 103"/>
            <p:cNvSpPr/>
            <p:nvPr/>
          </p:nvSpPr>
          <p:spPr>
            <a:xfrm>
              <a:off x="3599047" y="294374"/>
              <a:ext cx="993775" cy="47688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Read DSN3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266825" y="293317"/>
              <a:ext cx="993140" cy="47625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Read DSN1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70120" y="295644"/>
              <a:ext cx="992505" cy="47561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Arial"/>
                  <a:ea typeface="Times New Roman"/>
                </a:rPr>
                <a:t>Read DSN4</a:t>
              </a:r>
              <a:endParaRPr lang="en-US" sz="1600" b="1" kern="0" dirty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7" name="Text Box 13"/>
            <p:cNvSpPr txBox="1"/>
            <p:nvPr/>
          </p:nvSpPr>
          <p:spPr>
            <a:xfrm rot="16200000">
              <a:off x="-1816320" y="1464945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1800225" y="844170"/>
              <a:ext cx="0" cy="123635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>
              <a:off x="5229225" y="844170"/>
              <a:ext cx="0" cy="12387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6" name="Text Box 9"/>
          <p:cNvSpPr txBox="1"/>
          <p:nvPr/>
        </p:nvSpPr>
        <p:spPr>
          <a:xfrm>
            <a:off x="7080250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042520" y="365929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8401" y="2319361"/>
            <a:ext cx="1325033" cy="635847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Read DSN1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8400" y="3195660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Read DSN2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01340" y="2956054"/>
            <a:ext cx="0" cy="2396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100493" y="3830661"/>
            <a:ext cx="0" cy="2243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439247" y="4065187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Read DSN3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14168" y="1803401"/>
            <a:ext cx="1325033" cy="31792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Engine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05788" y="2121325"/>
            <a:ext cx="1008379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8534401" y="2121325"/>
            <a:ext cx="116559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7769967" y="2121325"/>
            <a:ext cx="63868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1" name="Text Box 8"/>
          <p:cNvSpPr txBox="1"/>
          <p:nvPr/>
        </p:nvSpPr>
        <p:spPr>
          <a:xfrm>
            <a:off x="812800" y="5567413"/>
            <a:ext cx="106680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SYSTASK can be used to read four data sets in parallel rather than in series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099647" y="4688841"/>
            <a:ext cx="0" cy="2243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2438400" y="4912360"/>
            <a:ext cx="1324187" cy="635000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Read DSN4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27645" y="2344488"/>
            <a:ext cx="1324187" cy="6350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Read DSN2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854159" y="2129189"/>
            <a:ext cx="998501" cy="2152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0288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Four Data Sets (Old School)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Open pt2_pgm06_read_series.sas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 lib.test1;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length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8;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6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data lib.test2;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length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8;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11586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Four Data Sets (with Macros)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Run pt2_pgm07_read_series_macro.sas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read_serial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%local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%do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=1 %to 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data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lib.test&amp;i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length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8;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run;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endParaRPr lang="en-US" sz="6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read_serial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0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Four Data Sets in Parallel (Engine)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Open pt2_pgm08_engine_to_read.sas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read_parallel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%local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%do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=1 %to 4;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lib.test&amp;i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%let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systask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command """%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(SASROOT)\sas.exe"" -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noterminal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nosplash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   -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""&amp;path\pt2_pgm09_read_with_SYSPARM.sas""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   -log ""&amp;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logpath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\pt2_pgm09_read_with_SYSPARM&amp;i..txt""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   -print ""&amp;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outpath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\pt2_pgm09_read_with_SYSPARM&amp;i..txt""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   -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sysparm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""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=&amp;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taskname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task_readme&amp;i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status=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rc_readme&amp;i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waitfor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_all_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%do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=1 %to 4;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task_readme&amp;i</a:t>
            </a:r>
            <a:endParaRPr lang="en-US" sz="133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   %end;;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%put ALL DONE!;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3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read_parallel</a:t>
            </a:r>
            <a:r>
              <a:rPr lang="en-US" sz="13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92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Four Data Sets in Parallel [Child)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Open pt2_pgm09_read_with_SYSPARM.sas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%let path=%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sysget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(SAS_EXECFILEPATH);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%let path=%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(&amp;path,1,%length(&amp;path)-%length(%scan(&amp;path,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  -1,\)));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%include "&amp;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path.startup.sas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endParaRPr lang="en-US" sz="10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getparm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067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data &amp;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  set &amp;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  length 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8;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65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False Dependency of Throughput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103632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7" name="Text Box 13"/>
            <p:cNvSpPr txBox="1"/>
            <p:nvPr/>
          </p:nvSpPr>
          <p:spPr>
            <a:xfrm rot="16200000">
              <a:off x="-1816320" y="68453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2304135" y="673356"/>
              <a:ext cx="0" cy="4356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6" name="Text Box 9"/>
          <p:cNvSpPr txBox="1"/>
          <p:nvPr/>
        </p:nvSpPr>
        <p:spPr>
          <a:xfrm>
            <a:off x="7080250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188937" y="2889695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842211" y="3773805"/>
            <a:ext cx="10833100" cy="143298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This false dependency occurs when a process must read an entire data set sequentially rather than through direct I/O calls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This is overcome by simultaneous direct I/O calls to discrete chunks of the data set but may require subsequent aggregation</a:t>
            </a:r>
          </a:p>
        </p:txBody>
      </p:sp>
      <p:grpSp>
        <p:nvGrpSpPr>
          <p:cNvPr id="65" name="Canvas 293"/>
          <p:cNvGrpSpPr/>
          <p:nvPr/>
        </p:nvGrpSpPr>
        <p:grpSpPr>
          <a:xfrm>
            <a:off x="2200063" y="1889042"/>
            <a:ext cx="8322800" cy="2753655"/>
            <a:chOff x="0" y="-244696"/>
            <a:chExt cx="6242100" cy="2065241"/>
          </a:xfrm>
        </p:grpSpPr>
        <p:sp>
          <p:nvSpPr>
            <p:cNvPr id="66" name="Rectangle 65"/>
            <p:cNvSpPr/>
            <p:nvPr/>
          </p:nvSpPr>
          <p:spPr>
            <a:xfrm>
              <a:off x="0" y="0"/>
              <a:ext cx="5843905" cy="1820545"/>
            </a:xfrm>
            <a:prstGeom prst="rect">
              <a:avLst/>
            </a:prstGeom>
          </p:spPr>
        </p:sp>
        <p:sp>
          <p:nvSpPr>
            <p:cNvPr id="69" name="Flowchart: Magnetic Disk 68"/>
            <p:cNvSpPr/>
            <p:nvPr/>
          </p:nvSpPr>
          <p:spPr>
            <a:xfrm>
              <a:off x="407353" y="-244696"/>
              <a:ext cx="964997" cy="1367631"/>
            </a:xfrm>
            <a:prstGeom prst="flowChartMagneticDisk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2900521" y="-3664"/>
              <a:ext cx="745884" cy="328926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3763861" y="-6595"/>
              <a:ext cx="745490" cy="328295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2" name="Flowchart: Magnetic Disk 71"/>
            <p:cNvSpPr/>
            <p:nvPr/>
          </p:nvSpPr>
          <p:spPr>
            <a:xfrm>
              <a:off x="4638504" y="-9525"/>
              <a:ext cx="745490" cy="328295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7" name="Flowchart: Magnetic Disk 76"/>
            <p:cNvSpPr/>
            <p:nvPr/>
          </p:nvSpPr>
          <p:spPr>
            <a:xfrm>
              <a:off x="5497245" y="-11646"/>
              <a:ext cx="744855" cy="327660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>
            <a:off x="10026292" y="2848104"/>
            <a:ext cx="0" cy="58089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4964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Out-of-the-Box PROC FREQ (aka Serial)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Open the program pt3_pgm02_freq_serial.sas</a:t>
            </a:r>
          </a:p>
          <a:p>
            <a:r>
              <a:rPr lang="en-US" dirty="0"/>
              <a:t>creates an output data set (LIB.FREQ) that contains the frequencies of the variable CHARVAR1</a:t>
            </a:r>
          </a:p>
          <a:p>
            <a:r>
              <a:rPr lang="en-US" dirty="0"/>
              <a:t>PROC FREQ is not multithreaded so it performs slowly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data=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tables charvar1 / out=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lib.freq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27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Frequency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103632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3492501" y="1950297"/>
            <a:ext cx="7988300" cy="2957407"/>
            <a:chOff x="0" y="0"/>
            <a:chExt cx="5991225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cxnSp>
          <p:nvCxnSpPr>
            <p:cNvPr id="110" name="Straight Arrow Connector 109"/>
            <p:cNvCxnSpPr/>
            <p:nvPr/>
          </p:nvCxnSpPr>
          <p:spPr>
            <a:xfrm>
              <a:off x="2304135" y="1032828"/>
              <a:ext cx="0" cy="21783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6" name="Text Box 9"/>
          <p:cNvSpPr txBox="1"/>
          <p:nvPr/>
        </p:nvSpPr>
        <p:spPr>
          <a:xfrm>
            <a:off x="7080250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188937" y="325289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962236" y="3584677"/>
            <a:ext cx="5133341" cy="143298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2. PROC FREQ is performed in parallel on four discrete chunks of the data set using FIRSTOBS and OBS to create four output data sets</a:t>
            </a:r>
          </a:p>
        </p:txBody>
      </p:sp>
      <p:grpSp>
        <p:nvGrpSpPr>
          <p:cNvPr id="65" name="Canvas 293"/>
          <p:cNvGrpSpPr/>
          <p:nvPr/>
        </p:nvGrpSpPr>
        <p:grpSpPr>
          <a:xfrm>
            <a:off x="2200063" y="2199776"/>
            <a:ext cx="8322800" cy="2442921"/>
            <a:chOff x="0" y="-11646"/>
            <a:chExt cx="6242100" cy="1832191"/>
          </a:xfrm>
        </p:grpSpPr>
        <p:sp>
          <p:nvSpPr>
            <p:cNvPr id="66" name="Rectangle 65"/>
            <p:cNvSpPr/>
            <p:nvPr/>
          </p:nvSpPr>
          <p:spPr>
            <a:xfrm>
              <a:off x="0" y="0"/>
              <a:ext cx="5843905" cy="1820545"/>
            </a:xfrm>
            <a:prstGeom prst="rect">
              <a:avLst/>
            </a:prstGeom>
          </p:spPr>
        </p:sp>
        <p:sp>
          <p:nvSpPr>
            <p:cNvPr id="70" name="Flowchart: Magnetic Disk 69"/>
            <p:cNvSpPr/>
            <p:nvPr/>
          </p:nvSpPr>
          <p:spPr>
            <a:xfrm>
              <a:off x="2900521" y="-3664"/>
              <a:ext cx="745884" cy="328926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3763861" y="-6595"/>
              <a:ext cx="745490" cy="328295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2" name="Flowchart: Magnetic Disk 71"/>
            <p:cNvSpPr/>
            <p:nvPr/>
          </p:nvSpPr>
          <p:spPr>
            <a:xfrm>
              <a:off x="4638504" y="-9525"/>
              <a:ext cx="745490" cy="328295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7" name="Flowchart: Magnetic Disk 76"/>
            <p:cNvSpPr/>
            <p:nvPr/>
          </p:nvSpPr>
          <p:spPr>
            <a:xfrm>
              <a:off x="5497245" y="-11646"/>
              <a:ext cx="744855" cy="327660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0" name="Text Box 8"/>
          <p:cNvSpPr txBox="1"/>
          <p:nvPr/>
        </p:nvSpPr>
        <p:spPr>
          <a:xfrm>
            <a:off x="914401" y="1086832"/>
            <a:ext cx="4470401" cy="244376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1. Breakpoints are created that describe low and high observations for each data chunk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18308" y="1600201"/>
            <a:ext cx="1325033" cy="31792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Engine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09928" y="1918125"/>
            <a:ext cx="1008379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>
            <a:off x="8638541" y="1918125"/>
            <a:ext cx="116559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7874107" y="1918125"/>
            <a:ext cx="63868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8958299" y="1925989"/>
            <a:ext cx="998501" cy="2152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652808" y="2884129"/>
            <a:ext cx="1325033" cy="31792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Engine</a:t>
            </a:r>
            <a:endParaRPr lang="en-US" sz="1600" b="1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792935" y="2624941"/>
            <a:ext cx="63868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7815827" y="2622646"/>
            <a:ext cx="116559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H="1">
            <a:off x="9012833" y="2668433"/>
            <a:ext cx="1008379" cy="22316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6598830" y="2678972"/>
            <a:ext cx="998501" cy="2152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33" name="Canvas 1"/>
          <p:cNvGrpSpPr/>
          <p:nvPr/>
        </p:nvGrpSpPr>
        <p:grpSpPr>
          <a:xfrm>
            <a:off x="3695701" y="2153497"/>
            <a:ext cx="7988300" cy="2957407"/>
            <a:chOff x="0" y="0"/>
            <a:chExt cx="5991225" cy="2218055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35" name="Text Box 13"/>
            <p:cNvSpPr txBox="1"/>
            <p:nvPr/>
          </p:nvSpPr>
          <p:spPr>
            <a:xfrm rot="16200000">
              <a:off x="1157923" y="22733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772025" y="880428"/>
              <a:ext cx="0" cy="21783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5" name="Right Arrow 4"/>
          <p:cNvSpPr/>
          <p:nvPr/>
        </p:nvSpPr>
        <p:spPr>
          <a:xfrm rot="16200000">
            <a:off x="8054001" y="3804833"/>
            <a:ext cx="521889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ight Arrow 36"/>
          <p:cNvSpPr/>
          <p:nvPr/>
        </p:nvSpPr>
        <p:spPr>
          <a:xfrm rot="463750">
            <a:off x="4662171" y="1366415"/>
            <a:ext cx="2701600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 Box 8"/>
          <p:cNvSpPr txBox="1"/>
          <p:nvPr/>
        </p:nvSpPr>
        <p:spPr>
          <a:xfrm>
            <a:off x="6158897" y="4070400"/>
            <a:ext cx="5133341" cy="143298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3. The four output data sets are combined into a single, aggregate data set with frequency counts</a:t>
            </a:r>
          </a:p>
        </p:txBody>
      </p:sp>
      <p:sp>
        <p:nvSpPr>
          <p:cNvPr id="39" name="Right Arrow 38"/>
          <p:cNvSpPr/>
          <p:nvPr/>
        </p:nvSpPr>
        <p:spPr>
          <a:xfrm rot="19332020">
            <a:off x="5047383" y="3118360"/>
            <a:ext cx="1595608" cy="27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4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38" grpId="0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Frequency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Open the program pt3_pgm03_engine_to_freq.sas</a:t>
            </a:r>
          </a:p>
          <a:p>
            <a:r>
              <a:rPr lang="en-US" dirty="0"/>
              <a:t>calls the MAKE_GROUPS macro to determine low/high breakpoint pairs for observations</a:t>
            </a:r>
          </a:p>
          <a:p>
            <a:r>
              <a:rPr lang="en-US" dirty="0"/>
              <a:t>for example, a 100 observation data set would produce the pairs 0-25, 26-50, 51-75, and 76-100 if divided in four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distributed_freq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/* input data set name */,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/* output data set with frequency counts */,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/* variable on which FREQ is performed */,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groups= /* number of groups into which to divide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data set for parallel processing */);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76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Frequency Initialization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Open the program pt3_pgm03_engine_to_freq.sas</a:t>
            </a:r>
            <a:endParaRPr lang="en-US" dirty="0"/>
          </a:p>
          <a:p>
            <a:r>
              <a:rPr lang="en-US" dirty="0"/>
              <a:t>LIB.DSN data set is analyzed</a:t>
            </a:r>
          </a:p>
          <a:p>
            <a:r>
              <a:rPr lang="en-US" dirty="0"/>
              <a:t>LIB.FREQ is created as the output table</a:t>
            </a:r>
          </a:p>
          <a:p>
            <a:r>
              <a:rPr lang="en-US" dirty="0"/>
              <a:t>CHARVAR1 is the variable analyzed</a:t>
            </a:r>
          </a:p>
          <a:p>
            <a:r>
              <a:rPr lang="en-US" dirty="0"/>
              <a:t>the processing load is distributed across 4 SAS sessions (in addition to the parent process running in a 5</a:t>
            </a:r>
            <a:r>
              <a:rPr lang="en-US" baseline="30000" dirty="0"/>
              <a:t>th</a:t>
            </a:r>
            <a:r>
              <a:rPr lang="en-US" dirty="0"/>
              <a:t> session)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distributed_freq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lib.dsn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dsnout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lib.freq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freqvar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=charvar1, groups=4);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0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Raise your hand when Done</a:t>
            </a:r>
          </a:p>
        </p:txBody>
      </p:sp>
      <p:pic>
        <p:nvPicPr>
          <p:cNvPr id="9220" name="Picture 4" descr="C:\Users\juan\stuff\SAS\20170402_SGF_Orlando\TUTORIAL_software_quality_3_hours\peter_griffin_hand_rai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957973"/>
            <a:ext cx="4639959" cy="30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uan\stuff\SAS\20170402_SGF_Orlando\TUTORIAL_software_quality_3_hours\archer_hand_rai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7973"/>
            <a:ext cx="5276851" cy="29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uan\stuff\SAS\20170402_SGF_Orlando\TUTORIAL_software_quality_3_hours\mean_girls_hand_rai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3489865"/>
            <a:ext cx="5303009" cy="2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75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 5. False Dependency of Throughput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103632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7" name="Text Box 13"/>
            <p:cNvSpPr txBox="1"/>
            <p:nvPr/>
          </p:nvSpPr>
          <p:spPr>
            <a:xfrm rot="16200000">
              <a:off x="-1816320" y="68453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2304135" y="673356"/>
              <a:ext cx="0" cy="4356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6" name="Text Box 9"/>
          <p:cNvSpPr txBox="1"/>
          <p:nvPr/>
        </p:nvSpPr>
        <p:spPr>
          <a:xfrm>
            <a:off x="7080250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188937" y="2889695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850899" y="4922519"/>
            <a:ext cx="10833100" cy="143298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Comparison of out-of-the-box PROC FREQ with parallel design running four parallel SAS sessions (</a:t>
            </a:r>
            <a:r>
              <a:rPr lang="en-US" sz="2933" kern="0" dirty="0" err="1">
                <a:solidFill>
                  <a:sysClr val="windowText" lastClr="000000"/>
                </a:solidFill>
                <a:latin typeface="Arial"/>
                <a:ea typeface="Times New Roman"/>
              </a:rPr>
              <a:t>plu</a:t>
            </a: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 the engine)</a:t>
            </a:r>
          </a:p>
        </p:txBody>
      </p:sp>
      <p:grpSp>
        <p:nvGrpSpPr>
          <p:cNvPr id="65" name="Canvas 293"/>
          <p:cNvGrpSpPr/>
          <p:nvPr/>
        </p:nvGrpSpPr>
        <p:grpSpPr>
          <a:xfrm>
            <a:off x="2200063" y="1889042"/>
            <a:ext cx="8322800" cy="2753655"/>
            <a:chOff x="0" y="-244696"/>
            <a:chExt cx="6242100" cy="2065241"/>
          </a:xfrm>
        </p:grpSpPr>
        <p:sp>
          <p:nvSpPr>
            <p:cNvPr id="66" name="Rectangle 65"/>
            <p:cNvSpPr/>
            <p:nvPr/>
          </p:nvSpPr>
          <p:spPr>
            <a:xfrm>
              <a:off x="0" y="0"/>
              <a:ext cx="5843905" cy="1820545"/>
            </a:xfrm>
            <a:prstGeom prst="rect">
              <a:avLst/>
            </a:prstGeom>
          </p:spPr>
        </p:sp>
        <p:sp>
          <p:nvSpPr>
            <p:cNvPr id="69" name="Flowchart: Magnetic Disk 68"/>
            <p:cNvSpPr/>
            <p:nvPr/>
          </p:nvSpPr>
          <p:spPr>
            <a:xfrm>
              <a:off x="407353" y="-244696"/>
              <a:ext cx="964997" cy="1367631"/>
            </a:xfrm>
            <a:prstGeom prst="flowChartMagneticDisk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2900521" y="-3664"/>
              <a:ext cx="745884" cy="328926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3763861" y="-6595"/>
              <a:ext cx="745490" cy="328295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2" name="Flowchart: Magnetic Disk 71"/>
            <p:cNvSpPr/>
            <p:nvPr/>
          </p:nvSpPr>
          <p:spPr>
            <a:xfrm>
              <a:off x="4638504" y="-9525"/>
              <a:ext cx="745490" cy="328295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7" name="Flowchart: Magnetic Disk 76"/>
            <p:cNvSpPr/>
            <p:nvPr/>
          </p:nvSpPr>
          <p:spPr>
            <a:xfrm>
              <a:off x="5497245" y="-11646"/>
              <a:ext cx="744855" cy="327660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>
            <a:off x="10026292" y="2848104"/>
            <a:ext cx="0" cy="58089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0" name="Text Box 8"/>
          <p:cNvSpPr txBox="1"/>
          <p:nvPr/>
        </p:nvSpPr>
        <p:spPr>
          <a:xfrm>
            <a:off x="1065849" y="4104216"/>
            <a:ext cx="4641364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1. pt3_pgm02_freq_serial.sas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5892800" y="4104216"/>
            <a:ext cx="52832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2. pt3_pgm03_engine_to_freq.sas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24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Optimization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103632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7" name="Text Box 13"/>
            <p:cNvSpPr txBox="1"/>
            <p:nvPr/>
          </p:nvSpPr>
          <p:spPr>
            <a:xfrm rot="16200000">
              <a:off x="-1816320" y="68453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</p:grpSp>
      <p:sp>
        <p:nvSpPr>
          <p:cNvPr id="116" name="Text Box 9"/>
          <p:cNvSpPr txBox="1"/>
          <p:nvPr/>
        </p:nvSpPr>
        <p:spPr>
          <a:xfrm>
            <a:off x="7080250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850899" y="4129616"/>
            <a:ext cx="10833100" cy="143298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So what is the optimal number of sessions to run in parallel???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Only load testing can demonstrate the optimal number of sessions, which will depend on system stress and resources</a:t>
            </a:r>
          </a:p>
        </p:txBody>
      </p:sp>
      <p:grpSp>
        <p:nvGrpSpPr>
          <p:cNvPr id="65" name="Canvas 293"/>
          <p:cNvGrpSpPr/>
          <p:nvPr/>
        </p:nvGrpSpPr>
        <p:grpSpPr>
          <a:xfrm>
            <a:off x="2200064" y="1889042"/>
            <a:ext cx="7791873" cy="2753655"/>
            <a:chOff x="0" y="-244696"/>
            <a:chExt cx="5843905" cy="2065241"/>
          </a:xfrm>
        </p:grpSpPr>
        <p:sp>
          <p:nvSpPr>
            <p:cNvPr id="66" name="Rectangle 65"/>
            <p:cNvSpPr/>
            <p:nvPr/>
          </p:nvSpPr>
          <p:spPr>
            <a:xfrm>
              <a:off x="0" y="0"/>
              <a:ext cx="5843905" cy="1820545"/>
            </a:xfrm>
            <a:prstGeom prst="rect">
              <a:avLst/>
            </a:prstGeom>
          </p:spPr>
        </p:sp>
        <p:sp>
          <p:nvSpPr>
            <p:cNvPr id="69" name="Flowchart: Magnetic Disk 68"/>
            <p:cNvSpPr/>
            <p:nvPr/>
          </p:nvSpPr>
          <p:spPr>
            <a:xfrm>
              <a:off x="407353" y="-244696"/>
              <a:ext cx="964997" cy="1367631"/>
            </a:xfrm>
            <a:prstGeom prst="flowChartMagneticDisk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3615811" y="72072"/>
              <a:ext cx="372942" cy="253189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4136605" y="68997"/>
              <a:ext cx="372745" cy="252703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0" name="Flowchart: Magnetic Disk 19"/>
          <p:cNvSpPr/>
          <p:nvPr/>
        </p:nvSpPr>
        <p:spPr>
          <a:xfrm>
            <a:off x="7033844" y="2857901"/>
            <a:ext cx="497256" cy="337585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7728237" y="2853801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Flowchart: Magnetic Disk 21"/>
          <p:cNvSpPr/>
          <p:nvPr/>
        </p:nvSpPr>
        <p:spPr>
          <a:xfrm>
            <a:off x="8445501" y="2849894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7033844" y="3383620"/>
            <a:ext cx="497256" cy="337585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7728237" y="3379520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8445501" y="3375613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9156700" y="3372587"/>
            <a:ext cx="496571" cy="33628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016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 6. False Dependency of Throughput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103632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107" name="Text Box 13"/>
            <p:cNvSpPr txBox="1"/>
            <p:nvPr/>
          </p:nvSpPr>
          <p:spPr>
            <a:xfrm rot="16200000">
              <a:off x="-1816320" y="68453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</p:grpSp>
      <p:sp>
        <p:nvSpPr>
          <p:cNvPr id="116" name="Text Box 9"/>
          <p:cNvSpPr txBox="1"/>
          <p:nvPr/>
        </p:nvSpPr>
        <p:spPr>
          <a:xfrm>
            <a:off x="7080250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03612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850899" y="4840816"/>
            <a:ext cx="10833100" cy="143298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33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Participant groups two through four must modify the GROUPS parameter in the DISTRIBUTED_FREQ macro invocation</a:t>
            </a:r>
          </a:p>
        </p:txBody>
      </p:sp>
      <p:grpSp>
        <p:nvGrpSpPr>
          <p:cNvPr id="65" name="Canvas 293"/>
          <p:cNvGrpSpPr/>
          <p:nvPr/>
        </p:nvGrpSpPr>
        <p:grpSpPr>
          <a:xfrm>
            <a:off x="2200064" y="1889042"/>
            <a:ext cx="7791873" cy="2753655"/>
            <a:chOff x="0" y="-244696"/>
            <a:chExt cx="5843905" cy="2065241"/>
          </a:xfrm>
        </p:grpSpPr>
        <p:sp>
          <p:nvSpPr>
            <p:cNvPr id="66" name="Rectangle 65"/>
            <p:cNvSpPr/>
            <p:nvPr/>
          </p:nvSpPr>
          <p:spPr>
            <a:xfrm>
              <a:off x="0" y="0"/>
              <a:ext cx="5843905" cy="1820545"/>
            </a:xfrm>
            <a:prstGeom prst="rect">
              <a:avLst/>
            </a:prstGeom>
          </p:spPr>
        </p:sp>
        <p:sp>
          <p:nvSpPr>
            <p:cNvPr id="69" name="Flowchart: Magnetic Disk 68"/>
            <p:cNvSpPr/>
            <p:nvPr/>
          </p:nvSpPr>
          <p:spPr>
            <a:xfrm>
              <a:off x="407353" y="-244696"/>
              <a:ext cx="964997" cy="1367631"/>
            </a:xfrm>
            <a:prstGeom prst="flowChartMagneticDisk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3615811" y="72072"/>
              <a:ext cx="372942" cy="253189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4136605" y="68997"/>
              <a:ext cx="372745" cy="252703"/>
            </a:xfrm>
            <a:prstGeom prst="flowChartMagneticDisk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0" name="Flowchart: Magnetic Disk 19"/>
          <p:cNvSpPr/>
          <p:nvPr/>
        </p:nvSpPr>
        <p:spPr>
          <a:xfrm>
            <a:off x="7033844" y="2857901"/>
            <a:ext cx="497256" cy="337585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7728237" y="2853801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Flowchart: Magnetic Disk 21"/>
          <p:cNvSpPr/>
          <p:nvPr/>
        </p:nvSpPr>
        <p:spPr>
          <a:xfrm>
            <a:off x="8445501" y="2849894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7033844" y="3383620"/>
            <a:ext cx="497256" cy="337585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7728237" y="3379520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8445501" y="3375613"/>
            <a:ext cx="496993" cy="33693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9156700" y="3372587"/>
            <a:ext cx="496571" cy="33628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Text Box 8"/>
          <p:cNvSpPr txBox="1"/>
          <p:nvPr/>
        </p:nvSpPr>
        <p:spPr>
          <a:xfrm>
            <a:off x="1065849" y="4104216"/>
            <a:ext cx="4641364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1. pt3_pgm02_freq_serial.sas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9" name="Text Box 8"/>
          <p:cNvSpPr txBox="1"/>
          <p:nvPr/>
        </p:nvSpPr>
        <p:spPr>
          <a:xfrm>
            <a:off x="5892800" y="4104216"/>
            <a:ext cx="5283200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2. pt3_pgm03_engine_to_freq.sas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959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6320" y="799432"/>
            <a:ext cx="103632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Parallel processing can significantly increase Base SAS performance speed, even on client machines.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Parallel processing increases speed, NOT efficiency.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Software modularity is often required to support parallel software design.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Parallel processing is not always faster and should be optimized based on performance requirements and system resources.</a:t>
            </a:r>
          </a:p>
        </p:txBody>
      </p:sp>
    </p:spTree>
    <p:extLst>
      <p:ext uri="{BB962C8B-B14F-4D97-AF65-F5344CB8AC3E}">
        <p14:creationId xmlns:p14="http://schemas.microsoft.com/office/powerpoint/2010/main" val="304987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9220" name="Picture 4" descr="C:\Users\juan\stuff\SAS\20170402_SGF_Orlando\TUTORIAL_software_quality_3_hours\peter_griffin_hand_rai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957973"/>
            <a:ext cx="4639959" cy="30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uan\stuff\SAS\20170402_SGF_Orlando\TUTORIAL_software_quality_3_hours\archer_hand_rai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7973"/>
            <a:ext cx="5276851" cy="29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uan\stuff\SAS\20170402_SGF_Orlando\TUTORIAL_software_quality_3_hours\mean_girls_hand_rai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3489865"/>
            <a:ext cx="5303009" cy="2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75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D7E776-CF53-4D6A-A712-4E7E6E152D90}" type="slidenum">
              <a:rPr lang="en-US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2564EE-15D6-4129-A4AB-1870F03F811F}"/>
              </a:ext>
            </a:extLst>
          </p:cNvPr>
          <p:cNvSpPr txBox="1">
            <a:spLocks/>
          </p:cNvSpPr>
          <p:nvPr/>
        </p:nvSpPr>
        <p:spPr>
          <a:xfrm>
            <a:off x="6755513" y="1408112"/>
            <a:ext cx="5715000" cy="2020888"/>
          </a:xfr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Troy Martin Hughes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troymartinhughes@gmail.com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https://www.linkedin.com/in/troy-hughes-27a998a8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4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09D06B-5F13-4DE9-A380-2F3E2240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9660" cy="39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521DA-B9B8-4992-B803-8D227788F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13" y="228600"/>
            <a:ext cx="3165470" cy="39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 Set Creation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Run the program pt1_pgm01_create_data.sas</a:t>
            </a:r>
          </a:p>
          <a:p>
            <a:r>
              <a:rPr lang="en-US" dirty="0"/>
              <a:t>100 million observation data set (LIB.DSN = 9.4 GB file)</a:t>
            </a:r>
          </a:p>
          <a:p>
            <a:r>
              <a:rPr lang="en-US" dirty="0"/>
              <a:t>4 character variables (charvar1 to charvar4) that are 10 characters in length and contain letters A through J</a:t>
            </a:r>
          </a:p>
          <a:p>
            <a:r>
              <a:rPr lang="en-US" dirty="0"/>
              <a:t>4 numeric variables (numvar1 to numvar4) that range from between 0 and 999 and are normally distributed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%do j=1 %to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charvars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charvar&amp;j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='';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do k=1 to 10;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charvar&amp;j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=strip(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charvar&amp;j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|| byte(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(rand('uniform')*10)+65);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end;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%end;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%do j=1 %to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numvars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numvar&amp;j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(rand('uniform')*1000);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%end;</a:t>
            </a:r>
          </a:p>
        </p:txBody>
      </p:sp>
    </p:spTree>
    <p:extLst>
      <p:ext uri="{BB962C8B-B14F-4D97-AF65-F5344CB8AC3E}">
        <p14:creationId xmlns:p14="http://schemas.microsoft.com/office/powerpoint/2010/main" val="269405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Parallel Processing?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Serial Processing </a:t>
            </a:r>
            <a:r>
              <a:rPr lang="en-US" dirty="0"/>
              <a:t>– executing one process (task) or processing one data stream at a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Parallel Processing </a:t>
            </a:r>
            <a:r>
              <a:rPr lang="en-US" dirty="0"/>
              <a:t>– executing multiple processes (tasks) or processing multiple data streams (separate data sets or disparate chunks of the same data set) simultaneously</a:t>
            </a:r>
            <a:endParaRPr lang="en-US" i="1" dirty="0"/>
          </a:p>
        </p:txBody>
      </p:sp>
      <p:pic>
        <p:nvPicPr>
          <p:cNvPr id="1026" name="Picture 2" descr="C:\Users\juan\stuff\SAS\20170402_SGF_Orlando\hands_on_workshop_ParallelProcessing\supermark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6600"/>
            <a:ext cx="9753600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103009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18" y="5103009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103009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5122270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5122270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122270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uan\stuff\SAS\20170402_SGF_Orlando\hands_on_workshop_ParallelProcessing\shopp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122269"/>
            <a:ext cx="115781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 Dependencies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Dependency </a:t>
            </a:r>
            <a:r>
              <a:rPr lang="en-US" dirty="0"/>
              <a:t>– prerequisite user input, data input, or the initiation or completion of some module, task, or other activity that is required before some task or module can initiate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False dependency </a:t>
            </a:r>
            <a:r>
              <a:rPr lang="en-US" dirty="0"/>
              <a:t>– a software dependency that results from design (code sequencing) rather than necessity, in which tasks are run in series but could run in parallel</a:t>
            </a:r>
          </a:p>
          <a:p>
            <a:r>
              <a:rPr lang="en-US" dirty="0"/>
              <a:t>false dependency </a:t>
            </a:r>
            <a:r>
              <a:rPr lang="en-US" i="1" dirty="0"/>
              <a:t>of process</a:t>
            </a:r>
          </a:p>
          <a:p>
            <a:r>
              <a:rPr lang="en-US" dirty="0"/>
              <a:t>false dependency </a:t>
            </a:r>
            <a:r>
              <a:rPr lang="en-US" i="1" dirty="0"/>
              <a:t>of data sets</a:t>
            </a:r>
          </a:p>
          <a:p>
            <a:r>
              <a:rPr lang="en-US" dirty="0"/>
              <a:t>false dependency </a:t>
            </a:r>
            <a:r>
              <a:rPr lang="en-US" i="1" dirty="0"/>
              <a:t>of throughput</a:t>
            </a:r>
          </a:p>
        </p:txBody>
      </p:sp>
    </p:spTree>
    <p:extLst>
      <p:ext uri="{BB962C8B-B14F-4D97-AF65-F5344CB8AC3E}">
        <p14:creationId xmlns:p14="http://schemas.microsoft.com/office/powerpoint/2010/main" val="42061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Modularity as a Theme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500-line program vs ten 50-line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3637" y="2413996"/>
            <a:ext cx="1524000" cy="48544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001010101010101010101000110101010001011011010100101010101010110101010101010101000101011101010101010101010101001001011010101010100101010101001010101010101010101010101010101010111010100010110010110100101010010010100101010100010101010101010101010001101010100010110110101001010101010101101010101010101010001010111010101010101010101010010010110101010101001010101010010101010101010101010101010101</a:t>
            </a:r>
          </a:p>
          <a:p>
            <a:endParaRPr lang="en-US" sz="1067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7223" y="268303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6823" y="314793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6723" y="392763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4723" y="330148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26523" y="4240138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0623" y="462998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0423" y="4839381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3623" y="579953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9523" y="504523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4823" y="2708439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00" y="2446738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8700" y="3691338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6700" y="3065187"/>
            <a:ext cx="1524000" cy="749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ourier New" panose="02070309020205020404" pitchFamily="49" charset="0"/>
                <a:cs typeface="Courier New" panose="02070309020205020404" pitchFamily="49" charset="0"/>
              </a:rPr>
              <a:t>101010001011001011010010101001001010010101010110101100100110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6249" y="1698154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Monolithic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9376" y="1698154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</a:p>
        </p:txBody>
      </p:sp>
    </p:spTree>
    <p:extLst>
      <p:ext uri="{BB962C8B-B14F-4D97-AF65-F5344CB8AC3E}">
        <p14:creationId xmlns:p14="http://schemas.microsoft.com/office/powerpoint/2010/main" val="99687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False Dependency of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successful parallel design demonstrates the often necessity to shift from monolithic to modular software design.</a:t>
            </a:r>
          </a:p>
        </p:txBody>
      </p:sp>
      <p:grpSp>
        <p:nvGrpSpPr>
          <p:cNvPr id="97" name="Canvas 1"/>
          <p:cNvGrpSpPr/>
          <p:nvPr/>
        </p:nvGrpSpPr>
        <p:grpSpPr>
          <a:xfrm>
            <a:off x="1317544" y="1950297"/>
            <a:ext cx="10163256" cy="2957407"/>
            <a:chOff x="-1631217" y="0"/>
            <a:chExt cx="7622442" cy="2218055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5991225" cy="2218055"/>
            </a:xfrm>
            <a:prstGeom prst="rect">
              <a:avLst/>
            </a:prstGeom>
          </p:spPr>
        </p:sp>
        <p:sp>
          <p:nvSpPr>
            <p:cNvPr id="99" name="Rectangle 98"/>
            <p:cNvSpPr/>
            <p:nvPr/>
          </p:nvSpPr>
          <p:spPr>
            <a:xfrm>
              <a:off x="866681" y="302150"/>
              <a:ext cx="993913" cy="477079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DATA step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66776" y="959223"/>
              <a:ext cx="993775" cy="476885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MEANS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6655" y="1604608"/>
              <a:ext cx="993140" cy="47625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CORR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02" name="Straight Arrow Connector 101"/>
            <p:cNvCxnSpPr>
              <a:stCxn id="99" idx="2"/>
              <a:endCxn id="100" idx="0"/>
            </p:cNvCxnSpPr>
            <p:nvPr/>
          </p:nvCxnSpPr>
          <p:spPr>
            <a:xfrm>
              <a:off x="1363638" y="779229"/>
              <a:ext cx="26" cy="1799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endCxn id="101" idx="0"/>
            </p:cNvCxnSpPr>
            <p:nvPr/>
          </p:nvCxnSpPr>
          <p:spPr>
            <a:xfrm>
              <a:off x="1363107" y="1435877"/>
              <a:ext cx="118" cy="16873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>
              <a:off x="3599047" y="294374"/>
              <a:ext cx="993775" cy="47688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DATA step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31775" y="951907"/>
              <a:ext cx="993140" cy="47625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MEANS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51059" y="952805"/>
              <a:ext cx="992505" cy="47561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Arial"/>
                  <a:ea typeface="Times New Roman"/>
                </a:rPr>
                <a:t>PROC CORR</a:t>
              </a:r>
              <a:endParaRPr lang="en-US" sz="1600" b="1" kern="0">
                <a:solidFill>
                  <a:sysClr val="window" lastClr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7" name="Text Box 13"/>
            <p:cNvSpPr txBox="1"/>
            <p:nvPr/>
          </p:nvSpPr>
          <p:spPr>
            <a:xfrm rot="16200000">
              <a:off x="-1816320" y="1003341"/>
              <a:ext cx="743585" cy="3733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121917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</a:rPr>
                <a:t> Time </a:t>
              </a:r>
              <a:r>
                <a:rPr lang="en-US" sz="2133" b="1" kern="0" dirty="0">
                  <a:solidFill>
                    <a:sysClr val="windowText" lastClr="000000"/>
                  </a:solidFill>
                  <a:latin typeface="Arial"/>
                  <a:ea typeface="Times New Roman"/>
                  <a:sym typeface="Wingdings"/>
                </a:rPr>
                <a:t></a:t>
              </a:r>
              <a:endParaRPr lang="en-US" sz="2133" kern="0" dirty="0">
                <a:solidFill>
                  <a:sysClr val="windowText" lastClr="000000"/>
                </a:solidFill>
                <a:latin typeface="Arial"/>
                <a:ea typeface="Times New Roman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3809445" y="780539"/>
              <a:ext cx="0" cy="1797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>
            <a:xfrm>
              <a:off x="4373987" y="775728"/>
              <a:ext cx="0" cy="1797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>
            <a:xfrm>
              <a:off x="3113810" y="1435799"/>
              <a:ext cx="0" cy="64472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>
              <a:off x="5082455" y="1438357"/>
              <a:ext cx="0" cy="64452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5" name="Text Box 8"/>
          <p:cNvSpPr txBox="1"/>
          <p:nvPr/>
        </p:nvSpPr>
        <p:spPr>
          <a:xfrm>
            <a:off x="1828801" y="1691640"/>
            <a:ext cx="426308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133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Monolithic       vs        Modular</a:t>
            </a:r>
            <a:endParaRPr lang="en-US" sz="2133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6" name="Text Box 9"/>
          <p:cNvSpPr txBox="1"/>
          <p:nvPr/>
        </p:nvSpPr>
        <p:spPr>
          <a:xfrm>
            <a:off x="7769966" y="990600"/>
            <a:ext cx="247015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Parallel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117" name="Text Box 14"/>
          <p:cNvSpPr txBox="1"/>
          <p:nvPr/>
        </p:nvSpPr>
        <p:spPr>
          <a:xfrm>
            <a:off x="7833836" y="4089773"/>
            <a:ext cx="2406281" cy="58250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Time Savings!!!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5984" y="2362269"/>
            <a:ext cx="1325217" cy="2365204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DATA step</a:t>
            </a: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PROC MEANS</a:t>
            </a: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endParaRPr lang="en-US" sz="1200" b="1" kern="0" dirty="0">
              <a:solidFill>
                <a:sysClr val="window" lastClr="FFFFFF"/>
              </a:solidFill>
              <a:latin typeface="Arial"/>
              <a:ea typeface="Times New Roman"/>
            </a:endParaRPr>
          </a:p>
          <a:p>
            <a:pPr algn="ctr" defTabSz="1219170">
              <a:lnSpc>
                <a:spcPct val="115000"/>
              </a:lnSpc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Times New Roman"/>
              </a:rPr>
              <a:t>PROC CORR</a:t>
            </a:r>
          </a:p>
        </p:txBody>
      </p:sp>
      <p:sp>
        <p:nvSpPr>
          <p:cNvPr id="23" name="Text Box 8"/>
          <p:cNvSpPr txBox="1"/>
          <p:nvPr/>
        </p:nvSpPr>
        <p:spPr>
          <a:xfrm>
            <a:off x="2573640" y="990600"/>
            <a:ext cx="2912761" cy="4978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21917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Serialized Design</a:t>
            </a:r>
            <a:endParaRPr lang="en-US" sz="2400" kern="0" dirty="0">
              <a:solidFill>
                <a:sysClr val="windowText" lastClr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0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3538</Words>
  <Application>Microsoft Office PowerPoint</Application>
  <PresentationFormat>Widescreen</PresentationFormat>
  <Paragraphs>574</Paragraphs>
  <Slides>45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Gill Sans MT</vt:lpstr>
      <vt:lpstr>Lucida Sans Unicode</vt:lpstr>
      <vt:lpstr>Times New Roman</vt:lpstr>
      <vt:lpstr>Gallery</vt:lpstr>
      <vt:lpstr>Parallel Processing Your Way to Faster Software and a Big Fat Bonus:  Demonstrations in Base SAS®</vt:lpstr>
      <vt:lpstr>Biography</vt:lpstr>
      <vt:lpstr>3 – 2 – 1 – Countdown</vt:lpstr>
      <vt:lpstr>Raise your hand when Done</vt:lpstr>
      <vt:lpstr>Sample Data Set Creation</vt:lpstr>
      <vt:lpstr>What is Parallel Processing?</vt:lpstr>
      <vt:lpstr>Software Process Dependencies</vt:lpstr>
      <vt:lpstr>Software Modularity as a Theme</vt:lpstr>
      <vt:lpstr>1. False Dependency of Process</vt:lpstr>
      <vt:lpstr>Serialized ETL Flow</vt:lpstr>
      <vt:lpstr>Serialized ETL Flow  False Dependency</vt:lpstr>
      <vt:lpstr>From Theoretically Parallel to Applied</vt:lpstr>
      <vt:lpstr>The Engine / Driver / Controller / Parent</vt:lpstr>
      <vt:lpstr>Engine / Driver / Controller / Parent</vt:lpstr>
      <vt:lpstr>Race 1: False Process Dependency</vt:lpstr>
      <vt:lpstr>The Child / Batch Process</vt:lpstr>
      <vt:lpstr>Passing Parameters with SYSPARM</vt:lpstr>
      <vt:lpstr>Receiving Parameters with &amp;SYSPARM</vt:lpstr>
      <vt:lpstr>Passing Multiple Parameters</vt:lpstr>
      <vt:lpstr>Receiving Multiple Parameters</vt:lpstr>
      <vt:lpstr>2. False Dependency of Data Sets</vt:lpstr>
      <vt:lpstr>Sort Four Data Sets (Old School)</vt:lpstr>
      <vt:lpstr>Sort Four Data Sets (with Macros v.1)</vt:lpstr>
      <vt:lpstr>Sort Four Data Sets (with Macros v.2)</vt:lpstr>
      <vt:lpstr>Sort Four Data Sets (with Macros v.3)</vt:lpstr>
      <vt:lpstr>Quickly Written Code ≠ Quickly Running</vt:lpstr>
      <vt:lpstr>False Dependency of Data Sets</vt:lpstr>
      <vt:lpstr>Parallel Sort of Four Data Sets (Engine)</vt:lpstr>
      <vt:lpstr>Parallel Sort of Four Data Sets (Child)</vt:lpstr>
      <vt:lpstr>False Dependency of Data Sets</vt:lpstr>
      <vt:lpstr>Read Four Data Sets (Old School)</vt:lpstr>
      <vt:lpstr>Read Four Data Sets (with Macros)</vt:lpstr>
      <vt:lpstr>Read Four Data Sets in Parallel (Engine)</vt:lpstr>
      <vt:lpstr>Read Four Data Sets in Parallel [Child)</vt:lpstr>
      <vt:lpstr>3. False Dependency of Throughput</vt:lpstr>
      <vt:lpstr>Out-of-the-Box PROC FREQ (aka Serial)</vt:lpstr>
      <vt:lpstr>Parallel Frequency Steps</vt:lpstr>
      <vt:lpstr>Parallel Frequency</vt:lpstr>
      <vt:lpstr>Parallel Frequency Initialization</vt:lpstr>
      <vt:lpstr>Race 5. False Dependency of Throughput</vt:lpstr>
      <vt:lpstr>Parallel Optimization</vt:lpstr>
      <vt:lpstr>Race 6. False Dependency of Throughput</vt:lpstr>
      <vt:lpstr>Conclusion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2019-07-18T10:14:29Z</dcterms:created>
  <dcterms:modified xsi:type="dcterms:W3CDTF">2019-07-18T10:15:29Z</dcterms:modified>
</cp:coreProperties>
</file>