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77" r:id="rId1"/>
    <p:sldMasterId id="2147483739" r:id="rId2"/>
    <p:sldMasterId id="2147483751" r:id="rId3"/>
    <p:sldMasterId id="2147483691" r:id="rId4"/>
  </p:sldMasterIdLst>
  <p:notesMasterIdLst>
    <p:notesMasterId r:id="rId44"/>
  </p:notesMasterIdLst>
  <p:handoutMasterIdLst>
    <p:handoutMasterId r:id="rId45"/>
  </p:handoutMasterIdLst>
  <p:sldIdLst>
    <p:sldId id="365" r:id="rId5"/>
    <p:sldId id="304" r:id="rId6"/>
    <p:sldId id="305" r:id="rId7"/>
    <p:sldId id="307" r:id="rId8"/>
    <p:sldId id="308" r:id="rId9"/>
    <p:sldId id="309" r:id="rId10"/>
    <p:sldId id="310" r:id="rId11"/>
    <p:sldId id="311" r:id="rId12"/>
    <p:sldId id="312" r:id="rId13"/>
    <p:sldId id="313" r:id="rId14"/>
    <p:sldId id="314" r:id="rId15"/>
    <p:sldId id="342" r:id="rId16"/>
    <p:sldId id="316" r:id="rId17"/>
    <p:sldId id="352" r:id="rId18"/>
    <p:sldId id="343" r:id="rId19"/>
    <p:sldId id="317" r:id="rId20"/>
    <p:sldId id="320" r:id="rId21"/>
    <p:sldId id="361" r:id="rId22"/>
    <p:sldId id="362" r:id="rId23"/>
    <p:sldId id="324" r:id="rId24"/>
    <p:sldId id="364" r:id="rId25"/>
    <p:sldId id="325" r:id="rId26"/>
    <p:sldId id="326" r:id="rId27"/>
    <p:sldId id="327" r:id="rId28"/>
    <p:sldId id="328" r:id="rId29"/>
    <p:sldId id="329" r:id="rId30"/>
    <p:sldId id="346" r:id="rId31"/>
    <p:sldId id="366" r:id="rId32"/>
    <p:sldId id="345" r:id="rId33"/>
    <p:sldId id="349" r:id="rId34"/>
    <p:sldId id="331" r:id="rId35"/>
    <p:sldId id="350" r:id="rId36"/>
    <p:sldId id="353" r:id="rId37"/>
    <p:sldId id="354" r:id="rId38"/>
    <p:sldId id="355" r:id="rId39"/>
    <p:sldId id="356" r:id="rId40"/>
    <p:sldId id="357" r:id="rId41"/>
    <p:sldId id="332" r:id="rId42"/>
    <p:sldId id="333" r:id="rId43"/>
  </p:sldIdLst>
  <p:sldSz cx="9144000" cy="6858000" type="screen4x3"/>
  <p:notesSz cx="7023100" cy="9309100"/>
  <p:embeddedFontLst>
    <p:embeddedFont>
      <p:font typeface="Calibri" panose="020F0502020204030204" pitchFamily="34" charset="0"/>
      <p:regular r:id="rId46"/>
      <p:bold r:id="rId47"/>
      <p:italic r:id="rId48"/>
      <p:boldItalic r:id="rId49"/>
    </p:embeddedFont>
    <p:embeddedFont>
      <p:font typeface="Calibri Light" panose="020F0302020204030204" pitchFamily="34" charset="0"/>
      <p:regular r:id="rId50"/>
      <p:italic r:id="rId51"/>
    </p:embeddedFont>
    <p:embeddedFont>
      <p:font typeface="SAS Monospace" panose="020B0609020202020204" pitchFamily="49" charset="0"/>
      <p:regular r:id="rId52"/>
    </p:embeddedFont>
  </p:embeddedFontLst>
  <p:defaultTextStyle>
    <a:defPPr>
      <a:defRPr lang="en-US"/>
    </a:defPPr>
    <a:lvl1pPr algn="l" rtl="0" fontAlgn="base">
      <a:lnSpc>
        <a:spcPct val="90000"/>
      </a:lnSpc>
      <a:spcBef>
        <a:spcPct val="20000"/>
      </a:spcBef>
      <a:spcAft>
        <a:spcPct val="0"/>
      </a:spcAft>
      <a:buChar char="–"/>
      <a:defRPr sz="2400" kern="1200">
        <a:solidFill>
          <a:schemeClr val="bg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lnSpc>
        <a:spcPct val="90000"/>
      </a:lnSpc>
      <a:spcBef>
        <a:spcPct val="20000"/>
      </a:spcBef>
      <a:spcAft>
        <a:spcPct val="0"/>
      </a:spcAft>
      <a:buChar char="–"/>
      <a:defRPr sz="2400" kern="1200">
        <a:solidFill>
          <a:schemeClr val="bg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lnSpc>
        <a:spcPct val="90000"/>
      </a:lnSpc>
      <a:spcBef>
        <a:spcPct val="20000"/>
      </a:spcBef>
      <a:spcAft>
        <a:spcPct val="0"/>
      </a:spcAft>
      <a:buChar char="–"/>
      <a:defRPr sz="2400" kern="1200">
        <a:solidFill>
          <a:schemeClr val="bg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lnSpc>
        <a:spcPct val="90000"/>
      </a:lnSpc>
      <a:spcBef>
        <a:spcPct val="20000"/>
      </a:spcBef>
      <a:spcAft>
        <a:spcPct val="0"/>
      </a:spcAft>
      <a:buChar char="–"/>
      <a:defRPr sz="2400" kern="1200">
        <a:solidFill>
          <a:schemeClr val="bg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lnSpc>
        <a:spcPct val="90000"/>
      </a:lnSpc>
      <a:spcBef>
        <a:spcPct val="20000"/>
      </a:spcBef>
      <a:spcAft>
        <a:spcPct val="0"/>
      </a:spcAft>
      <a:buChar char="–"/>
      <a:defRPr sz="2400" kern="1200">
        <a:solidFill>
          <a:schemeClr val="bg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bg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bg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bg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bg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8E040"/>
    <a:srgbClr val="92D050"/>
    <a:srgbClr val="B4D050"/>
    <a:srgbClr val="008000"/>
    <a:srgbClr val="CCFF99"/>
    <a:srgbClr val="003300"/>
    <a:srgbClr val="006600"/>
    <a:srgbClr val="CDFFCE"/>
    <a:srgbClr val="C8FFC1"/>
    <a:srgbClr val="D1FF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5" autoAdjust="0"/>
    <p:restoredTop sz="94620" autoAdjust="0"/>
  </p:normalViewPr>
  <p:slideViewPr>
    <p:cSldViewPr>
      <p:cViewPr varScale="1">
        <p:scale>
          <a:sx n="75" d="100"/>
          <a:sy n="75" d="100"/>
        </p:scale>
        <p:origin x="878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font" Target="fonts/font2.fntdata"/><Relationship Id="rId50" Type="http://schemas.openxmlformats.org/officeDocument/2006/relationships/font" Target="fonts/font5.fntdata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1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handoutMaster" Target="handoutMasters/handoutMaster1.xml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4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52" Type="http://schemas.openxmlformats.org/officeDocument/2006/relationships/font" Target="fonts/font7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font" Target="fonts/font3.fntdata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font" Target="fonts/font6.fntdata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41989BAF-A0EF-4B45-82A0-9A9D4BD93B31}" type="datetimeFigureOut">
              <a:rPr lang="en-US" smtClean="0"/>
              <a:t>3/22/2017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69A5D63B-DAD3-4E4D-A2CD-B713C87CDB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4185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ABF1853-A0DD-4FB0-9CBF-E96C78E262EE}" type="datetimeFigureOut">
              <a:rPr lang="en-US"/>
              <a:pPr>
                <a:defRPr/>
              </a:pPr>
              <a:t>3/22/2017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45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6C14A0B-303A-4A50-8B73-BFBE576F59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0669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6C14A0B-303A-4A50-8B73-BFBE576F592C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768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alphaModFix amt="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corliss\SAS\Conferences\Regional\NESUG 2013\NESUG 2013_background.tif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" t="999" r="67519" b="45750"/>
          <a:stretch>
            <a:fillRect/>
          </a:stretch>
        </p:blipFill>
        <p:spPr bwMode="auto">
          <a:xfrm>
            <a:off x="-11113" y="-11113"/>
            <a:ext cx="9155113" cy="6434138"/>
          </a:xfrm>
          <a:prstGeom prst="rect">
            <a:avLst/>
          </a:prstGeom>
          <a:solidFill>
            <a:srgbClr val="ACEC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 descr="5-00332_grey-ba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333"/>
          <a:stretch>
            <a:fillRect/>
          </a:stretch>
        </p:blipFill>
        <p:spPr bwMode="auto">
          <a:xfrm>
            <a:off x="0" y="640080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4" descr="C:\Program Files\Microsoft Resource DVD Artwork\DVD_ART\Artwork_Imagery\Shapes and Graphics\Line\faded white line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25" y="5622925"/>
            <a:ext cx="8696325" cy="1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dcorliss\SAS\Conferences\Regional\NESUG 2013\NESUG 2013_background.tif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32" t="999" r="13271" b="45750"/>
          <a:stretch>
            <a:fillRect/>
          </a:stretch>
        </p:blipFill>
        <p:spPr bwMode="auto">
          <a:xfrm>
            <a:off x="6624638" y="0"/>
            <a:ext cx="2528887" cy="1524000"/>
          </a:xfrm>
          <a:prstGeom prst="rect">
            <a:avLst/>
          </a:prstGeom>
          <a:solidFill>
            <a:srgbClr val="ACEC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8"/>
          <p:cNvGrpSpPr>
            <a:grpSpLocks/>
          </p:cNvGrpSpPr>
          <p:nvPr userDrawn="1"/>
        </p:nvGrpSpPr>
        <p:grpSpPr bwMode="auto">
          <a:xfrm>
            <a:off x="79375" y="5181600"/>
            <a:ext cx="1265238" cy="1176338"/>
            <a:chOff x="609600" y="3962400"/>
            <a:chExt cx="2527055" cy="1980589"/>
          </a:xfrm>
        </p:grpSpPr>
        <p:sp>
          <p:nvSpPr>
            <p:cNvPr id="9" name="Tree"/>
            <p:cNvSpPr>
              <a:spLocks noEditPoints="1" noChangeArrowheads="1"/>
            </p:cNvSpPr>
            <p:nvPr userDrawn="1"/>
          </p:nvSpPr>
          <p:spPr bwMode="auto">
            <a:xfrm>
              <a:off x="1287340" y="3962400"/>
              <a:ext cx="1809750" cy="1809750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0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17694720 60000 65536"/>
                <a:gd name="T15" fmla="*/ 11796480 60000 65536"/>
                <a:gd name="T16" fmla="*/ 11796480 60000 65536"/>
                <a:gd name="T17" fmla="*/ 11796480 60000 65536"/>
                <a:gd name="T18" fmla="*/ 0 60000 65536"/>
                <a:gd name="T19" fmla="*/ 0 60000 65536"/>
                <a:gd name="T20" fmla="*/ 0 60000 65536"/>
                <a:gd name="T21" fmla="*/ 761 w 21600"/>
                <a:gd name="T22" fmla="*/ 22454 h 21600"/>
                <a:gd name="T23" fmla="*/ 21069 w 21600"/>
                <a:gd name="T24" fmla="*/ 28282 h 216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600" h="21600">
                  <a:moveTo>
                    <a:pt x="0" y="18900"/>
                  </a:moveTo>
                  <a:lnTo>
                    <a:pt x="9257" y="18900"/>
                  </a:lnTo>
                  <a:lnTo>
                    <a:pt x="9257" y="21600"/>
                  </a:lnTo>
                  <a:lnTo>
                    <a:pt x="12343" y="21600"/>
                  </a:lnTo>
                  <a:lnTo>
                    <a:pt x="12343" y="18900"/>
                  </a:lnTo>
                  <a:lnTo>
                    <a:pt x="21600" y="18900"/>
                  </a:lnTo>
                  <a:lnTo>
                    <a:pt x="12343" y="12600"/>
                  </a:lnTo>
                  <a:lnTo>
                    <a:pt x="18514" y="12600"/>
                  </a:lnTo>
                  <a:lnTo>
                    <a:pt x="12343" y="6300"/>
                  </a:lnTo>
                  <a:lnTo>
                    <a:pt x="15429" y="6300"/>
                  </a:lnTo>
                  <a:lnTo>
                    <a:pt x="10800" y="0"/>
                  </a:lnTo>
                  <a:lnTo>
                    <a:pt x="6171" y="6300"/>
                  </a:lnTo>
                  <a:lnTo>
                    <a:pt x="9257" y="6300"/>
                  </a:lnTo>
                  <a:lnTo>
                    <a:pt x="3086" y="12600"/>
                  </a:lnTo>
                  <a:lnTo>
                    <a:pt x="9257" y="12600"/>
                  </a:lnTo>
                  <a:lnTo>
                    <a:pt x="0" y="18900"/>
                  </a:lnTo>
                  <a:close/>
                </a:path>
              </a:pathLst>
            </a:custGeom>
            <a:solidFill>
              <a:srgbClr val="6666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Tree"/>
            <p:cNvSpPr>
              <a:spLocks noEditPoints="1" noChangeArrowheads="1"/>
            </p:cNvSpPr>
            <p:nvPr userDrawn="1"/>
          </p:nvSpPr>
          <p:spPr bwMode="auto">
            <a:xfrm>
              <a:off x="609600" y="3962400"/>
              <a:ext cx="1809750" cy="1809750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0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17694720 60000 65536"/>
                <a:gd name="T15" fmla="*/ 11796480 60000 65536"/>
                <a:gd name="T16" fmla="*/ 11796480 60000 65536"/>
                <a:gd name="T17" fmla="*/ 11796480 60000 65536"/>
                <a:gd name="T18" fmla="*/ 0 60000 65536"/>
                <a:gd name="T19" fmla="*/ 0 60000 65536"/>
                <a:gd name="T20" fmla="*/ 0 60000 65536"/>
                <a:gd name="T21" fmla="*/ 761 w 21600"/>
                <a:gd name="T22" fmla="*/ 22454 h 21600"/>
                <a:gd name="T23" fmla="*/ 21069 w 21600"/>
                <a:gd name="T24" fmla="*/ 28282 h 216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600" h="21600">
                  <a:moveTo>
                    <a:pt x="0" y="18900"/>
                  </a:moveTo>
                  <a:lnTo>
                    <a:pt x="9257" y="18900"/>
                  </a:lnTo>
                  <a:lnTo>
                    <a:pt x="9257" y="21600"/>
                  </a:lnTo>
                  <a:lnTo>
                    <a:pt x="12343" y="21600"/>
                  </a:lnTo>
                  <a:lnTo>
                    <a:pt x="12343" y="18900"/>
                  </a:lnTo>
                  <a:lnTo>
                    <a:pt x="21600" y="18900"/>
                  </a:lnTo>
                  <a:lnTo>
                    <a:pt x="12343" y="12600"/>
                  </a:lnTo>
                  <a:lnTo>
                    <a:pt x="18514" y="12600"/>
                  </a:lnTo>
                  <a:lnTo>
                    <a:pt x="12343" y="6300"/>
                  </a:lnTo>
                  <a:lnTo>
                    <a:pt x="15429" y="6300"/>
                  </a:lnTo>
                  <a:lnTo>
                    <a:pt x="10800" y="0"/>
                  </a:lnTo>
                  <a:lnTo>
                    <a:pt x="6171" y="6300"/>
                  </a:lnTo>
                  <a:lnTo>
                    <a:pt x="9257" y="6300"/>
                  </a:lnTo>
                  <a:lnTo>
                    <a:pt x="3086" y="12600"/>
                  </a:lnTo>
                  <a:lnTo>
                    <a:pt x="9257" y="12600"/>
                  </a:lnTo>
                  <a:lnTo>
                    <a:pt x="0" y="18900"/>
                  </a:lnTo>
                  <a:close/>
                </a:path>
              </a:pathLst>
            </a:custGeom>
            <a:solidFill>
              <a:srgbClr val="008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ree"/>
            <p:cNvSpPr>
              <a:spLocks noEditPoints="1" noChangeArrowheads="1"/>
            </p:cNvSpPr>
            <p:nvPr userDrawn="1"/>
          </p:nvSpPr>
          <p:spPr bwMode="auto">
            <a:xfrm>
              <a:off x="1917455" y="4511065"/>
              <a:ext cx="1219200" cy="1431924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0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17694720 60000 65536"/>
                <a:gd name="T15" fmla="*/ 11796480 60000 65536"/>
                <a:gd name="T16" fmla="*/ 11796480 60000 65536"/>
                <a:gd name="T17" fmla="*/ 11796480 60000 65536"/>
                <a:gd name="T18" fmla="*/ 0 60000 65536"/>
                <a:gd name="T19" fmla="*/ 0 60000 65536"/>
                <a:gd name="T20" fmla="*/ 0 60000 65536"/>
                <a:gd name="T21" fmla="*/ 761 w 21600"/>
                <a:gd name="T22" fmla="*/ 22454 h 21600"/>
                <a:gd name="T23" fmla="*/ 21069 w 21600"/>
                <a:gd name="T24" fmla="*/ 28282 h 216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600" h="21600">
                  <a:moveTo>
                    <a:pt x="0" y="18900"/>
                  </a:moveTo>
                  <a:lnTo>
                    <a:pt x="9257" y="18900"/>
                  </a:lnTo>
                  <a:lnTo>
                    <a:pt x="9257" y="21600"/>
                  </a:lnTo>
                  <a:lnTo>
                    <a:pt x="12343" y="21600"/>
                  </a:lnTo>
                  <a:lnTo>
                    <a:pt x="12343" y="18900"/>
                  </a:lnTo>
                  <a:lnTo>
                    <a:pt x="21600" y="18900"/>
                  </a:lnTo>
                  <a:lnTo>
                    <a:pt x="12343" y="12600"/>
                  </a:lnTo>
                  <a:lnTo>
                    <a:pt x="18514" y="12600"/>
                  </a:lnTo>
                  <a:lnTo>
                    <a:pt x="12343" y="6300"/>
                  </a:lnTo>
                  <a:lnTo>
                    <a:pt x="15429" y="6300"/>
                  </a:lnTo>
                  <a:lnTo>
                    <a:pt x="10800" y="0"/>
                  </a:lnTo>
                  <a:lnTo>
                    <a:pt x="6171" y="6300"/>
                  </a:lnTo>
                  <a:lnTo>
                    <a:pt x="9257" y="6300"/>
                  </a:lnTo>
                  <a:lnTo>
                    <a:pt x="3086" y="12600"/>
                  </a:lnTo>
                  <a:lnTo>
                    <a:pt x="9257" y="12600"/>
                  </a:lnTo>
                  <a:lnTo>
                    <a:pt x="0" y="18900"/>
                  </a:lnTo>
                  <a:close/>
                </a:path>
              </a:pathLst>
            </a:custGeom>
            <a:solidFill>
              <a:srgbClr val="33CC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Tree"/>
            <p:cNvSpPr>
              <a:spLocks noEditPoints="1" noChangeArrowheads="1"/>
            </p:cNvSpPr>
            <p:nvPr userDrawn="1"/>
          </p:nvSpPr>
          <p:spPr bwMode="auto">
            <a:xfrm>
              <a:off x="914400" y="4133239"/>
              <a:ext cx="1809750" cy="1809750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0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17694720 60000 65536"/>
                <a:gd name="T15" fmla="*/ 11796480 60000 65536"/>
                <a:gd name="T16" fmla="*/ 11796480 60000 65536"/>
                <a:gd name="T17" fmla="*/ 11796480 60000 65536"/>
                <a:gd name="T18" fmla="*/ 0 60000 65536"/>
                <a:gd name="T19" fmla="*/ 0 60000 65536"/>
                <a:gd name="T20" fmla="*/ 0 60000 65536"/>
                <a:gd name="T21" fmla="*/ 761 w 21600"/>
                <a:gd name="T22" fmla="*/ 22454 h 21600"/>
                <a:gd name="T23" fmla="*/ 21069 w 21600"/>
                <a:gd name="T24" fmla="*/ 28282 h 216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600" h="21600">
                  <a:moveTo>
                    <a:pt x="0" y="18900"/>
                  </a:moveTo>
                  <a:lnTo>
                    <a:pt x="9257" y="18900"/>
                  </a:lnTo>
                  <a:lnTo>
                    <a:pt x="9257" y="21600"/>
                  </a:lnTo>
                  <a:lnTo>
                    <a:pt x="12343" y="21600"/>
                  </a:lnTo>
                  <a:lnTo>
                    <a:pt x="12343" y="18900"/>
                  </a:lnTo>
                  <a:lnTo>
                    <a:pt x="21600" y="18900"/>
                  </a:lnTo>
                  <a:lnTo>
                    <a:pt x="12343" y="12600"/>
                  </a:lnTo>
                  <a:lnTo>
                    <a:pt x="18514" y="12600"/>
                  </a:lnTo>
                  <a:lnTo>
                    <a:pt x="12343" y="6300"/>
                  </a:lnTo>
                  <a:lnTo>
                    <a:pt x="15429" y="6300"/>
                  </a:lnTo>
                  <a:lnTo>
                    <a:pt x="10800" y="0"/>
                  </a:lnTo>
                  <a:lnTo>
                    <a:pt x="6171" y="6300"/>
                  </a:lnTo>
                  <a:lnTo>
                    <a:pt x="9257" y="6300"/>
                  </a:lnTo>
                  <a:lnTo>
                    <a:pt x="3086" y="12600"/>
                  </a:lnTo>
                  <a:lnTo>
                    <a:pt x="9257" y="12600"/>
                  </a:lnTo>
                  <a:lnTo>
                    <a:pt x="0" y="18900"/>
                  </a:lnTo>
                  <a:close/>
                </a:path>
              </a:pathLst>
            </a:custGeom>
            <a:solidFill>
              <a:srgbClr val="007E39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2130425"/>
            <a:ext cx="7772400" cy="658813"/>
          </a:xfrm>
        </p:spPr>
        <p:txBody>
          <a:bodyPr/>
          <a:lstStyle>
            <a:lvl1pPr>
              <a:defRPr>
                <a:ln>
                  <a:noFill/>
                </a:ln>
                <a:latin typeface="Calibri" pitchFamily="34" charset="0"/>
              </a:defRPr>
            </a:lvl1pPr>
          </a:lstStyle>
          <a:p>
            <a:pPr lvl="0"/>
            <a:r>
              <a:rPr lang="en-US" noProof="0" dirty="0" smtClean="0"/>
              <a:t>Click to edit Master title style</a:t>
            </a:r>
          </a:p>
        </p:txBody>
      </p:sp>
      <p:sp>
        <p:nvSpPr>
          <p:cNvPr id="47109" name="Text Placeholder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438150"/>
          </a:xfrm>
        </p:spPr>
        <p:txBody>
          <a:bodyPr>
            <a:spAutoFit/>
          </a:bodyPr>
          <a:lstStyle>
            <a:lvl1pPr marL="0" indent="0" algn="ctr">
              <a:buFontTx/>
              <a:buNone/>
              <a:defRPr smtClean="0">
                <a:latin typeface="Calibri" pitchFamily="34" charset="0"/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13" name="Rectangle 12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4E9CD3-D685-406B-9752-7850CA5427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446989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219200"/>
            <a:ext cx="9144000" cy="50292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mtClean="0"/>
          </a:p>
        </p:txBody>
      </p:sp>
      <p:pic>
        <p:nvPicPr>
          <p:cNvPr id="5" name="Picture 8" descr="5-00332_grey-ba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333"/>
          <a:stretch>
            <a:fillRect/>
          </a:stretch>
        </p:blipFill>
        <p:spPr bwMode="auto">
          <a:xfrm>
            <a:off x="0" y="640080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4" descr="C:\Program Files\Microsoft Resource DVD Artwork\DVD_ART\Artwork_Imagery\Shapes and Graphics\Line\faded white lin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25" y="5622925"/>
            <a:ext cx="8696325" cy="1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832356"/>
            <a:ext cx="7043208" cy="1523494"/>
          </a:xfrm>
        </p:spPr>
        <p:txBody>
          <a:bodyPr anchor="ctr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3048000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48FC49-F914-4AE0-96CF-66EC041B17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862673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0A901A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SESUG 2016: BF219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052D8DFF-30D3-422B-807E-9971F3D9D90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79174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SESUG 2016: BF219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7475B47E-BFCA-4C96-B5F2-3ACEEB96438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77446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SESUG 2016: BF219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631BB6A2-C935-4525-A2AF-4AA661EF6AD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61743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SESUG 2016: BF219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82F2F3CC-5A5E-48A0-B301-904D91A7E35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54199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SESUG 2016: BF219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3A7B6FB9-151A-4432-8D6A-4E4A2E3B92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20155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SESUG 2016: BF219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EB95B634-F069-4F66-AD31-08A14274054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50687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SESUG 2016: BF219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EBA5036B-51C8-4287-83B4-BEA99CC9515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21837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SESUG 2016: BF219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191E1061-76FF-41F7-B34B-AE941455C3D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11050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SESUG 2016: BF219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1C6BBDC8-9341-406C-B9A6-14ED02A6A3F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434012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SESUG 2016: BF219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C14B4B36-7E77-4C10-B672-A4EC6E508A7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655768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SESUG 2016: BF219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2982CBDE-71EE-4093-8FC7-D62FC2CE814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456958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SESUG 2016: BF219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F0AD1-410C-4030-93EC-43951FD71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6944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SESUG 2016: BF219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F0AD1-410C-4030-93EC-43951FD71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7604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SESUG 2016: BF219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F0AD1-410C-4030-93EC-43951FD71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0409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SESUG 2016: BF219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F0AD1-410C-4030-93EC-43951FD71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1165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SESUG 2016: BF219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F0AD1-410C-4030-93EC-43951FD71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1890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SESUG 2016: BF219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F0AD1-410C-4030-93EC-43951FD71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510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SESUG 2016: BF219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F0AD1-410C-4030-93EC-43951FD71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81206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SESUG 2016: BF219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F0AD1-410C-4030-93EC-43951FD71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0887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SESUG 2016: BF219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F0AD1-410C-4030-93EC-43951FD71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70777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SESUG 2016: BF219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F0AD1-410C-4030-93EC-43951FD71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5906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SESUG 2016: BF219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F0AD1-410C-4030-93EC-43951FD71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4015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alphaModFix amt="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corliss\SAS\Conferences\Regional\NESUG 2013\NESUG 2013_background.tif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" t="999" r="67519" b="45750"/>
          <a:stretch>
            <a:fillRect/>
          </a:stretch>
        </p:blipFill>
        <p:spPr bwMode="auto">
          <a:xfrm>
            <a:off x="-11113" y="-11113"/>
            <a:ext cx="9155113" cy="6434138"/>
          </a:xfrm>
          <a:prstGeom prst="rect">
            <a:avLst/>
          </a:prstGeom>
          <a:solidFill>
            <a:srgbClr val="ACEC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 descr="5-00332_grey-ba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333"/>
          <a:stretch>
            <a:fillRect/>
          </a:stretch>
        </p:blipFill>
        <p:spPr bwMode="auto">
          <a:xfrm>
            <a:off x="0" y="640080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4" descr="C:\Program Files\Microsoft Resource DVD Artwork\DVD_ART\Artwork_Imagery\Shapes and Graphics\Line\faded white line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25" y="5622925"/>
            <a:ext cx="8696325" cy="1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dcorliss\SAS\Conferences\Regional\NESUG 2013\NESUG 2013_background.tif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32" t="999" r="13271" b="45750"/>
          <a:stretch>
            <a:fillRect/>
          </a:stretch>
        </p:blipFill>
        <p:spPr bwMode="auto">
          <a:xfrm>
            <a:off x="6624638" y="0"/>
            <a:ext cx="2528887" cy="1524000"/>
          </a:xfrm>
          <a:prstGeom prst="rect">
            <a:avLst/>
          </a:prstGeom>
          <a:solidFill>
            <a:srgbClr val="ACEC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8"/>
          <p:cNvGrpSpPr>
            <a:grpSpLocks/>
          </p:cNvGrpSpPr>
          <p:nvPr userDrawn="1"/>
        </p:nvGrpSpPr>
        <p:grpSpPr bwMode="auto">
          <a:xfrm>
            <a:off x="79375" y="5181600"/>
            <a:ext cx="1265238" cy="1176338"/>
            <a:chOff x="609600" y="3962400"/>
            <a:chExt cx="2527055" cy="1980589"/>
          </a:xfrm>
        </p:grpSpPr>
        <p:sp>
          <p:nvSpPr>
            <p:cNvPr id="9" name="Tree"/>
            <p:cNvSpPr>
              <a:spLocks noEditPoints="1" noChangeArrowheads="1"/>
            </p:cNvSpPr>
            <p:nvPr userDrawn="1"/>
          </p:nvSpPr>
          <p:spPr bwMode="auto">
            <a:xfrm>
              <a:off x="1287340" y="3962400"/>
              <a:ext cx="1809750" cy="1809750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0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17694720 60000 65536"/>
                <a:gd name="T15" fmla="*/ 11796480 60000 65536"/>
                <a:gd name="T16" fmla="*/ 11796480 60000 65536"/>
                <a:gd name="T17" fmla="*/ 11796480 60000 65536"/>
                <a:gd name="T18" fmla="*/ 0 60000 65536"/>
                <a:gd name="T19" fmla="*/ 0 60000 65536"/>
                <a:gd name="T20" fmla="*/ 0 60000 65536"/>
                <a:gd name="T21" fmla="*/ 761 w 21600"/>
                <a:gd name="T22" fmla="*/ 22454 h 21600"/>
                <a:gd name="T23" fmla="*/ 21069 w 21600"/>
                <a:gd name="T24" fmla="*/ 28282 h 216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600" h="21600">
                  <a:moveTo>
                    <a:pt x="0" y="18900"/>
                  </a:moveTo>
                  <a:lnTo>
                    <a:pt x="9257" y="18900"/>
                  </a:lnTo>
                  <a:lnTo>
                    <a:pt x="9257" y="21600"/>
                  </a:lnTo>
                  <a:lnTo>
                    <a:pt x="12343" y="21600"/>
                  </a:lnTo>
                  <a:lnTo>
                    <a:pt x="12343" y="18900"/>
                  </a:lnTo>
                  <a:lnTo>
                    <a:pt x="21600" y="18900"/>
                  </a:lnTo>
                  <a:lnTo>
                    <a:pt x="12343" y="12600"/>
                  </a:lnTo>
                  <a:lnTo>
                    <a:pt x="18514" y="12600"/>
                  </a:lnTo>
                  <a:lnTo>
                    <a:pt x="12343" y="6300"/>
                  </a:lnTo>
                  <a:lnTo>
                    <a:pt x="15429" y="6300"/>
                  </a:lnTo>
                  <a:lnTo>
                    <a:pt x="10800" y="0"/>
                  </a:lnTo>
                  <a:lnTo>
                    <a:pt x="6171" y="6300"/>
                  </a:lnTo>
                  <a:lnTo>
                    <a:pt x="9257" y="6300"/>
                  </a:lnTo>
                  <a:lnTo>
                    <a:pt x="3086" y="12600"/>
                  </a:lnTo>
                  <a:lnTo>
                    <a:pt x="9257" y="12600"/>
                  </a:lnTo>
                  <a:lnTo>
                    <a:pt x="0" y="18900"/>
                  </a:lnTo>
                  <a:close/>
                </a:path>
              </a:pathLst>
            </a:custGeom>
            <a:solidFill>
              <a:srgbClr val="6666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Tree"/>
            <p:cNvSpPr>
              <a:spLocks noEditPoints="1" noChangeArrowheads="1"/>
            </p:cNvSpPr>
            <p:nvPr userDrawn="1"/>
          </p:nvSpPr>
          <p:spPr bwMode="auto">
            <a:xfrm>
              <a:off x="609600" y="3962400"/>
              <a:ext cx="1809750" cy="1809750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0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17694720 60000 65536"/>
                <a:gd name="T15" fmla="*/ 11796480 60000 65536"/>
                <a:gd name="T16" fmla="*/ 11796480 60000 65536"/>
                <a:gd name="T17" fmla="*/ 11796480 60000 65536"/>
                <a:gd name="T18" fmla="*/ 0 60000 65536"/>
                <a:gd name="T19" fmla="*/ 0 60000 65536"/>
                <a:gd name="T20" fmla="*/ 0 60000 65536"/>
                <a:gd name="T21" fmla="*/ 761 w 21600"/>
                <a:gd name="T22" fmla="*/ 22454 h 21600"/>
                <a:gd name="T23" fmla="*/ 21069 w 21600"/>
                <a:gd name="T24" fmla="*/ 28282 h 216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600" h="21600">
                  <a:moveTo>
                    <a:pt x="0" y="18900"/>
                  </a:moveTo>
                  <a:lnTo>
                    <a:pt x="9257" y="18900"/>
                  </a:lnTo>
                  <a:lnTo>
                    <a:pt x="9257" y="21600"/>
                  </a:lnTo>
                  <a:lnTo>
                    <a:pt x="12343" y="21600"/>
                  </a:lnTo>
                  <a:lnTo>
                    <a:pt x="12343" y="18900"/>
                  </a:lnTo>
                  <a:lnTo>
                    <a:pt x="21600" y="18900"/>
                  </a:lnTo>
                  <a:lnTo>
                    <a:pt x="12343" y="12600"/>
                  </a:lnTo>
                  <a:lnTo>
                    <a:pt x="18514" y="12600"/>
                  </a:lnTo>
                  <a:lnTo>
                    <a:pt x="12343" y="6300"/>
                  </a:lnTo>
                  <a:lnTo>
                    <a:pt x="15429" y="6300"/>
                  </a:lnTo>
                  <a:lnTo>
                    <a:pt x="10800" y="0"/>
                  </a:lnTo>
                  <a:lnTo>
                    <a:pt x="6171" y="6300"/>
                  </a:lnTo>
                  <a:lnTo>
                    <a:pt x="9257" y="6300"/>
                  </a:lnTo>
                  <a:lnTo>
                    <a:pt x="3086" y="12600"/>
                  </a:lnTo>
                  <a:lnTo>
                    <a:pt x="9257" y="12600"/>
                  </a:lnTo>
                  <a:lnTo>
                    <a:pt x="0" y="18900"/>
                  </a:lnTo>
                  <a:close/>
                </a:path>
              </a:pathLst>
            </a:custGeom>
            <a:solidFill>
              <a:srgbClr val="008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ree"/>
            <p:cNvSpPr>
              <a:spLocks noEditPoints="1" noChangeArrowheads="1"/>
            </p:cNvSpPr>
            <p:nvPr userDrawn="1"/>
          </p:nvSpPr>
          <p:spPr bwMode="auto">
            <a:xfrm>
              <a:off x="1917455" y="4511065"/>
              <a:ext cx="1219200" cy="1431924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0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17694720 60000 65536"/>
                <a:gd name="T15" fmla="*/ 11796480 60000 65536"/>
                <a:gd name="T16" fmla="*/ 11796480 60000 65536"/>
                <a:gd name="T17" fmla="*/ 11796480 60000 65536"/>
                <a:gd name="T18" fmla="*/ 0 60000 65536"/>
                <a:gd name="T19" fmla="*/ 0 60000 65536"/>
                <a:gd name="T20" fmla="*/ 0 60000 65536"/>
                <a:gd name="T21" fmla="*/ 761 w 21600"/>
                <a:gd name="T22" fmla="*/ 22454 h 21600"/>
                <a:gd name="T23" fmla="*/ 21069 w 21600"/>
                <a:gd name="T24" fmla="*/ 28282 h 216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600" h="21600">
                  <a:moveTo>
                    <a:pt x="0" y="18900"/>
                  </a:moveTo>
                  <a:lnTo>
                    <a:pt x="9257" y="18900"/>
                  </a:lnTo>
                  <a:lnTo>
                    <a:pt x="9257" y="21600"/>
                  </a:lnTo>
                  <a:lnTo>
                    <a:pt x="12343" y="21600"/>
                  </a:lnTo>
                  <a:lnTo>
                    <a:pt x="12343" y="18900"/>
                  </a:lnTo>
                  <a:lnTo>
                    <a:pt x="21600" y="18900"/>
                  </a:lnTo>
                  <a:lnTo>
                    <a:pt x="12343" y="12600"/>
                  </a:lnTo>
                  <a:lnTo>
                    <a:pt x="18514" y="12600"/>
                  </a:lnTo>
                  <a:lnTo>
                    <a:pt x="12343" y="6300"/>
                  </a:lnTo>
                  <a:lnTo>
                    <a:pt x="15429" y="6300"/>
                  </a:lnTo>
                  <a:lnTo>
                    <a:pt x="10800" y="0"/>
                  </a:lnTo>
                  <a:lnTo>
                    <a:pt x="6171" y="6300"/>
                  </a:lnTo>
                  <a:lnTo>
                    <a:pt x="9257" y="6300"/>
                  </a:lnTo>
                  <a:lnTo>
                    <a:pt x="3086" y="12600"/>
                  </a:lnTo>
                  <a:lnTo>
                    <a:pt x="9257" y="12600"/>
                  </a:lnTo>
                  <a:lnTo>
                    <a:pt x="0" y="18900"/>
                  </a:lnTo>
                  <a:close/>
                </a:path>
              </a:pathLst>
            </a:custGeom>
            <a:solidFill>
              <a:srgbClr val="33CC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Tree"/>
            <p:cNvSpPr>
              <a:spLocks noEditPoints="1" noChangeArrowheads="1"/>
            </p:cNvSpPr>
            <p:nvPr userDrawn="1"/>
          </p:nvSpPr>
          <p:spPr bwMode="auto">
            <a:xfrm>
              <a:off x="914400" y="4133239"/>
              <a:ext cx="1809750" cy="1809750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0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17694720 60000 65536"/>
                <a:gd name="T15" fmla="*/ 11796480 60000 65536"/>
                <a:gd name="T16" fmla="*/ 11796480 60000 65536"/>
                <a:gd name="T17" fmla="*/ 11796480 60000 65536"/>
                <a:gd name="T18" fmla="*/ 0 60000 65536"/>
                <a:gd name="T19" fmla="*/ 0 60000 65536"/>
                <a:gd name="T20" fmla="*/ 0 60000 65536"/>
                <a:gd name="T21" fmla="*/ 761 w 21600"/>
                <a:gd name="T22" fmla="*/ 22454 h 21600"/>
                <a:gd name="T23" fmla="*/ 21069 w 21600"/>
                <a:gd name="T24" fmla="*/ 28282 h 216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600" h="21600">
                  <a:moveTo>
                    <a:pt x="0" y="18900"/>
                  </a:moveTo>
                  <a:lnTo>
                    <a:pt x="9257" y="18900"/>
                  </a:lnTo>
                  <a:lnTo>
                    <a:pt x="9257" y="21600"/>
                  </a:lnTo>
                  <a:lnTo>
                    <a:pt x="12343" y="21600"/>
                  </a:lnTo>
                  <a:lnTo>
                    <a:pt x="12343" y="18900"/>
                  </a:lnTo>
                  <a:lnTo>
                    <a:pt x="21600" y="18900"/>
                  </a:lnTo>
                  <a:lnTo>
                    <a:pt x="12343" y="12600"/>
                  </a:lnTo>
                  <a:lnTo>
                    <a:pt x="18514" y="12600"/>
                  </a:lnTo>
                  <a:lnTo>
                    <a:pt x="12343" y="6300"/>
                  </a:lnTo>
                  <a:lnTo>
                    <a:pt x="15429" y="6300"/>
                  </a:lnTo>
                  <a:lnTo>
                    <a:pt x="10800" y="0"/>
                  </a:lnTo>
                  <a:lnTo>
                    <a:pt x="6171" y="6300"/>
                  </a:lnTo>
                  <a:lnTo>
                    <a:pt x="9257" y="6300"/>
                  </a:lnTo>
                  <a:lnTo>
                    <a:pt x="3086" y="12600"/>
                  </a:lnTo>
                  <a:lnTo>
                    <a:pt x="9257" y="12600"/>
                  </a:lnTo>
                  <a:lnTo>
                    <a:pt x="0" y="18900"/>
                  </a:lnTo>
                  <a:close/>
                </a:path>
              </a:pathLst>
            </a:custGeom>
            <a:solidFill>
              <a:srgbClr val="007E39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2130425"/>
            <a:ext cx="7772400" cy="658813"/>
          </a:xfrm>
        </p:spPr>
        <p:txBody>
          <a:bodyPr/>
          <a:lstStyle>
            <a:lvl1pPr>
              <a:defRPr>
                <a:ln>
                  <a:noFill/>
                </a:ln>
                <a:latin typeface="Calibri" pitchFamily="34" charset="0"/>
              </a:defRPr>
            </a:lvl1pPr>
          </a:lstStyle>
          <a:p>
            <a:pPr lvl="0"/>
            <a:r>
              <a:rPr lang="en-US" noProof="0" dirty="0" smtClean="0"/>
              <a:t>Click to edit Master title style</a:t>
            </a:r>
          </a:p>
        </p:txBody>
      </p:sp>
      <p:sp>
        <p:nvSpPr>
          <p:cNvPr id="47109" name="Text Placeholder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438150"/>
          </a:xfrm>
        </p:spPr>
        <p:txBody>
          <a:bodyPr>
            <a:spAutoFit/>
          </a:bodyPr>
          <a:lstStyle>
            <a:lvl1pPr marL="0" indent="0" algn="ctr">
              <a:buFontTx/>
              <a:buNone/>
              <a:defRPr smtClean="0">
                <a:latin typeface="Calibri" pitchFamily="34" charset="0"/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13" name="Rectangle 12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68A9C7-6731-4605-8EC4-13DB747092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329988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219200"/>
            <a:ext cx="9144000" cy="50292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srgbClr val="000000"/>
              </a:solidFill>
            </a:endParaRPr>
          </a:p>
        </p:txBody>
      </p:sp>
      <p:pic>
        <p:nvPicPr>
          <p:cNvPr id="5" name="Picture 8" descr="5-00332_grey-ba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333"/>
          <a:stretch>
            <a:fillRect/>
          </a:stretch>
        </p:blipFill>
        <p:spPr bwMode="auto">
          <a:xfrm>
            <a:off x="0" y="640080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4" descr="C:\Program Files\Microsoft Resource DVD Artwork\DVD_ART\Artwork_Imagery\Shapes and Graphics\Line\faded white lin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25" y="5622925"/>
            <a:ext cx="8696325" cy="1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832356"/>
            <a:ext cx="7043208" cy="1523494"/>
          </a:xfrm>
        </p:spPr>
        <p:txBody>
          <a:bodyPr anchor="ctr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3048000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D4198-A39A-4F21-9784-01A0C11B08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899875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5881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81000" y="1371600"/>
            <a:ext cx="83820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199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8175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FontTx/>
              <a:buNone/>
              <a:defRPr sz="14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35691270-9334-42BA-826E-28456E75FB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2" r:id="rId1"/>
    <p:sldLayoutId id="2147483723" r:id="rId2"/>
  </p:sldLayoutIdLst>
  <p:transition/>
  <p:timing>
    <p:tnLst>
      <p:par>
        <p:cTn id="1" dur="indefinite" restart="never" nodeType="tmRoot"/>
      </p:par>
    </p:tnLst>
  </p:timing>
  <p:hf hdr="0" dt="0"/>
  <p:txStyles>
    <p:titleStyle>
      <a:lvl1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800" kern="1200" spc="-150" dirty="0">
          <a:ln w="3175">
            <a:noFill/>
          </a:ln>
          <a:solidFill>
            <a:srgbClr val="015583"/>
          </a:solidFill>
          <a:latin typeface="Arial" charset="0"/>
          <a:ea typeface="+mj-ea"/>
          <a:cs typeface="+mj-cs"/>
        </a:defRPr>
      </a:lvl1pPr>
      <a:lvl2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rgbClr val="015583"/>
          </a:solidFill>
          <a:latin typeface="Arial" charset="0"/>
          <a:cs typeface="Arial" charset="0"/>
        </a:defRPr>
      </a:lvl2pPr>
      <a:lvl3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rgbClr val="015583"/>
          </a:solidFill>
          <a:latin typeface="Arial" charset="0"/>
          <a:cs typeface="Arial" charset="0"/>
        </a:defRPr>
      </a:lvl3pPr>
      <a:lvl4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rgbClr val="015583"/>
          </a:solidFill>
          <a:latin typeface="Arial" charset="0"/>
          <a:cs typeface="Arial" charset="0"/>
        </a:defRPr>
      </a:lvl4pPr>
      <a:lvl5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rgbClr val="015583"/>
          </a:solidFill>
          <a:latin typeface="Arial" charset="0"/>
          <a:cs typeface="Arial" charset="0"/>
        </a:defRPr>
      </a:lvl5pPr>
      <a:lvl6pPr marL="4572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rgbClr val="015583"/>
          </a:solidFill>
          <a:latin typeface="Calibri" pitchFamily="34" charset="0"/>
          <a:cs typeface="Arial" charset="0"/>
        </a:defRPr>
      </a:lvl6pPr>
      <a:lvl7pPr marL="9144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rgbClr val="015583"/>
          </a:solidFill>
          <a:latin typeface="Calibri" pitchFamily="34" charset="0"/>
          <a:cs typeface="Arial" charset="0"/>
        </a:defRPr>
      </a:lvl7pPr>
      <a:lvl8pPr marL="13716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rgbClr val="015583"/>
          </a:solidFill>
          <a:latin typeface="Calibri" pitchFamily="34" charset="0"/>
          <a:cs typeface="Arial" charset="0"/>
        </a:defRPr>
      </a:lvl8pPr>
      <a:lvl9pPr marL="18288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rgbClr val="015583"/>
          </a:solidFill>
          <a:latin typeface="Calibri" pitchFamily="34" charset="0"/>
          <a:cs typeface="Arial" charset="0"/>
        </a:defRPr>
      </a:lvl9pPr>
    </p:titleStyle>
    <p:bodyStyle>
      <a:lvl1pPr marL="460375" indent="-460375" algn="l" defTabSz="912813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Blip>
          <a:blip r:embed="rId5"/>
        </a:buBlip>
        <a:defRPr sz="3200" kern="1200">
          <a:solidFill>
            <a:schemeClr val="bg1"/>
          </a:solidFill>
          <a:latin typeface="Arial" charset="0"/>
          <a:ea typeface="+mn-ea"/>
          <a:cs typeface="+mn-cs"/>
        </a:defRPr>
      </a:lvl1pPr>
      <a:lvl2pPr marL="854075" indent="-393700" algn="l" defTabSz="912813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Blip>
          <a:blip r:embed="rId6"/>
        </a:buBlip>
        <a:defRPr sz="2800" kern="1200">
          <a:solidFill>
            <a:schemeClr val="bg1"/>
          </a:solidFill>
          <a:latin typeface="Arial" charset="0"/>
          <a:ea typeface="+mn-ea"/>
          <a:cs typeface="+mn-cs"/>
        </a:defRPr>
      </a:lvl2pPr>
      <a:lvl3pPr marL="1258888" indent="-404813" algn="l" defTabSz="912813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Blip>
          <a:blip r:embed="rId6"/>
        </a:buBlip>
        <a:defRPr sz="2400" kern="1200">
          <a:solidFill>
            <a:schemeClr val="bg1"/>
          </a:solidFill>
          <a:latin typeface="Arial" charset="0"/>
          <a:ea typeface="+mn-ea"/>
          <a:cs typeface="+mn-cs"/>
        </a:defRPr>
      </a:lvl3pPr>
      <a:lvl4pPr marL="1655763" indent="-396875" algn="l" defTabSz="912813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Blip>
          <a:blip r:embed="rId6"/>
        </a:buBlip>
        <a:defRPr sz="2400" kern="1200">
          <a:solidFill>
            <a:schemeClr val="bg1"/>
          </a:solidFill>
          <a:latin typeface="Arial" charset="0"/>
          <a:ea typeface="+mn-ea"/>
          <a:cs typeface="+mn-cs"/>
        </a:defRPr>
      </a:lvl4pPr>
      <a:lvl5pPr marL="1941513" indent="-400050" algn="l" defTabSz="912813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Blip>
          <a:blip r:embed="rId6"/>
        </a:buBlip>
        <a:defRPr sz="2400" kern="1200">
          <a:solidFill>
            <a:schemeClr val="bg1"/>
          </a:solidFill>
          <a:latin typeface="Arial" charset="0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533400" y="2209800"/>
            <a:ext cx="82296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XXXXXXXX:</a:t>
            </a:r>
            <a:br>
              <a:rPr lang="en-US" altLang="en-US" smtClean="0"/>
            </a:br>
            <a:r>
              <a:rPr lang="en-US" altLang="en-US" smtClean="0"/>
              <a:t>Your Paper Title </a:t>
            </a:r>
          </a:p>
        </p:txBody>
      </p:sp>
      <p:pic>
        <p:nvPicPr>
          <p:cNvPr id="1027" name="Picture 2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" y="609600"/>
            <a:ext cx="7432675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5651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 b="1" kern="1200">
          <a:solidFill>
            <a:srgbClr val="0D11BD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0D11BD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0D11BD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0D11BD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0D11BD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5400" b="1">
          <a:solidFill>
            <a:srgbClr val="0D11BD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5400" b="1">
          <a:solidFill>
            <a:srgbClr val="0D11BD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5400" b="1">
          <a:solidFill>
            <a:srgbClr val="0D11BD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5400" b="1">
          <a:solidFill>
            <a:srgbClr val="0D11BD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SESUG 2016: BF219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F0AD1-410C-4030-93EC-43951FD71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468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5881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81000" y="1371600"/>
            <a:ext cx="83820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199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8175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FontTx/>
              <a:buNone/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D676B99-D48A-4A2F-A1A0-FECE263A99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4" r:id="rId1"/>
    <p:sldLayoutId id="2147483725" r:id="rId2"/>
  </p:sldLayoutIdLst>
  <p:transition/>
  <p:timing>
    <p:tnLst>
      <p:par>
        <p:cTn id="1" dur="indefinite" restart="never" nodeType="tmRoot"/>
      </p:par>
    </p:tnLst>
  </p:timing>
  <p:hf hdr="0" dt="0"/>
  <p:txStyles>
    <p:titleStyle>
      <a:lvl1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800" kern="1200" spc="-150" dirty="0">
          <a:ln w="3175">
            <a:noFill/>
          </a:ln>
          <a:solidFill>
            <a:srgbClr val="015583"/>
          </a:solidFill>
          <a:latin typeface="Arial" charset="0"/>
          <a:ea typeface="+mj-ea"/>
          <a:cs typeface="+mj-cs"/>
        </a:defRPr>
      </a:lvl1pPr>
      <a:lvl2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rgbClr val="015583"/>
          </a:solidFill>
          <a:latin typeface="Arial" charset="0"/>
          <a:cs typeface="Arial" charset="0"/>
        </a:defRPr>
      </a:lvl2pPr>
      <a:lvl3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rgbClr val="015583"/>
          </a:solidFill>
          <a:latin typeface="Arial" charset="0"/>
          <a:cs typeface="Arial" charset="0"/>
        </a:defRPr>
      </a:lvl3pPr>
      <a:lvl4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rgbClr val="015583"/>
          </a:solidFill>
          <a:latin typeface="Arial" charset="0"/>
          <a:cs typeface="Arial" charset="0"/>
        </a:defRPr>
      </a:lvl4pPr>
      <a:lvl5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rgbClr val="015583"/>
          </a:solidFill>
          <a:latin typeface="Arial" charset="0"/>
          <a:cs typeface="Arial" charset="0"/>
        </a:defRPr>
      </a:lvl5pPr>
      <a:lvl6pPr marL="4572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rgbClr val="015583"/>
          </a:solidFill>
          <a:latin typeface="Calibri" pitchFamily="34" charset="0"/>
          <a:cs typeface="Arial" charset="0"/>
        </a:defRPr>
      </a:lvl6pPr>
      <a:lvl7pPr marL="9144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rgbClr val="015583"/>
          </a:solidFill>
          <a:latin typeface="Calibri" pitchFamily="34" charset="0"/>
          <a:cs typeface="Arial" charset="0"/>
        </a:defRPr>
      </a:lvl7pPr>
      <a:lvl8pPr marL="13716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rgbClr val="015583"/>
          </a:solidFill>
          <a:latin typeface="Calibri" pitchFamily="34" charset="0"/>
          <a:cs typeface="Arial" charset="0"/>
        </a:defRPr>
      </a:lvl8pPr>
      <a:lvl9pPr marL="18288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rgbClr val="015583"/>
          </a:solidFill>
          <a:latin typeface="Calibri" pitchFamily="34" charset="0"/>
          <a:cs typeface="Arial" charset="0"/>
        </a:defRPr>
      </a:lvl9pPr>
    </p:titleStyle>
    <p:bodyStyle>
      <a:lvl1pPr marL="460375" indent="-460375" algn="l" defTabSz="912813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Blip>
          <a:blip r:embed="rId5"/>
        </a:buBlip>
        <a:defRPr sz="3200" kern="1200">
          <a:solidFill>
            <a:schemeClr val="bg1"/>
          </a:solidFill>
          <a:latin typeface="Arial" charset="0"/>
          <a:ea typeface="+mn-ea"/>
          <a:cs typeface="+mn-cs"/>
        </a:defRPr>
      </a:lvl1pPr>
      <a:lvl2pPr marL="854075" indent="-393700" algn="l" defTabSz="912813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Blip>
          <a:blip r:embed="rId6"/>
        </a:buBlip>
        <a:defRPr sz="2800" kern="1200">
          <a:solidFill>
            <a:schemeClr val="bg1"/>
          </a:solidFill>
          <a:latin typeface="Arial" charset="0"/>
          <a:ea typeface="+mn-ea"/>
          <a:cs typeface="+mn-cs"/>
        </a:defRPr>
      </a:lvl2pPr>
      <a:lvl3pPr marL="1258888" indent="-404813" algn="l" defTabSz="912813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Blip>
          <a:blip r:embed="rId6"/>
        </a:buBlip>
        <a:defRPr sz="2400" kern="1200">
          <a:solidFill>
            <a:schemeClr val="bg1"/>
          </a:solidFill>
          <a:latin typeface="Arial" charset="0"/>
          <a:ea typeface="+mn-ea"/>
          <a:cs typeface="+mn-cs"/>
        </a:defRPr>
      </a:lvl3pPr>
      <a:lvl4pPr marL="1655763" indent="-396875" algn="l" defTabSz="912813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Blip>
          <a:blip r:embed="rId6"/>
        </a:buBlip>
        <a:defRPr sz="2400" kern="1200">
          <a:solidFill>
            <a:schemeClr val="bg1"/>
          </a:solidFill>
          <a:latin typeface="Arial" charset="0"/>
          <a:ea typeface="+mn-ea"/>
          <a:cs typeface="+mn-cs"/>
        </a:defRPr>
      </a:lvl4pPr>
      <a:lvl5pPr marL="1941513" indent="-400050" algn="l" defTabSz="912813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Blip>
          <a:blip r:embed="rId6"/>
        </a:buBlip>
        <a:defRPr sz="2400" kern="1200">
          <a:solidFill>
            <a:schemeClr val="bg1"/>
          </a:solidFill>
          <a:latin typeface="Arial" charset="0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Relationship Id="rId5" Type="http://schemas.openxmlformats.org/officeDocument/2006/relationships/hyperlink" Target="mailto:mkeintz@gmail.com" TargetMode="External"/><Relationship Id="rId4" Type="http://schemas.openxmlformats.org/officeDocument/2006/relationships/hyperlink" Target="mailto:mkeintz@wharton.upenn.ed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1544637"/>
          </a:xfrm>
        </p:spPr>
        <p:txBody>
          <a:bodyPr>
            <a:normAutofit/>
          </a:bodyPr>
          <a:lstStyle/>
          <a:p>
            <a:r>
              <a:rPr lang="en-US" sz="3900" b="1" dirty="0" smtClean="0"/>
              <a:t>Static and Dynamics Queues in the SAS</a:t>
            </a:r>
            <a:r>
              <a:rPr lang="en-US" sz="3900" b="1" kern="0" dirty="0" smtClean="0">
                <a:solidFill>
                  <a:srgbClr val="000000"/>
                </a:solidFill>
                <a:ea typeface="Arial"/>
                <a:cs typeface="Arial"/>
                <a:sym typeface="Arial"/>
              </a:rPr>
              <a:t>®</a:t>
            </a:r>
            <a:r>
              <a:rPr lang="en-US" sz="3900" b="1" dirty="0" smtClean="0"/>
              <a:t> Data Step</a:t>
            </a:r>
            <a:endParaRPr lang="en-US" sz="39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3000" dirty="0" smtClean="0"/>
              <a:t>BASUG</a:t>
            </a:r>
            <a:br>
              <a:rPr lang="en-US" sz="3000" dirty="0" smtClean="0"/>
            </a:br>
            <a:r>
              <a:rPr lang="en-US" sz="3000" dirty="0" smtClean="0"/>
              <a:t>March 22, 2017</a:t>
            </a:r>
            <a:br>
              <a:rPr lang="en-US" sz="3000" dirty="0" smtClean="0"/>
            </a:br>
            <a:r>
              <a:rPr lang="en-US" sz="3000" dirty="0" smtClean="0"/>
              <a:t>Mark Keintz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725301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3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4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4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4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4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70834541-62A6-4439-9C6C-B76569864857}" type="slidenum">
              <a:rPr lang="en-US" altLang="en-US" sz="1400" smtClean="0">
                <a:solidFill>
                  <a:schemeClr val="tx1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2</a:t>
            </a:fld>
            <a:endParaRPr lang="en-US" altLang="en-US" sz="14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52400" y="230188"/>
            <a:ext cx="8839200" cy="66516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Introduction</a:t>
            </a:r>
          </a:p>
        </p:txBody>
      </p:sp>
      <p:sp>
        <p:nvSpPr>
          <p:cNvPr id="16388" name="Rectangle 3"/>
          <p:cNvSpPr txBox="1">
            <a:spLocks/>
          </p:cNvSpPr>
          <p:nvPr/>
        </p:nvSpPr>
        <p:spPr bwMode="auto">
          <a:xfrm>
            <a:off x="228600" y="1295400"/>
            <a:ext cx="87630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460375" indent="-460375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1pPr>
            <a:lvl2pPr marL="742950" indent="-28575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2pPr>
            <a:lvl3pPr marL="1143000" indent="-22860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3pPr>
            <a:lvl4pPr marL="1600200" indent="-22860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4pPr>
            <a:lvl5pPr marL="2057400" indent="-22860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sz="3200" dirty="0" smtClean="0"/>
              <a:t>The SAS lag function is a “queue management” function.  SAS has no analogous lead function, which creates challenges in the case of large datasets.  This presentation is intended to show:</a:t>
            </a:r>
          </a:p>
          <a:p>
            <a:pPr eaLnBrk="1" hangingPunct="1">
              <a:buFontTx/>
              <a:buBlip>
                <a:blip r:embed="rId3"/>
              </a:buBlip>
              <a:defRPr/>
            </a:pPr>
            <a:r>
              <a:rPr lang="en-US" sz="3200" dirty="0" smtClean="0"/>
              <a:t>The flexibility of the lag function.</a:t>
            </a:r>
          </a:p>
          <a:p>
            <a:pPr eaLnBrk="1" hangingPunct="1">
              <a:buFontTx/>
              <a:buBlip>
                <a:blip r:embed="rId3"/>
              </a:buBlip>
              <a:defRPr/>
            </a:pPr>
            <a:r>
              <a:rPr lang="en-US" sz="3200" dirty="0"/>
              <a:t>M</a:t>
            </a:r>
            <a:r>
              <a:rPr lang="en-US" sz="3200" dirty="0" smtClean="0"/>
              <a:t>ultiple SETs/MERGEs efficiently generates leads.</a:t>
            </a:r>
          </a:p>
          <a:p>
            <a:pPr eaLnBrk="1" hangingPunct="1">
              <a:buFontTx/>
              <a:buBlip>
                <a:blip r:embed="rId3"/>
              </a:buBlip>
              <a:defRPr/>
            </a:pPr>
            <a:r>
              <a:rPr lang="en-US" sz="3200" dirty="0" smtClean="0"/>
              <a:t>Treating irregular series via multiple instances of LAG function or WHERE filters (for leads)</a:t>
            </a:r>
          </a:p>
          <a:p>
            <a:pPr eaLnBrk="1" hangingPunct="1">
              <a:buFontTx/>
              <a:buBlip>
                <a:blip r:embed="rId3"/>
              </a:buBlip>
              <a:defRPr/>
            </a:pPr>
            <a:r>
              <a:rPr lang="en-US" sz="3200" dirty="0" smtClean="0"/>
              <a:t>Using hash object when # of lag/lead series unknown</a:t>
            </a:r>
          </a:p>
        </p:txBody>
      </p:sp>
    </p:spTree>
    <p:extLst>
      <p:ext uri="{BB962C8B-B14F-4D97-AF65-F5344CB8AC3E}">
        <p14:creationId xmlns:p14="http://schemas.microsoft.com/office/powerpoint/2010/main" val="149639022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3923215A-9EE1-4935-A554-014406A21F58}" type="slidenum">
              <a:rPr lang="en-US" altLang="en-US" sz="1400" smtClean="0">
                <a:solidFill>
                  <a:schemeClr val="tx1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3</a:t>
            </a:fld>
            <a:endParaRPr lang="en-US" altLang="en-US" sz="14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381000" y="228600"/>
            <a:ext cx="8382000" cy="55399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en-US" sz="4000"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Takeaway for Generating LAGS/LEADS</a:t>
            </a:r>
            <a:endParaRPr sz="4000" dirty="0" smtClean="0">
              <a:ln>
                <a:noFill/>
              </a:ln>
              <a:solidFill>
                <a:srgbClr val="003300"/>
              </a:solidFill>
              <a:latin typeface="Calibri" pitchFamily="34" charset="0"/>
            </a:endParaRPr>
          </a:p>
        </p:txBody>
      </p:sp>
      <p:sp>
        <p:nvSpPr>
          <p:cNvPr id="31748" name="Rectangle 3"/>
          <p:cNvSpPr>
            <a:spLocks noGrp="1"/>
          </p:cNvSpPr>
          <p:nvPr>
            <p:ph type="body" idx="4294967295"/>
          </p:nvPr>
        </p:nvSpPr>
        <p:spPr>
          <a:xfrm>
            <a:off x="381000" y="1371600"/>
            <a:ext cx="8382000" cy="4724400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latin typeface="Calibri" pitchFamily="34" charset="0"/>
              </a:rPr>
              <a:t>LAG (&amp; DIF) functions are queue-based</a:t>
            </a:r>
          </a:p>
          <a:p>
            <a:pPr lvl="1" eaLnBrk="1" hangingPunct="1"/>
            <a:r>
              <a:rPr lang="en-US" altLang="en-US" dirty="0" smtClean="0">
                <a:latin typeface="Calibri" pitchFamily="34" charset="0"/>
              </a:rPr>
              <a:t>Each invocation establishes a separate queue …</a:t>
            </a:r>
            <a:br>
              <a:rPr lang="en-US" altLang="en-US" dirty="0" smtClean="0">
                <a:latin typeface="Calibri" pitchFamily="34" charset="0"/>
              </a:rPr>
            </a:br>
            <a:endParaRPr lang="en-US" altLang="en-US" dirty="0" smtClean="0">
              <a:latin typeface="Calibri" pitchFamily="34" charset="0"/>
            </a:endParaRPr>
          </a:p>
          <a:p>
            <a:pPr eaLnBrk="1" hangingPunct="1"/>
            <a:r>
              <a:rPr lang="en-US" altLang="en-US" dirty="0" smtClean="0">
                <a:latin typeface="Calibri" pitchFamily="34" charset="0"/>
              </a:rPr>
              <a:t>The IFN (and IFC) functions calculate BOTH alternatives even though only one is returned …</a:t>
            </a:r>
            <a:br>
              <a:rPr lang="en-US" altLang="en-US" dirty="0" smtClean="0">
                <a:latin typeface="Calibri" pitchFamily="34" charset="0"/>
              </a:rPr>
            </a:br>
            <a:endParaRPr lang="en-US" altLang="en-US" dirty="0" smtClean="0">
              <a:latin typeface="Calibri" pitchFamily="34" charset="0"/>
            </a:endParaRPr>
          </a:p>
          <a:p>
            <a:pPr eaLnBrk="1" hangingPunct="1"/>
            <a:r>
              <a:rPr lang="en-US" altLang="en-US" dirty="0" smtClean="0">
                <a:latin typeface="Calibri" pitchFamily="34" charset="0"/>
              </a:rPr>
              <a:t>Every SET/MERGE yields separate data streams</a:t>
            </a:r>
          </a:p>
          <a:p>
            <a:pPr lvl="1" eaLnBrk="1" hangingPunct="1"/>
            <a:r>
              <a:rPr lang="en-US" altLang="en-US" dirty="0" smtClean="0">
                <a:latin typeface="Calibri" pitchFamily="34" charset="0"/>
              </a:rPr>
              <a:t>WHERE filter precedes FIRSTOBS application</a:t>
            </a:r>
          </a:p>
          <a:p>
            <a:pPr lvl="1" eaLnBrk="1" hangingPunct="1"/>
            <a:r>
              <a:rPr lang="en-US" altLang="en-US" dirty="0" smtClean="0">
                <a:latin typeface="Calibri" pitchFamily="34" charset="0"/>
              </a:rPr>
              <a:t>When using FIRSTOBS with SET, check “end=“ dummy to avoid premature termination</a:t>
            </a:r>
          </a:p>
          <a:p>
            <a:pPr lvl="1" eaLnBrk="1" hangingPunct="1"/>
            <a:endParaRPr lang="en-US" altLang="en-US" dirty="0" smtClean="0">
              <a:latin typeface="Calibri" pitchFamily="34" charset="0"/>
            </a:endParaRPr>
          </a:p>
          <a:p>
            <a:pPr eaLnBrk="1" hangingPunct="1"/>
            <a:endParaRPr lang="en-US" altLang="en-US" dirty="0" smtClean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27485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DACA7ED6-503D-45B3-A7AC-4885AD5FAC69}" type="slidenum">
              <a:rPr lang="en-US" altLang="en-US" sz="1400" smtClean="0">
                <a:solidFill>
                  <a:schemeClr val="tx1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4</a:t>
            </a:fld>
            <a:endParaRPr lang="en-US" altLang="en-US" sz="14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381000" y="20256"/>
            <a:ext cx="8382000" cy="121879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Starting with a Time Series</a:t>
            </a:r>
            <a:br>
              <a:rPr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</a:br>
            <a:r>
              <a:rPr sz="4000"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How to get 1-month &amp; 3-month Returns?</a:t>
            </a:r>
          </a:p>
        </p:txBody>
      </p:sp>
      <p:sp>
        <p:nvSpPr>
          <p:cNvPr id="9220" name="Rectangle 3"/>
          <p:cNvSpPr txBox="1">
            <a:spLocks/>
          </p:cNvSpPr>
          <p:nvPr/>
        </p:nvSpPr>
        <p:spPr bwMode="auto">
          <a:xfrm>
            <a:off x="381000" y="1371600"/>
            <a:ext cx="83820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-342900" defTabSz="912813"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854075" indent="-393700" defTabSz="912813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lvl="1" eaLnBrk="1" hangingPunct="1">
              <a:buFontTx/>
              <a:buNone/>
            </a:pPr>
            <a:endParaRPr lang="en-US" altLang="en-US" dirty="0">
              <a:latin typeface="SAS Monospace" pitchFamily="49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8234166"/>
              </p:ext>
            </p:extLst>
          </p:nvPr>
        </p:nvGraphicFramePr>
        <p:xfrm>
          <a:off x="533400" y="1400175"/>
          <a:ext cx="7772400" cy="44672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72952"/>
                <a:gridCol w="2729538"/>
                <a:gridCol w="1925173"/>
                <a:gridCol w="2244737"/>
              </a:tblGrid>
              <a:tr h="1489075">
                <a:tc gridSpan="4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baseline="0" dirty="0">
                          <a:solidFill>
                            <a:schemeClr val="bg1"/>
                          </a:solidFill>
                          <a:effectLst/>
                        </a:rPr>
                        <a:t>Table 1</a:t>
                      </a:r>
                      <a:br>
                        <a:rPr lang="en-US" sz="2600" baseline="0" dirty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en-US" sz="2600" baseline="0" dirty="0">
                          <a:solidFill>
                            <a:schemeClr val="bg1"/>
                          </a:solidFill>
                          <a:effectLst/>
                        </a:rPr>
                        <a:t>Five Rows From SAMPLE1</a:t>
                      </a:r>
                      <a:br>
                        <a:rPr lang="en-US" sz="2600" baseline="0" dirty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en-US" sz="2600" baseline="0" dirty="0" smtClean="0">
                          <a:solidFill>
                            <a:schemeClr val="bg1"/>
                          </a:solidFill>
                          <a:effectLst/>
                        </a:rPr>
                        <a:t>(From </a:t>
                      </a:r>
                      <a:r>
                        <a:rPr lang="en-US" sz="2600" baseline="0" dirty="0" err="1" smtClean="0">
                          <a:solidFill>
                            <a:schemeClr val="bg1"/>
                          </a:solidFill>
                          <a:effectLst/>
                        </a:rPr>
                        <a:t>sashelp.stocks</a:t>
                      </a:r>
                      <a:r>
                        <a:rPr lang="en-US" sz="2600" baseline="0" dirty="0" smtClean="0">
                          <a:solidFill>
                            <a:schemeClr val="bg1"/>
                          </a:solidFill>
                          <a:effectLst/>
                        </a:rPr>
                        <a:t>, sorted by STOCK DATE)</a:t>
                      </a:r>
                      <a:endParaRPr lang="en-US" sz="2600" baseline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4" marB="47624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8223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baseline="0" dirty="0" err="1">
                          <a:solidFill>
                            <a:schemeClr val="bg1"/>
                          </a:solidFill>
                          <a:effectLst/>
                        </a:rPr>
                        <a:t>Obs</a:t>
                      </a:r>
                      <a:endParaRPr lang="en-US" sz="2600" baseline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4" marB="47624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b="1" baseline="0" dirty="0">
                          <a:effectLst/>
                        </a:rPr>
                        <a:t> DATE</a:t>
                      </a:r>
                      <a:endParaRPr lang="en-US" sz="2600" b="1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4" marB="47624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b="1" baseline="0" dirty="0">
                          <a:effectLst/>
                        </a:rPr>
                        <a:t> STOCK</a:t>
                      </a:r>
                      <a:endParaRPr lang="en-US" sz="2600" b="1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4" marB="47624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b="1" baseline="0" dirty="0" smtClean="0">
                          <a:effectLst/>
                        </a:rPr>
                        <a:t>CLS</a:t>
                      </a:r>
                      <a:endParaRPr lang="en-US" sz="2600" b="1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4" marB="47624">
                    <a:solidFill>
                      <a:srgbClr val="FFFF00"/>
                    </a:solidFill>
                  </a:tcPr>
                </a:tc>
              </a:tr>
              <a:tr h="239591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baseline="0" dirty="0">
                          <a:solidFill>
                            <a:schemeClr val="bg1"/>
                          </a:solidFill>
                          <a:effectLst/>
                        </a:rPr>
                        <a:t>1</a:t>
                      </a:r>
                      <a:br>
                        <a:rPr lang="en-US" sz="2600" baseline="0" dirty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en-US" sz="2600" baseline="0" dirty="0">
                          <a:solidFill>
                            <a:schemeClr val="bg1"/>
                          </a:solidFill>
                          <a:effectLst/>
                        </a:rPr>
                        <a:t>2</a:t>
                      </a:r>
                      <a:br>
                        <a:rPr lang="en-US" sz="2600" baseline="0" dirty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en-US" sz="2600" baseline="0" dirty="0">
                          <a:solidFill>
                            <a:schemeClr val="bg1"/>
                          </a:solidFill>
                          <a:effectLst/>
                        </a:rPr>
                        <a:t>3</a:t>
                      </a:r>
                      <a:br>
                        <a:rPr lang="en-US" sz="2600" baseline="0" dirty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en-US" sz="2600" baseline="0" dirty="0">
                          <a:solidFill>
                            <a:schemeClr val="bg1"/>
                          </a:solidFill>
                          <a:effectLst/>
                        </a:rPr>
                        <a:t>4</a:t>
                      </a:r>
                      <a:br>
                        <a:rPr lang="en-US" sz="2600" baseline="0" dirty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en-US" sz="2600" baseline="0" dirty="0">
                          <a:solidFill>
                            <a:schemeClr val="bg1"/>
                          </a:solidFill>
                          <a:effectLst/>
                        </a:rPr>
                        <a:t>5</a:t>
                      </a:r>
                      <a:endParaRPr lang="en-US" sz="2600" baseline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4" marB="47624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b="1" baseline="0" dirty="0">
                          <a:effectLst/>
                        </a:rPr>
                        <a:t>01AUG86</a:t>
                      </a:r>
                      <a:br>
                        <a:rPr lang="en-US" sz="2600" b="1" baseline="0" dirty="0">
                          <a:effectLst/>
                        </a:rPr>
                      </a:br>
                      <a:r>
                        <a:rPr lang="en-US" sz="2600" b="1" baseline="0" dirty="0">
                          <a:effectLst/>
                        </a:rPr>
                        <a:t>02SEP86</a:t>
                      </a:r>
                      <a:br>
                        <a:rPr lang="en-US" sz="2600" b="1" baseline="0" dirty="0">
                          <a:effectLst/>
                        </a:rPr>
                      </a:br>
                      <a:r>
                        <a:rPr lang="en-US" sz="2600" b="1" baseline="0" dirty="0">
                          <a:effectLst/>
                        </a:rPr>
                        <a:t>01OCT86</a:t>
                      </a:r>
                      <a:br>
                        <a:rPr lang="en-US" sz="2600" b="1" baseline="0" dirty="0">
                          <a:effectLst/>
                        </a:rPr>
                      </a:br>
                      <a:r>
                        <a:rPr lang="en-US" sz="2600" b="1" baseline="0" dirty="0">
                          <a:effectLst/>
                        </a:rPr>
                        <a:t>03NOV86</a:t>
                      </a:r>
                      <a:br>
                        <a:rPr lang="en-US" sz="2600" b="1" baseline="0" dirty="0">
                          <a:effectLst/>
                        </a:rPr>
                      </a:br>
                      <a:r>
                        <a:rPr lang="en-US" sz="2600" b="1" baseline="0" dirty="0">
                          <a:effectLst/>
                        </a:rPr>
                        <a:t>01DEC86</a:t>
                      </a:r>
                      <a:endParaRPr lang="en-US" sz="2600" b="1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4" marB="47624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b="1" baseline="0" dirty="0">
                          <a:effectLst/>
                        </a:rPr>
                        <a:t>  IBM</a:t>
                      </a:r>
                      <a:br>
                        <a:rPr lang="en-US" sz="2600" b="1" baseline="0" dirty="0">
                          <a:effectLst/>
                        </a:rPr>
                      </a:br>
                      <a:r>
                        <a:rPr lang="en-US" sz="2600" b="1" baseline="0" dirty="0">
                          <a:effectLst/>
                        </a:rPr>
                        <a:t>  </a:t>
                      </a:r>
                      <a:r>
                        <a:rPr lang="en-US" sz="2600" b="1" baseline="0" dirty="0" err="1">
                          <a:effectLst/>
                        </a:rPr>
                        <a:t>IBM</a:t>
                      </a:r>
                      <a:r>
                        <a:rPr lang="en-US" sz="2600" b="1" baseline="0" dirty="0">
                          <a:effectLst/>
                        </a:rPr>
                        <a:t/>
                      </a:r>
                      <a:br>
                        <a:rPr lang="en-US" sz="2600" b="1" baseline="0" dirty="0">
                          <a:effectLst/>
                        </a:rPr>
                      </a:br>
                      <a:r>
                        <a:rPr lang="en-US" sz="2600" b="1" baseline="0" dirty="0">
                          <a:effectLst/>
                        </a:rPr>
                        <a:t>  </a:t>
                      </a:r>
                      <a:r>
                        <a:rPr lang="en-US" sz="2600" b="1" baseline="0" dirty="0" err="1">
                          <a:effectLst/>
                        </a:rPr>
                        <a:t>IBM</a:t>
                      </a:r>
                      <a:r>
                        <a:rPr lang="en-US" sz="2600" b="1" baseline="0" dirty="0">
                          <a:effectLst/>
                        </a:rPr>
                        <a:t/>
                      </a:r>
                      <a:br>
                        <a:rPr lang="en-US" sz="2600" b="1" baseline="0" dirty="0">
                          <a:effectLst/>
                        </a:rPr>
                      </a:br>
                      <a:r>
                        <a:rPr lang="en-US" sz="2600" b="1" baseline="0" dirty="0">
                          <a:effectLst/>
                        </a:rPr>
                        <a:t>  </a:t>
                      </a:r>
                      <a:r>
                        <a:rPr lang="en-US" sz="2600" b="1" baseline="0" dirty="0" err="1">
                          <a:effectLst/>
                        </a:rPr>
                        <a:t>IBM</a:t>
                      </a:r>
                      <a:r>
                        <a:rPr lang="en-US" sz="2600" b="1" baseline="0" dirty="0">
                          <a:effectLst/>
                        </a:rPr>
                        <a:t/>
                      </a:r>
                      <a:br>
                        <a:rPr lang="en-US" sz="2600" b="1" baseline="0" dirty="0">
                          <a:effectLst/>
                        </a:rPr>
                      </a:br>
                      <a:r>
                        <a:rPr lang="en-US" sz="2600" b="1" baseline="0" dirty="0">
                          <a:effectLst/>
                        </a:rPr>
                        <a:t>  </a:t>
                      </a:r>
                      <a:r>
                        <a:rPr lang="en-US" sz="2600" b="1" baseline="0" dirty="0" err="1">
                          <a:effectLst/>
                        </a:rPr>
                        <a:t>IBM</a:t>
                      </a:r>
                      <a:endParaRPr lang="en-US" sz="2600" b="1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4" marB="47624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b="1" baseline="0" dirty="0">
                          <a:effectLst/>
                        </a:rPr>
                        <a:t>$138.75</a:t>
                      </a:r>
                      <a:br>
                        <a:rPr lang="en-US" sz="2600" b="1" baseline="0" dirty="0">
                          <a:effectLst/>
                        </a:rPr>
                      </a:br>
                      <a:r>
                        <a:rPr lang="en-US" sz="2600" b="1" baseline="0" dirty="0">
                          <a:effectLst/>
                        </a:rPr>
                        <a:t>$134.50</a:t>
                      </a:r>
                      <a:br>
                        <a:rPr lang="en-US" sz="2600" b="1" baseline="0" dirty="0">
                          <a:effectLst/>
                        </a:rPr>
                      </a:br>
                      <a:r>
                        <a:rPr lang="en-US" sz="2600" b="1" baseline="0" dirty="0">
                          <a:effectLst/>
                        </a:rPr>
                        <a:t>$123.62</a:t>
                      </a:r>
                      <a:br>
                        <a:rPr lang="en-US" sz="2600" b="1" baseline="0" dirty="0">
                          <a:effectLst/>
                        </a:rPr>
                      </a:br>
                      <a:r>
                        <a:rPr lang="en-US" sz="2600" b="1" baseline="0" dirty="0">
                          <a:effectLst/>
                        </a:rPr>
                        <a:t>$127.12</a:t>
                      </a:r>
                      <a:br>
                        <a:rPr lang="en-US" sz="2600" b="1" baseline="0" dirty="0">
                          <a:effectLst/>
                        </a:rPr>
                      </a:br>
                      <a:r>
                        <a:rPr lang="en-US" sz="2600" b="1" baseline="0" dirty="0">
                          <a:effectLst/>
                        </a:rPr>
                        <a:t>$120.00</a:t>
                      </a:r>
                      <a:endParaRPr lang="en-US" sz="2600" b="1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47624" marB="47624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15118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ED140D63-93D9-46ED-855C-301EB6AF4AE9}" type="slidenum">
              <a:rPr lang="en-US" altLang="en-US" sz="1400" smtClean="0">
                <a:solidFill>
                  <a:schemeClr val="tx1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5</a:t>
            </a:fld>
            <a:endParaRPr lang="en-US" altLang="en-US" sz="1400" smtClean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28600" y="230188"/>
            <a:ext cx="8686800" cy="13303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LAG  – Retrieving History (Example 1)</a:t>
            </a:r>
          </a:p>
        </p:txBody>
      </p:sp>
      <p:sp>
        <p:nvSpPr>
          <p:cNvPr id="10244" name="Rectangle 3"/>
          <p:cNvSpPr txBox="1">
            <a:spLocks/>
          </p:cNvSpPr>
          <p:nvPr/>
        </p:nvSpPr>
        <p:spPr bwMode="auto">
          <a:xfrm>
            <a:off x="377825" y="1371600"/>
            <a:ext cx="83820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-342900" defTabSz="912813"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854075" indent="-393700" defTabSz="912813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lvl="1" eaLnBrk="1" hangingPunct="1">
              <a:buFontTx/>
              <a:buNone/>
            </a:pPr>
            <a:endParaRPr lang="en-US" altLang="en-US" sz="2000" b="1" dirty="0">
              <a:latin typeface="Courier New" pitchFamily="49" charset="0"/>
            </a:endParaRPr>
          </a:p>
          <a:p>
            <a:pPr lvl="1" eaLnBrk="1" hangingPunct="1">
              <a:buFontTx/>
              <a:buNone/>
            </a:pPr>
            <a:r>
              <a:rPr lang="en-US" altLang="en-US" sz="2600" b="1" dirty="0">
                <a:latin typeface="SAS Monospace" pitchFamily="49" charset="0"/>
              </a:rPr>
              <a:t>data example1;</a:t>
            </a:r>
          </a:p>
          <a:p>
            <a:pPr lvl="1" eaLnBrk="1" hangingPunct="1">
              <a:buFontTx/>
              <a:buNone/>
            </a:pPr>
            <a:r>
              <a:rPr lang="en-US" altLang="en-US" sz="2600" b="1" dirty="0">
                <a:latin typeface="SAS Monospace" pitchFamily="49" charset="0"/>
              </a:rPr>
              <a:t>  set sample1;</a:t>
            </a:r>
          </a:p>
          <a:p>
            <a:pPr lvl="1" eaLnBrk="1" hangingPunct="1">
              <a:buFontTx/>
              <a:buNone/>
            </a:pPr>
            <a:r>
              <a:rPr lang="en-US" altLang="en-US" sz="2600" b="1" dirty="0">
                <a:latin typeface="SAS Monospace" pitchFamily="49" charset="0"/>
              </a:rPr>
              <a:t>  CLS1 = lag(CLS</a:t>
            </a:r>
            <a:r>
              <a:rPr lang="en-US" altLang="en-US" sz="2600" b="1" dirty="0" smtClean="0">
                <a:latin typeface="SAS Monospace" pitchFamily="49" charset="0"/>
              </a:rPr>
              <a:t>);  /* Single Period*/</a:t>
            </a:r>
            <a:endParaRPr lang="en-US" altLang="en-US" sz="2600" b="1" dirty="0">
              <a:latin typeface="SAS Monospace" pitchFamily="49" charset="0"/>
            </a:endParaRPr>
          </a:p>
          <a:p>
            <a:pPr lvl="1" eaLnBrk="1" hangingPunct="1">
              <a:buFontTx/>
              <a:buNone/>
            </a:pPr>
            <a:r>
              <a:rPr lang="en-US" altLang="en-US" sz="2600" b="1" dirty="0">
                <a:latin typeface="SAS Monospace" pitchFamily="49" charset="0"/>
              </a:rPr>
              <a:t>  CLS3 = lag3(CLS</a:t>
            </a:r>
            <a:r>
              <a:rPr lang="en-US" altLang="en-US" sz="2600" b="1" dirty="0" smtClean="0">
                <a:latin typeface="SAS Monospace" pitchFamily="49" charset="0"/>
              </a:rPr>
              <a:t>); /* Three Periods*/</a:t>
            </a:r>
            <a:endParaRPr lang="en-US" altLang="en-US" sz="2600" b="1" dirty="0">
              <a:latin typeface="SAS Monospace" pitchFamily="49" charset="0"/>
            </a:endParaRPr>
          </a:p>
          <a:p>
            <a:pPr lvl="1" eaLnBrk="1" hangingPunct="1">
              <a:buFontTx/>
              <a:buNone/>
            </a:pPr>
            <a:r>
              <a:rPr lang="en-US" altLang="en-US" sz="2600" b="1" dirty="0">
                <a:latin typeface="SAS Monospace" pitchFamily="49" charset="0"/>
              </a:rPr>
              <a:t>  if CLS1 ^=. then </a:t>
            </a:r>
            <a:br>
              <a:rPr lang="en-US" altLang="en-US" sz="2600" b="1" dirty="0">
                <a:latin typeface="SAS Monospace" pitchFamily="49" charset="0"/>
              </a:rPr>
            </a:br>
            <a:r>
              <a:rPr lang="en-US" altLang="en-US" sz="2600" b="1" dirty="0">
                <a:latin typeface="SAS Monospace" pitchFamily="49" charset="0"/>
              </a:rPr>
              <a:t>   retn1 = CLS/CLS1 - 1;</a:t>
            </a:r>
          </a:p>
          <a:p>
            <a:pPr lvl="1" eaLnBrk="1" hangingPunct="1">
              <a:buFontTx/>
              <a:buNone/>
            </a:pPr>
            <a:r>
              <a:rPr lang="en-US" altLang="en-US" sz="2600" b="1" dirty="0">
                <a:latin typeface="SAS Monospace" pitchFamily="49" charset="0"/>
              </a:rPr>
              <a:t>  if CLS3 ^=. then </a:t>
            </a:r>
            <a:br>
              <a:rPr lang="en-US" altLang="en-US" sz="2600" b="1" dirty="0">
                <a:latin typeface="SAS Monospace" pitchFamily="49" charset="0"/>
              </a:rPr>
            </a:br>
            <a:r>
              <a:rPr lang="en-US" altLang="en-US" sz="2600" b="1" dirty="0">
                <a:latin typeface="SAS Monospace" pitchFamily="49" charset="0"/>
              </a:rPr>
              <a:t>   retn3 = CLS/CLS3 - 1; </a:t>
            </a:r>
          </a:p>
          <a:p>
            <a:pPr lvl="1" eaLnBrk="1" hangingPunct="1">
              <a:buFontTx/>
              <a:buNone/>
            </a:pPr>
            <a:r>
              <a:rPr lang="en-US" altLang="en-US" sz="2600" b="1" dirty="0">
                <a:latin typeface="SAS Monospace" pitchFamily="49" charset="0"/>
              </a:rPr>
              <a:t>run;</a:t>
            </a:r>
          </a:p>
        </p:txBody>
      </p:sp>
    </p:spTree>
    <p:extLst>
      <p:ext uri="{BB962C8B-B14F-4D97-AF65-F5344CB8AC3E}">
        <p14:creationId xmlns:p14="http://schemas.microsoft.com/office/powerpoint/2010/main" val="29236842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68F2142D-640F-4D3D-B6D7-998DBE4F209A}" type="slidenum">
              <a:rPr lang="en-US" altLang="en-US" sz="1400" smtClean="0">
                <a:solidFill>
                  <a:schemeClr val="tx1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6</a:t>
            </a:fld>
            <a:endParaRPr lang="en-US" altLang="en-US" sz="1400" smtClean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LAG – Retrieving History</a:t>
            </a:r>
          </a:p>
        </p:txBody>
      </p:sp>
      <p:sp>
        <p:nvSpPr>
          <p:cNvPr id="11268" name="Rectangle 3"/>
          <p:cNvSpPr txBox="1">
            <a:spLocks/>
          </p:cNvSpPr>
          <p:nvPr/>
        </p:nvSpPr>
        <p:spPr bwMode="auto">
          <a:xfrm>
            <a:off x="381000" y="1371600"/>
            <a:ext cx="83820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defTabSz="912813"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defTabSz="912813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endParaRPr lang="en-US" altLang="en-US">
              <a:latin typeface="Calibri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0914895"/>
              </p:ext>
            </p:extLst>
          </p:nvPr>
        </p:nvGraphicFramePr>
        <p:xfrm>
          <a:off x="76200" y="1397000"/>
          <a:ext cx="8991598" cy="43179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1998"/>
                <a:gridCol w="1676401"/>
                <a:gridCol w="1219200"/>
                <a:gridCol w="1480457"/>
                <a:gridCol w="1415143"/>
                <a:gridCol w="1153885"/>
                <a:gridCol w="1284514"/>
              </a:tblGrid>
              <a:tr h="616857">
                <a:tc gridSpan="7">
                  <a:txBody>
                    <a:bodyPr/>
                    <a:lstStyle/>
                    <a:p>
                      <a:pPr algn="ctr"/>
                      <a:r>
                        <a:rPr lang="en-US" sz="2600" baseline="0" dirty="0" smtClean="0">
                          <a:solidFill>
                            <a:schemeClr val="bg1"/>
                          </a:solidFill>
                        </a:rPr>
                        <a:t>Table 2: Results from LAG and LAG3</a:t>
                      </a:r>
                      <a:endParaRPr lang="en-US" sz="2600" baseline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616857">
                <a:tc>
                  <a:txBody>
                    <a:bodyPr/>
                    <a:lstStyle/>
                    <a:p>
                      <a:pPr algn="ctr"/>
                      <a:r>
                        <a:rPr lang="en-US" sz="2200" b="1" baseline="0" dirty="0" err="1" smtClean="0">
                          <a:solidFill>
                            <a:schemeClr val="bg1"/>
                          </a:solidFill>
                        </a:rPr>
                        <a:t>obs</a:t>
                      </a:r>
                      <a:endParaRPr lang="en-US" sz="22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1" baseline="0" dirty="0" smtClean="0">
                          <a:solidFill>
                            <a:schemeClr val="bg1"/>
                          </a:solidFill>
                        </a:rPr>
                        <a:t>DATE</a:t>
                      </a:r>
                      <a:endParaRPr lang="en-US" sz="22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1" baseline="0" dirty="0" smtClean="0">
                          <a:solidFill>
                            <a:schemeClr val="bg1"/>
                          </a:solidFill>
                        </a:rPr>
                        <a:t>CLS</a:t>
                      </a:r>
                      <a:endParaRPr lang="en-US" sz="22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1" baseline="0" dirty="0" smtClean="0">
                          <a:solidFill>
                            <a:schemeClr val="bg1"/>
                          </a:solidFill>
                        </a:rPr>
                        <a:t>CLS1</a:t>
                      </a:r>
                      <a:endParaRPr lang="en-US" sz="22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1" baseline="0" dirty="0" smtClean="0">
                          <a:solidFill>
                            <a:schemeClr val="bg1"/>
                          </a:solidFill>
                        </a:rPr>
                        <a:t>CLS3</a:t>
                      </a:r>
                      <a:endParaRPr lang="en-US" sz="22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1" baseline="0" dirty="0" smtClean="0">
                          <a:solidFill>
                            <a:schemeClr val="bg1"/>
                          </a:solidFill>
                        </a:rPr>
                        <a:t>RETN1</a:t>
                      </a:r>
                      <a:endParaRPr lang="en-US" sz="22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1" baseline="0" dirty="0" smtClean="0">
                          <a:solidFill>
                            <a:schemeClr val="bg1"/>
                          </a:solidFill>
                        </a:rPr>
                        <a:t>RETN3</a:t>
                      </a:r>
                      <a:endParaRPr lang="en-US" sz="22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616857">
                <a:tc>
                  <a:txBody>
                    <a:bodyPr/>
                    <a:lstStyle/>
                    <a:p>
                      <a:pPr algn="ct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01AUG86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138.75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.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.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.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.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616857">
                <a:tc>
                  <a:txBody>
                    <a:bodyPr/>
                    <a:lstStyle/>
                    <a:p>
                      <a:pPr algn="ct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02SEP86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134.50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138.75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.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-0.031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600" b="1" baseline="0" dirty="0" smtClean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616857">
                <a:tc>
                  <a:txBody>
                    <a:bodyPr/>
                    <a:lstStyle/>
                    <a:p>
                      <a:pPr algn="ct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3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01OCT86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123.62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134.50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.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-0.081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.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616857">
                <a:tc>
                  <a:txBody>
                    <a:bodyPr/>
                    <a:lstStyle/>
                    <a:p>
                      <a:pPr algn="ct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4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03NOV86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127.12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123.62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138.75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 0.028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-0.084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616857">
                <a:tc>
                  <a:txBody>
                    <a:bodyPr/>
                    <a:lstStyle/>
                    <a:p>
                      <a:pPr algn="ct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01DEC86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120.00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127.12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134.50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-0.056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-0.108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Straight Arrow Connector 5"/>
          <p:cNvCxnSpPr/>
          <p:nvPr/>
        </p:nvCxnSpPr>
        <p:spPr>
          <a:xfrm>
            <a:off x="3657600" y="2895600"/>
            <a:ext cx="228600" cy="533400"/>
          </a:xfrm>
          <a:prstGeom prst="straightConnector1">
            <a:avLst/>
          </a:prstGeom>
          <a:ln w="317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3657600" y="2895600"/>
            <a:ext cx="1828800" cy="1676400"/>
          </a:xfrm>
          <a:prstGeom prst="straightConnector1">
            <a:avLst/>
          </a:prstGeom>
          <a:ln w="317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785972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2DBD5A46-7305-4952-866D-F4CA7BDFA8C3}" type="slidenum">
              <a:rPr lang="en-US" altLang="en-US" sz="1400" smtClean="0">
                <a:solidFill>
                  <a:schemeClr val="tx1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7</a:t>
            </a:fld>
            <a:endParaRPr lang="en-US" altLang="en-US" sz="1400" smtClean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52400" y="230188"/>
            <a:ext cx="8839200" cy="664797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Unconditional LAGs Across By Groups</a:t>
            </a:r>
          </a:p>
        </p:txBody>
      </p:sp>
      <p:sp>
        <p:nvSpPr>
          <p:cNvPr id="12292" name="Rectangle 3"/>
          <p:cNvSpPr txBox="1">
            <a:spLocks/>
          </p:cNvSpPr>
          <p:nvPr/>
        </p:nvSpPr>
        <p:spPr bwMode="auto">
          <a:xfrm>
            <a:off x="381000" y="1371600"/>
            <a:ext cx="83820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defTabSz="912813"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defTabSz="912813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endParaRPr lang="en-US" altLang="en-US">
              <a:latin typeface="Calibri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76200" y="1397000"/>
          <a:ext cx="8991599" cy="4935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  <a:gridCol w="1295400"/>
                <a:gridCol w="1219200"/>
                <a:gridCol w="1066800"/>
                <a:gridCol w="1219200"/>
                <a:gridCol w="1143000"/>
                <a:gridCol w="1154860"/>
                <a:gridCol w="1131139"/>
              </a:tblGrid>
              <a:tr h="616942">
                <a:tc gridSpan="8">
                  <a:txBody>
                    <a:bodyPr/>
                    <a:lstStyle/>
                    <a:p>
                      <a:pPr algn="ctr"/>
                      <a:r>
                        <a:rPr lang="en-US" sz="2600" baseline="0" dirty="0" smtClean="0">
                          <a:solidFill>
                            <a:schemeClr val="bg1"/>
                          </a:solidFill>
                        </a:rPr>
                        <a:t>Table 3: The Problem of BY Groups for Lags</a:t>
                      </a:r>
                      <a:endParaRPr lang="en-US" sz="2600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616942">
                <a:tc>
                  <a:txBody>
                    <a:bodyPr/>
                    <a:lstStyle/>
                    <a:p>
                      <a:pPr algn="ctr"/>
                      <a:endParaRPr lang="en-US" sz="2200" b="1" baseline="0" dirty="0" err="1" smtClean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1" baseline="0" dirty="0" smtClean="0">
                          <a:solidFill>
                            <a:schemeClr val="bg1"/>
                          </a:solidFill>
                        </a:rPr>
                        <a:t>DATE</a:t>
                      </a:r>
                      <a:endParaRPr lang="en-US" sz="22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1" baseline="0" dirty="0" smtClean="0">
                          <a:solidFill>
                            <a:schemeClr val="bg1"/>
                          </a:solidFill>
                        </a:rPr>
                        <a:t>STOCK</a:t>
                      </a:r>
                      <a:endParaRPr lang="en-US" sz="22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1" baseline="0" dirty="0" smtClean="0">
                          <a:solidFill>
                            <a:schemeClr val="bg1"/>
                          </a:solidFill>
                        </a:rPr>
                        <a:t>CLS</a:t>
                      </a:r>
                      <a:endParaRPr lang="en-US" sz="22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1" baseline="0" dirty="0" smtClean="0">
                          <a:solidFill>
                            <a:schemeClr val="bg1"/>
                          </a:solidFill>
                        </a:rPr>
                        <a:t>CLS1</a:t>
                      </a:r>
                      <a:endParaRPr lang="en-US" sz="22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1" baseline="0" dirty="0" smtClean="0">
                          <a:solidFill>
                            <a:schemeClr val="bg1"/>
                          </a:solidFill>
                        </a:rPr>
                        <a:t>CLS3</a:t>
                      </a:r>
                      <a:endParaRPr lang="en-US" sz="22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1" baseline="0" dirty="0" smtClean="0">
                          <a:solidFill>
                            <a:schemeClr val="bg1"/>
                          </a:solidFill>
                        </a:rPr>
                        <a:t>RETN1</a:t>
                      </a:r>
                      <a:endParaRPr lang="en-US" sz="22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1" baseline="0" dirty="0" smtClean="0">
                          <a:solidFill>
                            <a:schemeClr val="bg1"/>
                          </a:solidFill>
                        </a:rPr>
                        <a:t>RETN3</a:t>
                      </a:r>
                      <a:endParaRPr lang="en-US" sz="22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>
                    <a:solidFill>
                      <a:srgbClr val="FFFF00"/>
                    </a:solidFill>
                  </a:tcPr>
                </a:tc>
              </a:tr>
              <a:tr h="616942">
                <a:tc>
                  <a:txBody>
                    <a:bodyPr/>
                    <a:lstStyle/>
                    <a:p>
                      <a:pPr algn="ct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232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NOV05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 IBM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88.90</a:t>
                      </a: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81.88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80.62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0.086</a:t>
                      </a: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0.103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</a:tr>
              <a:tr h="616942">
                <a:tc>
                  <a:txBody>
                    <a:bodyPr/>
                    <a:lstStyle/>
                    <a:p>
                      <a:pPr algn="ct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233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DEC05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 IBM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82.20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88.90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80.22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-0.075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0.025</a:t>
                      </a:r>
                    </a:p>
                  </a:txBody>
                  <a:tcPr marT="45726" marB="45726"/>
                </a:tc>
              </a:tr>
              <a:tr h="616942">
                <a:tc>
                  <a:txBody>
                    <a:bodyPr/>
                    <a:lstStyle/>
                    <a:p>
                      <a:pPr algn="ct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234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AUG86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 Intel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23.00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82.20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81.88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-0.720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-0.719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>
                    <a:solidFill>
                      <a:srgbClr val="FFFF00"/>
                    </a:solidFill>
                  </a:tcPr>
                </a:tc>
              </a:tr>
              <a:tr h="616942">
                <a:tc>
                  <a:txBody>
                    <a:bodyPr/>
                    <a:lstStyle/>
                    <a:p>
                      <a:pPr algn="ct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235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SEP86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 Intel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19.50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23.00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88.90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-0.152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-0.781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>
                    <a:solidFill>
                      <a:srgbClr val="FFFF00"/>
                    </a:solidFill>
                  </a:tcPr>
                </a:tc>
              </a:tr>
              <a:tr h="616942">
                <a:tc>
                  <a:txBody>
                    <a:bodyPr/>
                    <a:lstStyle/>
                    <a:p>
                      <a:pPr algn="ct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236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OCT86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 Intel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20.25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19.50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82.20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0.038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-0.784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>
                    <a:solidFill>
                      <a:srgbClr val="FFFF00"/>
                    </a:solidFill>
                  </a:tcPr>
                </a:tc>
              </a:tr>
              <a:tr h="616942">
                <a:tc>
                  <a:txBody>
                    <a:bodyPr/>
                    <a:lstStyle/>
                    <a:p>
                      <a:pPr algn="ct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237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NOV86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 Intel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23.00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20.25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23.00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0.136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600" b="1" baseline="0" dirty="0" smtClean="0">
                          <a:solidFill>
                            <a:schemeClr val="bg1"/>
                          </a:solidFill>
                        </a:rPr>
                        <a:t>0.000</a:t>
                      </a:r>
                      <a:endParaRPr lang="en-US" sz="26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26" marB="45726"/>
                </a:tc>
              </a:tr>
            </a:tbl>
          </a:graphicData>
        </a:graphic>
      </p:graphicFrame>
      <p:cxnSp>
        <p:nvCxnSpPr>
          <p:cNvPr id="3" name="Straight Arrow Connector 2"/>
          <p:cNvCxnSpPr/>
          <p:nvPr/>
        </p:nvCxnSpPr>
        <p:spPr>
          <a:xfrm>
            <a:off x="4343400" y="3695700"/>
            <a:ext cx="381000" cy="41910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4343400" y="3581400"/>
            <a:ext cx="1984576" cy="160020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92019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05BF8E61-E82C-48F3-8B47-366B5CB57469}" type="slidenum">
              <a:rPr lang="en-US" altLang="en-US" sz="1400" smtClean="0">
                <a:solidFill>
                  <a:schemeClr val="tx1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8</a:t>
            </a:fld>
            <a:endParaRPr lang="en-US" altLang="en-US" sz="1400" smtClean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381000" y="230188"/>
            <a:ext cx="8382000" cy="6096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sz="440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LAGS are QUEUES - not “LOOK BACKS”</a:t>
            </a:r>
          </a:p>
        </p:txBody>
      </p:sp>
      <p:sp>
        <p:nvSpPr>
          <p:cNvPr id="13316" name="Rectangle 3"/>
          <p:cNvSpPr txBox="1">
            <a:spLocks/>
          </p:cNvSpPr>
          <p:nvPr/>
        </p:nvSpPr>
        <p:spPr bwMode="auto">
          <a:xfrm>
            <a:off x="381000" y="1371600"/>
            <a:ext cx="83820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460375" indent="-460375" defTabSz="912813"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854075" indent="-393700" defTabSz="912813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dirty="0">
                <a:latin typeface="Calibri" pitchFamily="34" charset="0"/>
              </a:rPr>
              <a:t>With as many entries as the LAG length</a:t>
            </a:r>
          </a:p>
          <a:p>
            <a:pPr eaLnBrk="1" hangingPunct="1"/>
            <a:r>
              <a:rPr lang="en-US" altLang="en-US" dirty="0">
                <a:latin typeface="Calibri" pitchFamily="34" charset="0"/>
              </a:rPr>
              <a:t>Initialized to missing values</a:t>
            </a:r>
          </a:p>
          <a:p>
            <a:pPr eaLnBrk="1" hangingPunct="1"/>
            <a:r>
              <a:rPr lang="en-US" altLang="en-US" dirty="0">
                <a:latin typeface="Calibri" pitchFamily="34" charset="0"/>
              </a:rPr>
              <a:t>When the lag is executed the oldest entry is removed, and a new entry is </a:t>
            </a:r>
            <a:r>
              <a:rPr lang="en-US" altLang="en-US" dirty="0" smtClean="0">
                <a:latin typeface="Calibri" pitchFamily="34" charset="0"/>
              </a:rPr>
              <a:t>added (FIFO)</a:t>
            </a:r>
            <a:endParaRPr lang="en-US" altLang="en-US" dirty="0">
              <a:latin typeface="Calibri" pitchFamily="34" charset="0"/>
            </a:endParaRPr>
          </a:p>
          <a:p>
            <a:pPr eaLnBrk="1" hangingPunct="1"/>
            <a:r>
              <a:rPr lang="en-US" altLang="en-US" dirty="0" smtClean="0">
                <a:latin typeface="Calibri" pitchFamily="34" charset="0"/>
              </a:rPr>
              <a:t>Updated ONLY </a:t>
            </a:r>
            <a:r>
              <a:rPr lang="en-US" altLang="en-US" dirty="0">
                <a:latin typeface="Calibri" pitchFamily="34" charset="0"/>
              </a:rPr>
              <a:t>when the lag </a:t>
            </a:r>
            <a:r>
              <a:rPr lang="en-US" altLang="en-US" dirty="0" smtClean="0">
                <a:latin typeface="Calibri" pitchFamily="34" charset="0"/>
              </a:rPr>
              <a:t>function is executed</a:t>
            </a:r>
            <a:endParaRPr lang="en-US" altLang="en-US" dirty="0">
              <a:latin typeface="Calibri" pitchFamily="34" charset="0"/>
            </a:endParaRPr>
          </a:p>
          <a:p>
            <a:pPr eaLnBrk="1" hangingPunct="1"/>
            <a:r>
              <a:rPr lang="en-US" altLang="en-US" dirty="0">
                <a:latin typeface="Calibri" pitchFamily="34" charset="0"/>
              </a:rPr>
              <a:t>So the following </a:t>
            </a:r>
            <a:r>
              <a:rPr lang="en-US" altLang="en-US" dirty="0" smtClean="0">
                <a:latin typeface="Calibri" pitchFamily="34" charset="0"/>
              </a:rPr>
              <a:t>“intuitively obvious”</a:t>
            </a:r>
            <a:br>
              <a:rPr lang="en-US" altLang="en-US" dirty="0" smtClean="0">
                <a:latin typeface="Calibri" pitchFamily="34" charset="0"/>
              </a:rPr>
            </a:br>
            <a:r>
              <a:rPr lang="en-US" altLang="en-US" b="1" i="1" u="sng" dirty="0" smtClean="0">
                <a:latin typeface="Calibri" pitchFamily="34" charset="0"/>
              </a:rPr>
              <a:t>if </a:t>
            </a:r>
            <a:r>
              <a:rPr lang="en-US" altLang="en-US" b="1" i="1" u="sng" dirty="0" err="1">
                <a:latin typeface="Calibri" pitchFamily="34" charset="0"/>
              </a:rPr>
              <a:t>first.stock</a:t>
            </a:r>
            <a:r>
              <a:rPr lang="en-US" altLang="en-US" b="1" i="1" u="sng" dirty="0">
                <a:latin typeface="Calibri" pitchFamily="34" charset="0"/>
              </a:rPr>
              <a:t>=0 </a:t>
            </a:r>
            <a:r>
              <a:rPr lang="en-US" altLang="en-US" b="1" i="1" u="sng" dirty="0" smtClean="0">
                <a:latin typeface="Calibri" pitchFamily="34" charset="0"/>
              </a:rPr>
              <a:t>…</a:t>
            </a:r>
            <a:r>
              <a:rPr lang="en-US" altLang="en-US" dirty="0" smtClean="0">
                <a:latin typeface="Calibri" pitchFamily="34" charset="0"/>
              </a:rPr>
              <a:t> </a:t>
            </a:r>
            <a:r>
              <a:rPr lang="en-US" altLang="en-US" dirty="0">
                <a:latin typeface="Calibri" pitchFamily="34" charset="0"/>
              </a:rPr>
              <a:t>statement produces erroneous results.</a:t>
            </a:r>
          </a:p>
          <a:p>
            <a:pPr eaLnBrk="1" hangingPunct="1"/>
            <a:endParaRPr lang="en-US" altLang="en-US" dirty="0">
              <a:latin typeface="Calibri" pitchFamily="34" charset="0"/>
            </a:endParaRPr>
          </a:p>
          <a:p>
            <a:pPr lvl="1" eaLnBrk="1" hangingPunct="1">
              <a:buFontTx/>
              <a:buNone/>
            </a:pPr>
            <a:endParaRPr lang="en-US" altLang="en-US" sz="2000" b="1" dirty="0">
              <a:latin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292154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DD0B076F-48FB-4F1E-82D5-56A486FD57B4}" type="slidenum">
              <a:rPr lang="en-US" altLang="en-US" sz="1400" smtClean="0">
                <a:solidFill>
                  <a:schemeClr val="tx1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9</a:t>
            </a:fld>
            <a:endParaRPr lang="en-US" altLang="en-US" sz="1400" smtClean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52400" y="230188"/>
            <a:ext cx="8839200" cy="664797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Ex 2: “Naïve” LAG use for BY groups</a:t>
            </a:r>
          </a:p>
        </p:txBody>
      </p:sp>
      <p:sp>
        <p:nvSpPr>
          <p:cNvPr id="14340" name="Rectangle 3"/>
          <p:cNvSpPr txBox="1">
            <a:spLocks/>
          </p:cNvSpPr>
          <p:nvPr/>
        </p:nvSpPr>
        <p:spPr bwMode="auto">
          <a:xfrm>
            <a:off x="228600" y="1371600"/>
            <a:ext cx="87630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defTabSz="912813"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defTabSz="912813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>
              <a:buFontTx/>
              <a:buNone/>
            </a:pPr>
            <a:r>
              <a:rPr lang="en-US" altLang="en-US" sz="2400" dirty="0">
                <a:latin typeface="SAS Monospace" pitchFamily="49" charset="0"/>
              </a:rPr>
              <a:t>  data example2;</a:t>
            </a:r>
            <a:br>
              <a:rPr lang="en-US" altLang="en-US" sz="2400" dirty="0">
                <a:latin typeface="SAS Monospace" pitchFamily="49" charset="0"/>
              </a:rPr>
            </a:br>
            <a:r>
              <a:rPr lang="en-US" altLang="en-US" sz="2400" dirty="0">
                <a:latin typeface="SAS Monospace" pitchFamily="49" charset="0"/>
              </a:rPr>
              <a:t>    set sample1;</a:t>
            </a:r>
            <a:br>
              <a:rPr lang="en-US" altLang="en-US" sz="2400" dirty="0">
                <a:latin typeface="SAS Monospace" pitchFamily="49" charset="0"/>
              </a:rPr>
            </a:br>
            <a:r>
              <a:rPr lang="en-US" altLang="en-US" sz="2400" dirty="0">
                <a:latin typeface="SAS Monospace" pitchFamily="49" charset="0"/>
              </a:rPr>
              <a:t>    by stock</a:t>
            </a:r>
            <a:r>
              <a:rPr lang="en-US" altLang="en-US" sz="2400" dirty="0" smtClean="0">
                <a:latin typeface="SAS Monospace" pitchFamily="49" charset="0"/>
              </a:rPr>
              <a:t>; /*Makes a </a:t>
            </a:r>
            <a:r>
              <a:rPr lang="en-US" altLang="en-US" sz="2400" dirty="0" err="1" smtClean="0">
                <a:latin typeface="SAS Monospace" pitchFamily="49" charset="0"/>
              </a:rPr>
              <a:t>first.stock</a:t>
            </a:r>
            <a:r>
              <a:rPr lang="en-US" altLang="en-US" sz="2400" dirty="0" smtClean="0">
                <a:latin typeface="SAS Monospace" pitchFamily="49" charset="0"/>
              </a:rPr>
              <a:t> dummy </a:t>
            </a:r>
            <a:r>
              <a:rPr lang="en-US" altLang="en-US" sz="2400" dirty="0" err="1" smtClean="0">
                <a:latin typeface="SAS Monospace" pitchFamily="49" charset="0"/>
              </a:rPr>
              <a:t>var</a:t>
            </a:r>
            <a:r>
              <a:rPr lang="en-US" altLang="en-US" sz="2400" dirty="0" smtClean="0">
                <a:latin typeface="SAS Monospace" pitchFamily="49" charset="0"/>
              </a:rPr>
              <a:t>*/</a:t>
            </a:r>
            <a:endParaRPr lang="en-US" altLang="en-US" sz="2400" dirty="0">
              <a:latin typeface="SAS Monospace" pitchFamily="49" charset="0"/>
            </a:endParaRPr>
          </a:p>
          <a:p>
            <a:pPr>
              <a:buFontTx/>
              <a:buNone/>
            </a:pPr>
            <a:r>
              <a:rPr lang="en-US" altLang="en-US" sz="2400" dirty="0">
                <a:latin typeface="SAS Monospace" pitchFamily="49" charset="0"/>
              </a:rPr>
              <a:t>    </a:t>
            </a:r>
            <a:r>
              <a:rPr lang="en-US" altLang="en-US" sz="2400" b="1" dirty="0">
                <a:solidFill>
                  <a:srgbClr val="FF0000"/>
                </a:solidFill>
                <a:latin typeface="SAS Monospace" pitchFamily="49" charset="0"/>
              </a:rPr>
              <a:t>if </a:t>
            </a:r>
            <a:r>
              <a:rPr lang="en-US" altLang="en-US" sz="2400" b="1" dirty="0" err="1">
                <a:solidFill>
                  <a:srgbClr val="FF0000"/>
                </a:solidFill>
                <a:latin typeface="SAS Monospace" pitchFamily="49" charset="0"/>
              </a:rPr>
              <a:t>first.stock</a:t>
            </a:r>
            <a:r>
              <a:rPr lang="en-US" altLang="en-US" sz="2400" b="1" dirty="0">
                <a:solidFill>
                  <a:srgbClr val="FF0000"/>
                </a:solidFill>
                <a:latin typeface="SAS Monospace" pitchFamily="49" charset="0"/>
              </a:rPr>
              <a:t>=0 then CLS1=lag(CLS);</a:t>
            </a:r>
          </a:p>
          <a:p>
            <a:pPr>
              <a:buFontTx/>
              <a:buNone/>
            </a:pPr>
            <a:r>
              <a:rPr lang="en-US" altLang="en-US" sz="2400" dirty="0">
                <a:latin typeface="SAS Monospace" pitchFamily="49" charset="0"/>
              </a:rPr>
              <a:t>    else CLS1=.;</a:t>
            </a:r>
          </a:p>
          <a:p>
            <a:pPr>
              <a:buFontTx/>
              <a:buNone/>
            </a:pPr>
            <a:r>
              <a:rPr lang="en-US" altLang="en-US" sz="2400" dirty="0">
                <a:latin typeface="SAS Monospace" pitchFamily="49" charset="0"/>
              </a:rPr>
              <a:t>    if CLS1 ^=. then RETN1= CLS/CLS1-1;</a:t>
            </a:r>
            <a:br>
              <a:rPr lang="en-US" altLang="en-US" sz="2400" dirty="0">
                <a:latin typeface="SAS Monospace" pitchFamily="49" charset="0"/>
              </a:rPr>
            </a:br>
            <a:r>
              <a:rPr lang="en-US" altLang="en-US" sz="2400" dirty="0">
                <a:latin typeface="SAS Monospace" pitchFamily="49" charset="0"/>
              </a:rPr>
              <a:t>  run;</a:t>
            </a:r>
            <a:endParaRPr lang="en-US" altLang="en-US" sz="1800" dirty="0">
              <a:latin typeface="SAS Monospace" pitchFamily="49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8087570"/>
              </p:ext>
            </p:extLst>
          </p:nvPr>
        </p:nvGraphicFramePr>
        <p:xfrm>
          <a:off x="1905000" y="3733800"/>
          <a:ext cx="5829300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2092"/>
                <a:gridCol w="1006207"/>
                <a:gridCol w="1219200"/>
                <a:gridCol w="864825"/>
                <a:gridCol w="1053488"/>
                <a:gridCol w="1053488"/>
              </a:tblGrid>
              <a:tr h="370946">
                <a:tc>
                  <a:txBody>
                    <a:bodyPr/>
                    <a:lstStyle/>
                    <a:p>
                      <a:r>
                        <a:rPr lang="en-US" sz="1800" baseline="0" dirty="0" err="1" smtClean="0">
                          <a:solidFill>
                            <a:schemeClr val="bg1"/>
                          </a:solidFill>
                        </a:rPr>
                        <a:t>Obs</a:t>
                      </a:r>
                      <a:endParaRPr lang="en-US" sz="1800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solidFill>
                            <a:schemeClr val="bg1"/>
                          </a:solidFill>
                        </a:rPr>
                        <a:t>STOCK</a:t>
                      </a:r>
                      <a:endParaRPr lang="en-US" sz="1800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solidFill>
                            <a:schemeClr val="bg1"/>
                          </a:solidFill>
                        </a:rPr>
                        <a:t>DATE</a:t>
                      </a:r>
                      <a:endParaRPr lang="en-US" sz="1800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solidFill>
                            <a:schemeClr val="bg1"/>
                          </a:solidFill>
                        </a:rPr>
                        <a:t>CLS</a:t>
                      </a:r>
                      <a:endParaRPr lang="en-US" sz="1800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solidFill>
                            <a:schemeClr val="bg1"/>
                          </a:solidFill>
                        </a:rPr>
                        <a:t>CLS1</a:t>
                      </a:r>
                      <a:endParaRPr lang="en-US" sz="1800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solidFill>
                            <a:schemeClr val="bg1"/>
                          </a:solidFill>
                        </a:rPr>
                        <a:t>RETN1</a:t>
                      </a:r>
                      <a:endParaRPr lang="en-US" sz="1800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232</a:t>
                      </a:r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IBM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01NOV05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88.90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81.88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0.086</a:t>
                      </a:r>
                      <a:endParaRPr lang="en-US" sz="1800" b="1" dirty="0"/>
                    </a:p>
                  </a:txBody>
                  <a:tcPr marT="45733" marB="45733"/>
                </a:tc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233</a:t>
                      </a:r>
                      <a:endParaRPr lang="en-US" sz="1800" b="1" dirty="0"/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IBM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01DEC05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82.20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88.90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-0.075</a:t>
                      </a:r>
                      <a:endParaRPr lang="en-US" sz="1800" b="1" dirty="0"/>
                    </a:p>
                  </a:txBody>
                  <a:tcPr marT="45733" marB="45733"/>
                </a:tc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234</a:t>
                      </a:r>
                      <a:endParaRPr lang="en-US" sz="1800" b="1" dirty="0"/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Intel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01AUG86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23.00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.</a:t>
                      </a:r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.</a:t>
                      </a:r>
                      <a:endParaRPr lang="en-US" sz="1800" b="1" dirty="0"/>
                    </a:p>
                  </a:txBody>
                  <a:tcPr marT="45733" marB="45733"/>
                </a:tc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235</a:t>
                      </a:r>
                      <a:endParaRPr lang="en-US" sz="1800" b="1" dirty="0"/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Intel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02SEP86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19.50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82.20</a:t>
                      </a:r>
                      <a:endParaRPr lang="en-US" sz="1800" b="1" dirty="0"/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-0.769</a:t>
                      </a:r>
                      <a:endParaRPr lang="en-US" sz="1800" b="1" dirty="0"/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236</a:t>
                      </a:r>
                      <a:endParaRPr lang="en-US" sz="1800" b="1" dirty="0"/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Intel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01OCT86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20.25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19.50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0.038</a:t>
                      </a:r>
                      <a:endParaRPr lang="en-US" sz="1800" b="1" dirty="0"/>
                    </a:p>
                  </a:txBody>
                  <a:tcPr marT="45733" marB="45733"/>
                </a:tc>
              </a:tr>
            </a:tbl>
          </a:graphicData>
        </a:graphic>
      </p:graphicFrame>
      <p:cxnSp>
        <p:nvCxnSpPr>
          <p:cNvPr id="6" name="Straight Arrow Connector 5"/>
          <p:cNvCxnSpPr/>
          <p:nvPr/>
        </p:nvCxnSpPr>
        <p:spPr>
          <a:xfrm>
            <a:off x="5562600" y="4800600"/>
            <a:ext cx="446590" cy="457200"/>
          </a:xfrm>
          <a:prstGeom prst="straightConnector1">
            <a:avLst/>
          </a:prstGeom>
          <a:ln w="349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5562600" y="5486400"/>
            <a:ext cx="446590" cy="228600"/>
          </a:xfrm>
          <a:prstGeom prst="straightConnector1">
            <a:avLst/>
          </a:prstGeom>
          <a:ln w="317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786320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E2C502D8-E562-46BC-9A17-3EBC35212AC8}" type="slidenum">
              <a:rPr lang="en-US" altLang="en-US" sz="1400" smtClean="0">
                <a:solidFill>
                  <a:schemeClr val="tx1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10</a:t>
            </a:fld>
            <a:endParaRPr lang="en-US" altLang="en-US" sz="1400" smtClean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52400" y="230188"/>
            <a:ext cx="8839200" cy="66516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dirty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Ex 3: Robust </a:t>
            </a:r>
            <a:r>
              <a:rPr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LAG </a:t>
            </a:r>
            <a:r>
              <a:rPr dirty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U</a:t>
            </a:r>
            <a:r>
              <a:rPr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se </a:t>
            </a:r>
            <a:r>
              <a:rPr dirty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for BY groups</a:t>
            </a:r>
            <a:endParaRPr dirty="0" smtClean="0">
              <a:ln>
                <a:noFill/>
              </a:ln>
              <a:solidFill>
                <a:srgbClr val="003300"/>
              </a:solidFill>
              <a:latin typeface="Calibri" pitchFamily="34" charset="0"/>
            </a:endParaRPr>
          </a:p>
        </p:txBody>
      </p:sp>
      <p:sp>
        <p:nvSpPr>
          <p:cNvPr id="15364" name="Rectangle 3"/>
          <p:cNvSpPr txBox="1">
            <a:spLocks/>
          </p:cNvSpPr>
          <p:nvPr/>
        </p:nvSpPr>
        <p:spPr bwMode="auto">
          <a:xfrm>
            <a:off x="381000" y="1371600"/>
            <a:ext cx="83820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460375" indent="-460375" defTabSz="912813"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defTabSz="912813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dirty="0" smtClean="0">
                <a:latin typeface="Calibri" pitchFamily="34" charset="0"/>
              </a:rPr>
              <a:t>Need to Unconditionally update the lag queue</a:t>
            </a:r>
            <a:endParaRPr lang="en-US" altLang="en-US" dirty="0">
              <a:latin typeface="Calibri" pitchFamily="34" charset="0"/>
            </a:endParaRPr>
          </a:p>
          <a:p>
            <a:pPr eaLnBrk="1" hangingPunct="1"/>
            <a:r>
              <a:rPr lang="en-US" altLang="en-US" dirty="0">
                <a:latin typeface="Calibri" pitchFamily="34" charset="0"/>
              </a:rPr>
              <a:t>But conditionally </a:t>
            </a:r>
            <a:r>
              <a:rPr lang="en-US" altLang="en-US" dirty="0" smtClean="0">
                <a:latin typeface="Calibri" pitchFamily="34" charset="0"/>
              </a:rPr>
              <a:t>return </a:t>
            </a:r>
            <a:r>
              <a:rPr lang="en-US" altLang="en-US" dirty="0">
                <a:latin typeface="Calibri" pitchFamily="34" charset="0"/>
              </a:rPr>
              <a:t>a missing </a:t>
            </a:r>
            <a:r>
              <a:rPr lang="en-US" altLang="en-US" dirty="0" smtClean="0">
                <a:latin typeface="Calibri" pitchFamily="34" charset="0"/>
              </a:rPr>
              <a:t>value …</a:t>
            </a:r>
          </a:p>
          <a:p>
            <a:pPr eaLnBrk="1" hangingPunct="1"/>
            <a:r>
              <a:rPr lang="en-US" altLang="en-US" dirty="0" smtClean="0">
                <a:latin typeface="Calibri" pitchFamily="34" charset="0"/>
              </a:rPr>
              <a:t>… Use IFN function (or IFC for character values)</a:t>
            </a:r>
            <a:endParaRPr lang="en-US" altLang="en-US" dirty="0">
              <a:latin typeface="Calibri" pitchFamily="34" charset="0"/>
            </a:endParaRPr>
          </a:p>
          <a:p>
            <a:pPr eaLnBrk="1" hangingPunct="1"/>
            <a:r>
              <a:rPr lang="en-US" altLang="en-US" sz="2400" b="1" dirty="0">
                <a:latin typeface="SAS Monospace" pitchFamily="49" charset="0"/>
              </a:rPr>
              <a:t>data example3;</a:t>
            </a:r>
            <a:br>
              <a:rPr lang="en-US" altLang="en-US" sz="2400" b="1" dirty="0">
                <a:latin typeface="SAS Monospace" pitchFamily="49" charset="0"/>
              </a:rPr>
            </a:br>
            <a:r>
              <a:rPr lang="en-US" altLang="en-US" sz="2400" b="1" dirty="0">
                <a:latin typeface="SAS Monospace" pitchFamily="49" charset="0"/>
              </a:rPr>
              <a:t>  set sample1;</a:t>
            </a:r>
            <a:br>
              <a:rPr lang="en-US" altLang="en-US" sz="2400" b="1" dirty="0">
                <a:latin typeface="SAS Monospace" pitchFamily="49" charset="0"/>
              </a:rPr>
            </a:br>
            <a:r>
              <a:rPr lang="en-US" altLang="en-US" sz="2400" b="1" dirty="0">
                <a:latin typeface="SAS Monospace" pitchFamily="49" charset="0"/>
              </a:rPr>
              <a:t>  by stock;</a:t>
            </a:r>
            <a:br>
              <a:rPr lang="en-US" altLang="en-US" sz="2400" b="1" dirty="0">
                <a:latin typeface="SAS Monospace" pitchFamily="49" charset="0"/>
              </a:rPr>
            </a:br>
            <a:r>
              <a:rPr lang="en-US" altLang="en-US" sz="2400" b="1" dirty="0">
                <a:latin typeface="SAS Monospace" pitchFamily="49" charset="0"/>
              </a:rPr>
              <a:t>  CLS1 = </a:t>
            </a:r>
            <a:r>
              <a:rPr lang="en-US" altLang="en-US" sz="2400" b="1" dirty="0" err="1">
                <a:solidFill>
                  <a:srgbClr val="FF0000"/>
                </a:solidFill>
                <a:latin typeface="SAS Monospace" pitchFamily="49" charset="0"/>
              </a:rPr>
              <a:t>ifn</a:t>
            </a:r>
            <a:r>
              <a:rPr lang="en-US" altLang="en-US" sz="2400" b="1" dirty="0">
                <a:solidFill>
                  <a:srgbClr val="FF0000"/>
                </a:solidFill>
                <a:latin typeface="SAS Monospace" pitchFamily="49" charset="0"/>
              </a:rPr>
              <a:t>(</a:t>
            </a:r>
            <a:r>
              <a:rPr lang="en-US" altLang="en-US" sz="2400" b="1" dirty="0" err="1">
                <a:solidFill>
                  <a:srgbClr val="FF0000"/>
                </a:solidFill>
                <a:latin typeface="SAS Monospace" pitchFamily="49" charset="0"/>
              </a:rPr>
              <a:t>first.stock</a:t>
            </a:r>
            <a:r>
              <a:rPr lang="en-US" altLang="en-US" sz="2400" b="1" dirty="0">
                <a:solidFill>
                  <a:srgbClr val="FF0000"/>
                </a:solidFill>
                <a:latin typeface="SAS Monospace" pitchFamily="49" charset="0"/>
              </a:rPr>
              <a:t>=0,lag(CLS),.);</a:t>
            </a:r>
            <a:r>
              <a:rPr lang="en-US" altLang="en-US" sz="2400" b="1" dirty="0">
                <a:latin typeface="SAS Monospace" pitchFamily="49" charset="0"/>
              </a:rPr>
              <a:t/>
            </a:r>
            <a:br>
              <a:rPr lang="en-US" altLang="en-US" sz="2400" b="1" dirty="0">
                <a:latin typeface="SAS Monospace" pitchFamily="49" charset="0"/>
              </a:rPr>
            </a:br>
            <a:r>
              <a:rPr lang="en-US" altLang="en-US" sz="2400" b="1" dirty="0">
                <a:latin typeface="SAS Monospace" pitchFamily="49" charset="0"/>
              </a:rPr>
              <a:t>  CLS3 = </a:t>
            </a:r>
            <a:r>
              <a:rPr lang="en-US" altLang="en-US" sz="2400" b="1" dirty="0" err="1">
                <a:solidFill>
                  <a:srgbClr val="FF0000"/>
                </a:solidFill>
                <a:latin typeface="SAS Monospace" pitchFamily="49" charset="0"/>
              </a:rPr>
              <a:t>ifn</a:t>
            </a:r>
            <a:r>
              <a:rPr lang="en-US" altLang="en-US" sz="2400" b="1" dirty="0">
                <a:solidFill>
                  <a:srgbClr val="FF0000"/>
                </a:solidFill>
                <a:latin typeface="SAS Monospace" pitchFamily="49" charset="0"/>
              </a:rPr>
              <a:t>(lag3(stock)=stock,lag3(CLS),.);</a:t>
            </a:r>
            <a:r>
              <a:rPr lang="en-US" altLang="en-US" sz="2400" b="1" dirty="0">
                <a:latin typeface="SAS Monospace" pitchFamily="49" charset="0"/>
              </a:rPr>
              <a:t/>
            </a:r>
            <a:br>
              <a:rPr lang="en-US" altLang="en-US" sz="2400" b="1" dirty="0">
                <a:latin typeface="SAS Monospace" pitchFamily="49" charset="0"/>
              </a:rPr>
            </a:br>
            <a:r>
              <a:rPr lang="en-US" altLang="en-US" sz="2400" b="1" dirty="0">
                <a:latin typeface="SAS Monospace" pitchFamily="49" charset="0"/>
              </a:rPr>
              <a:t>  if CLS1 ^=. then RETN1 = CLS/CLS1 - 1;</a:t>
            </a:r>
            <a:br>
              <a:rPr lang="en-US" altLang="en-US" sz="2400" b="1" dirty="0">
                <a:latin typeface="SAS Monospace" pitchFamily="49" charset="0"/>
              </a:rPr>
            </a:br>
            <a:r>
              <a:rPr lang="en-US" altLang="en-US" sz="2400" b="1" dirty="0">
                <a:latin typeface="SAS Monospace" pitchFamily="49" charset="0"/>
              </a:rPr>
              <a:t>  if CLS3 ^=. then RETN3 = CLS/CLS3 - 1;</a:t>
            </a:r>
            <a:br>
              <a:rPr lang="en-US" altLang="en-US" sz="2400" b="1" dirty="0">
                <a:latin typeface="SAS Monospace" pitchFamily="49" charset="0"/>
              </a:rPr>
            </a:br>
            <a:r>
              <a:rPr lang="en-US" altLang="en-US" sz="2400" b="1" dirty="0">
                <a:latin typeface="SAS Monospace" pitchFamily="49" charset="0"/>
              </a:rPr>
              <a:t>  format ret: 6.3;</a:t>
            </a:r>
            <a:br>
              <a:rPr lang="en-US" altLang="en-US" sz="2400" b="1" dirty="0">
                <a:latin typeface="SAS Monospace" pitchFamily="49" charset="0"/>
              </a:rPr>
            </a:br>
            <a:r>
              <a:rPr lang="en-US" altLang="en-US" sz="2400" b="1" dirty="0">
                <a:latin typeface="SAS Monospace" pitchFamily="49" charset="0"/>
              </a:rPr>
              <a:t>run;</a:t>
            </a:r>
          </a:p>
        </p:txBody>
      </p:sp>
    </p:spTree>
    <p:extLst>
      <p:ext uri="{BB962C8B-B14F-4D97-AF65-F5344CB8AC3E}">
        <p14:creationId xmlns:p14="http://schemas.microsoft.com/office/powerpoint/2010/main" val="4998158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38EA1CFE-C8EC-4CD3-880D-F5D11ADDFC4A}" type="slidenum">
              <a:rPr lang="en-US" altLang="en-US" sz="1400" smtClean="0">
                <a:solidFill>
                  <a:schemeClr val="tx1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11</a:t>
            </a:fld>
            <a:endParaRPr lang="en-US" altLang="en-US" sz="1400" smtClean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76200" y="230188"/>
            <a:ext cx="8915400" cy="83661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LAGs inside IFN function for BY Groups</a:t>
            </a:r>
            <a:endParaRPr smtClean="0">
              <a:ln>
                <a:noFill/>
              </a:ln>
              <a:solidFill>
                <a:srgbClr val="003300"/>
              </a:solidFill>
              <a:latin typeface="Calibri" pitchFamily="34" charset="0"/>
            </a:endParaRPr>
          </a:p>
        </p:txBody>
      </p:sp>
      <p:sp>
        <p:nvSpPr>
          <p:cNvPr id="16388" name="Rectangle 3"/>
          <p:cNvSpPr txBox="1">
            <a:spLocks/>
          </p:cNvSpPr>
          <p:nvPr/>
        </p:nvSpPr>
        <p:spPr bwMode="auto">
          <a:xfrm>
            <a:off x="381000" y="1371600"/>
            <a:ext cx="83820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defTabSz="912813"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defTabSz="912813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endParaRPr lang="en-US" altLang="en-US" sz="2000" b="1">
              <a:latin typeface="Courier New" pitchFamily="49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571708"/>
              </p:ext>
            </p:extLst>
          </p:nvPr>
        </p:nvGraphicFramePr>
        <p:xfrm>
          <a:off x="228600" y="1397000"/>
          <a:ext cx="8305801" cy="35495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  <a:gridCol w="1047585"/>
                <a:gridCol w="1300038"/>
                <a:gridCol w="852777"/>
                <a:gridCol w="952832"/>
                <a:gridCol w="938917"/>
                <a:gridCol w="1308651"/>
                <a:gridCol w="1219201"/>
              </a:tblGrid>
              <a:tr h="640070">
                <a:tc gridSpan="8"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chemeClr val="bg1"/>
                          </a:solidFill>
                        </a:rPr>
                        <a:t>Table</a:t>
                      </a:r>
                      <a:r>
                        <a:rPr lang="en-US" sz="1800" b="1" baseline="0" dirty="0" smtClean="0">
                          <a:solidFill>
                            <a:schemeClr val="bg1"/>
                          </a:solidFill>
                        </a:rPr>
                        <a:t> 5</a:t>
                      </a:r>
                      <a:br>
                        <a:rPr lang="en-US" sz="1800" b="1" baseline="0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en-US" sz="1800" b="1" baseline="0" dirty="0" smtClean="0">
                          <a:solidFill>
                            <a:schemeClr val="bg1"/>
                          </a:solidFill>
                        </a:rPr>
                        <a:t>Result of LAGs inside IFN function for BY Groups</a:t>
                      </a:r>
                      <a:endParaRPr lang="en-US" sz="1800" b="1" dirty="0">
                        <a:solidFill>
                          <a:schemeClr val="bg1"/>
                        </a:solidFill>
                      </a:endParaRPr>
                    </a:p>
                  </a:txBody>
                  <a:tcPr marT="45715" marB="45715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15881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err="1" smtClean="0"/>
                        <a:t>Obs</a:t>
                      </a:r>
                      <a:endParaRPr lang="en-US" sz="1800" b="1" dirty="0"/>
                    </a:p>
                  </a:txBody>
                  <a:tcPr marT="45715" marB="45715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STOCK</a:t>
                      </a:r>
                      <a:endParaRPr lang="en-US" sz="1800" b="1" dirty="0"/>
                    </a:p>
                  </a:txBody>
                  <a:tcPr marT="45715" marB="45715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DATE</a:t>
                      </a:r>
                      <a:endParaRPr lang="en-US" sz="1800" b="1" dirty="0"/>
                    </a:p>
                  </a:txBody>
                  <a:tcPr marT="45715" marB="45715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CLS</a:t>
                      </a:r>
                    </a:p>
                  </a:txBody>
                  <a:tcPr marT="45715" marB="45715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CLS1</a:t>
                      </a:r>
                      <a:endParaRPr lang="en-US" sz="1800" b="1" dirty="0"/>
                    </a:p>
                  </a:txBody>
                  <a:tcPr marT="45715" marB="45715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CLS3</a:t>
                      </a:r>
                      <a:endParaRPr lang="en-US" sz="1800" b="1" dirty="0"/>
                    </a:p>
                  </a:txBody>
                  <a:tcPr marT="45715" marB="45715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RETN1</a:t>
                      </a:r>
                      <a:endParaRPr lang="en-US" sz="1800" b="1" dirty="0"/>
                    </a:p>
                  </a:txBody>
                  <a:tcPr marT="45715" marB="45715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RETN3</a:t>
                      </a:r>
                      <a:endParaRPr lang="en-US" sz="1800" b="1" dirty="0"/>
                    </a:p>
                  </a:txBody>
                  <a:tcPr marT="45715" marB="45715">
                    <a:solidFill>
                      <a:srgbClr val="FFFF00"/>
                    </a:solidFill>
                  </a:tcPr>
                </a:tc>
              </a:tr>
              <a:tr h="415881"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232</a:t>
                      </a:r>
                    </a:p>
                  </a:txBody>
                  <a:tcPr marT="45715" marB="45715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  IBM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01NOV05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88.90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81.88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80.62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0.086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0.103</a:t>
                      </a:r>
                      <a:endParaRPr lang="en-US" sz="1800" dirty="0"/>
                    </a:p>
                  </a:txBody>
                  <a:tcPr marT="45715" marB="45715"/>
                </a:tc>
              </a:tr>
              <a:tr h="415881"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233</a:t>
                      </a:r>
                      <a:endParaRPr lang="en-US" sz="1800" b="1" dirty="0"/>
                    </a:p>
                  </a:txBody>
                  <a:tcPr marT="45715" marB="45715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  IBM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01DEC05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82.20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88.90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80.22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-0.075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0.025</a:t>
                      </a:r>
                      <a:endParaRPr lang="en-US" sz="1800" dirty="0"/>
                    </a:p>
                  </a:txBody>
                  <a:tcPr marT="45715" marB="45715"/>
                </a:tc>
              </a:tr>
              <a:tr h="415881"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234</a:t>
                      </a:r>
                      <a:endParaRPr lang="en-US" sz="1800" b="1" dirty="0"/>
                    </a:p>
                  </a:txBody>
                  <a:tcPr marT="45715" marB="45715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  Intel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01AUG86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23.00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.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.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.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.</a:t>
                      </a:r>
                      <a:endParaRPr lang="en-US" sz="1800" dirty="0"/>
                    </a:p>
                  </a:txBody>
                  <a:tcPr marT="45715" marB="45715"/>
                </a:tc>
              </a:tr>
              <a:tr h="414206"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235</a:t>
                      </a:r>
                      <a:endParaRPr lang="en-US" sz="1800" b="1" dirty="0"/>
                    </a:p>
                  </a:txBody>
                  <a:tcPr marT="45715" marB="45715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  Intel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02SEP86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19.50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23.00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.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-0.152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.</a:t>
                      </a:r>
                      <a:endParaRPr lang="en-US" sz="1800" dirty="0"/>
                    </a:p>
                  </a:txBody>
                  <a:tcPr marT="45715" marB="45715"/>
                </a:tc>
              </a:tr>
              <a:tr h="415881"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236</a:t>
                      </a:r>
                      <a:endParaRPr lang="en-US" sz="1800" b="1" dirty="0"/>
                    </a:p>
                  </a:txBody>
                  <a:tcPr marT="45715" marB="45715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  Intel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01OCT86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20.25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19.50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.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0.038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.</a:t>
                      </a:r>
                      <a:endParaRPr lang="en-US" sz="1800" dirty="0"/>
                    </a:p>
                  </a:txBody>
                  <a:tcPr marT="45715" marB="45715"/>
                </a:tc>
              </a:tr>
              <a:tr h="415881"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237</a:t>
                      </a:r>
                      <a:endParaRPr lang="en-US" sz="1800" b="1" dirty="0"/>
                    </a:p>
                  </a:txBody>
                  <a:tcPr marT="45715" marB="45715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  Intel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03NOV86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23.00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23.00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23.00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0.136</a:t>
                      </a:r>
                      <a:endParaRPr lang="en-US" sz="1800" dirty="0"/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0.000</a:t>
                      </a:r>
                      <a:endParaRPr lang="en-US" sz="1800" dirty="0"/>
                    </a:p>
                  </a:txBody>
                  <a:tcPr marT="45715" marB="4571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63566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4F35B765-F142-472F-A39F-47F6026A0279}" type="slidenum">
              <a:rPr lang="en-US" altLang="en-US" sz="1400" smtClean="0">
                <a:solidFill>
                  <a:schemeClr val="tx1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12</a:t>
            </a:fld>
            <a:endParaRPr lang="en-US" altLang="en-US" sz="1400" smtClean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76200" y="230188"/>
            <a:ext cx="8991600" cy="58169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sz="4200"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Irregular Intervals Need Multiple Lag Lengths</a:t>
            </a:r>
          </a:p>
        </p:txBody>
      </p:sp>
      <p:sp>
        <p:nvSpPr>
          <p:cNvPr id="17412" name="Rectangle 3"/>
          <p:cNvSpPr txBox="1">
            <a:spLocks/>
          </p:cNvSpPr>
          <p:nvPr/>
        </p:nvSpPr>
        <p:spPr bwMode="auto">
          <a:xfrm>
            <a:off x="381000" y="1371600"/>
            <a:ext cx="83820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460375" indent="-460375" defTabSz="912813"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defTabSz="912813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800" dirty="0" smtClean="0">
                <a:latin typeface="SAS Monospace" pitchFamily="49" charset="0"/>
              </a:rPr>
              <a:t>Product B is in records 2, 7, and 10</a:t>
            </a:r>
            <a:endParaRPr lang="en-US" altLang="en-US" sz="2800" dirty="0">
              <a:latin typeface="SAS Monospace" pitchFamily="49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158166"/>
              </p:ext>
            </p:extLst>
          </p:nvPr>
        </p:nvGraphicFramePr>
        <p:xfrm>
          <a:off x="685800" y="1981200"/>
          <a:ext cx="7696197" cy="37591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  <a:gridCol w="1024466"/>
                <a:gridCol w="855133"/>
                <a:gridCol w="1016001"/>
                <a:gridCol w="228600"/>
                <a:gridCol w="685800"/>
                <a:gridCol w="1143000"/>
                <a:gridCol w="1066800"/>
                <a:gridCol w="990597"/>
              </a:tblGrid>
              <a:tr h="667126">
                <a:tc gridSpan="9">
                  <a:txBody>
                    <a:bodyPr/>
                    <a:lstStyle/>
                    <a:p>
                      <a:pPr algn="ctr"/>
                      <a:r>
                        <a:rPr lang="en-US" sz="1800" baseline="0" dirty="0" smtClean="0">
                          <a:solidFill>
                            <a:schemeClr val="bg1"/>
                          </a:solidFill>
                        </a:rPr>
                        <a:t>Table 6</a:t>
                      </a:r>
                      <a:br>
                        <a:rPr lang="en-US" sz="1800" baseline="0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en-US" sz="1800" baseline="0" dirty="0" smtClean="0">
                          <a:solidFill>
                            <a:schemeClr val="bg1"/>
                          </a:solidFill>
                        </a:rPr>
                        <a:t>Data Set SALES (first 13 </a:t>
                      </a:r>
                      <a:r>
                        <a:rPr lang="en-US" sz="1800" baseline="0" dirty="0" err="1" smtClean="0">
                          <a:solidFill>
                            <a:schemeClr val="bg1"/>
                          </a:solidFill>
                        </a:rPr>
                        <a:t>obs</a:t>
                      </a:r>
                      <a:r>
                        <a:rPr lang="en-US" sz="1800" baseline="0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en-US" sz="1800" baseline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B4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86509"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err="1" smtClean="0"/>
                        <a:t>Obs</a:t>
                      </a:r>
                      <a:endParaRPr lang="en-US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MONTH</a:t>
                      </a:r>
                      <a:endParaRPr lang="en-US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PROD</a:t>
                      </a:r>
                      <a:endParaRPr lang="en-US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SALES</a:t>
                      </a:r>
                      <a:endParaRPr lang="en-US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err="1" smtClean="0"/>
                        <a:t>Obs</a:t>
                      </a:r>
                      <a:endParaRPr lang="en-US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MONTH</a:t>
                      </a:r>
                      <a:endParaRPr lang="en-US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PROD</a:t>
                      </a:r>
                      <a:endParaRPr lang="en-US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SALES</a:t>
                      </a:r>
                      <a:endParaRPr lang="en-US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86509"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1</a:t>
                      </a:r>
                      <a:endParaRPr lang="en-US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A</a:t>
                      </a:r>
                      <a:endParaRPr lang="en-US" sz="1800" dirty="0"/>
                    </a:p>
                  </a:txBody>
                  <a:tcPr>
                    <a:solidFill>
                      <a:srgbClr val="FF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4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8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D</a:t>
                      </a:r>
                      <a:endParaRPr lang="en-US" sz="18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/>
                </a:tc>
              </a:tr>
              <a:tr h="386509"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2</a:t>
                      </a:r>
                      <a:endParaRPr lang="en-US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B</a:t>
                      </a:r>
                      <a:endParaRPr lang="en-US" sz="1800" dirty="0"/>
                    </a:p>
                  </a:txBody>
                  <a:tcPr>
                    <a:solidFill>
                      <a:srgbClr val="00B05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20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9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X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8</a:t>
                      </a:r>
                      <a:endParaRPr lang="en-US" sz="1800" dirty="0"/>
                    </a:p>
                  </a:txBody>
                  <a:tcPr/>
                </a:tc>
              </a:tr>
              <a:tr h="386509"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3</a:t>
                      </a:r>
                      <a:endParaRPr lang="en-US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C</a:t>
                      </a:r>
                      <a:endParaRPr lang="en-US" sz="18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11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10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B</a:t>
                      </a:r>
                      <a:endParaRPr lang="en-US" sz="1800" dirty="0"/>
                    </a:p>
                  </a:txBody>
                  <a:tcPr>
                    <a:solidFill>
                      <a:srgbClr val="00B05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14</a:t>
                      </a:r>
                      <a:endParaRPr lang="en-US" sz="1800" dirty="0"/>
                    </a:p>
                  </a:txBody>
                  <a:tcPr/>
                </a:tc>
              </a:tr>
              <a:tr h="386509"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4</a:t>
                      </a:r>
                      <a:endParaRPr lang="en-US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D</a:t>
                      </a:r>
                      <a:endParaRPr lang="en-US" sz="18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7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11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C</a:t>
                      </a:r>
                      <a:endParaRPr lang="en-US" sz="18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4</a:t>
                      </a:r>
                      <a:endParaRPr lang="en-US" sz="1800" dirty="0"/>
                    </a:p>
                  </a:txBody>
                  <a:tcPr/>
                </a:tc>
              </a:tr>
              <a:tr h="386509"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5</a:t>
                      </a:r>
                      <a:endParaRPr lang="en-US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X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20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12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D</a:t>
                      </a:r>
                      <a:endParaRPr lang="en-US" sz="18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7</a:t>
                      </a:r>
                      <a:endParaRPr lang="en-US" sz="1800" dirty="0"/>
                    </a:p>
                  </a:txBody>
                  <a:tcPr/>
                </a:tc>
              </a:tr>
              <a:tr h="386509"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6</a:t>
                      </a:r>
                      <a:endParaRPr lang="en-US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A</a:t>
                      </a:r>
                      <a:endParaRPr lang="en-US" sz="1800" dirty="0"/>
                    </a:p>
                  </a:txBody>
                  <a:tcPr>
                    <a:solidFill>
                      <a:srgbClr val="FF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16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13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X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6</a:t>
                      </a:r>
                      <a:endParaRPr lang="en-US" sz="1800" dirty="0"/>
                    </a:p>
                  </a:txBody>
                  <a:tcPr/>
                </a:tc>
              </a:tr>
              <a:tr h="386509"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7</a:t>
                      </a:r>
                      <a:endParaRPr lang="en-US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B</a:t>
                      </a:r>
                      <a:endParaRPr lang="en-US" sz="1800" dirty="0"/>
                    </a:p>
                  </a:txBody>
                  <a:tcPr>
                    <a:solidFill>
                      <a:srgbClr val="00B05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12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74264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E54E76F4-829F-48BE-B829-42AD4CF18431}" type="slidenum">
              <a:rPr lang="en-US" altLang="en-US" sz="1400" smtClean="0">
                <a:solidFill>
                  <a:schemeClr val="tx1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13</a:t>
            </a:fld>
            <a:endParaRPr lang="en-US" altLang="en-US" sz="1400" smtClean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Dealing with irregular intervals</a:t>
            </a:r>
          </a:p>
        </p:txBody>
      </p:sp>
      <p:sp>
        <p:nvSpPr>
          <p:cNvPr id="18436" name="Rectangle 3"/>
          <p:cNvSpPr txBox="1">
            <a:spLocks/>
          </p:cNvSpPr>
          <p:nvPr/>
        </p:nvSpPr>
        <p:spPr bwMode="auto">
          <a:xfrm>
            <a:off x="228600" y="1447800"/>
            <a:ext cx="86868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-342900" defTabSz="912813"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854075" indent="-393700" defTabSz="912813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lvl="1" eaLnBrk="1" hangingPunct="1">
              <a:buFontTx/>
              <a:buNone/>
            </a:pPr>
            <a:r>
              <a:rPr lang="en-US" altLang="en-US" sz="2000" b="1" dirty="0">
                <a:latin typeface="SAS Monospace" pitchFamily="49" charset="0"/>
              </a:rPr>
              <a:t>data example4;</a:t>
            </a:r>
          </a:p>
          <a:p>
            <a:pPr lvl="1" eaLnBrk="1" hangingPunct="1">
              <a:buFontTx/>
              <a:buNone/>
            </a:pPr>
            <a:r>
              <a:rPr lang="en-US" altLang="en-US" sz="2000" b="1" dirty="0">
                <a:latin typeface="SAS Monospace" pitchFamily="49" charset="0"/>
              </a:rPr>
              <a:t>  set sales;</a:t>
            </a:r>
          </a:p>
          <a:p>
            <a:pPr lvl="1" eaLnBrk="1" hangingPunct="1">
              <a:buFontTx/>
              <a:buNone/>
            </a:pPr>
            <a:r>
              <a:rPr lang="en-US" altLang="en-US" sz="2000" b="1" dirty="0">
                <a:latin typeface="SAS Monospace" pitchFamily="49" charset="0"/>
              </a:rPr>
              <a:t>  select (product);</a:t>
            </a:r>
          </a:p>
          <a:p>
            <a:pPr lvl="1" eaLnBrk="1" hangingPunct="1">
              <a:buFontTx/>
              <a:buNone/>
            </a:pPr>
            <a:r>
              <a:rPr lang="en-US" altLang="en-US" sz="2000" b="1" dirty="0">
                <a:latin typeface="SAS Monospace" pitchFamily="49" charset="0"/>
              </a:rPr>
              <a:t>    when ('A') </a:t>
            </a:r>
            <a:r>
              <a:rPr lang="en-US" altLang="en-US" sz="2000" b="1" dirty="0" err="1" smtClean="0">
                <a:latin typeface="SAS Monospace" pitchFamily="49" charset="0"/>
              </a:rPr>
              <a:t>change_rate</a:t>
            </a:r>
            <a:r>
              <a:rPr lang="en-US" altLang="en-US" sz="2000" b="1" dirty="0" smtClean="0">
                <a:latin typeface="SAS Monospace" pitchFamily="49" charset="0"/>
              </a:rPr>
              <a:t>=</a:t>
            </a:r>
            <a:br>
              <a:rPr lang="en-US" altLang="en-US" sz="2000" b="1" dirty="0" smtClean="0">
                <a:latin typeface="SAS Monospace" pitchFamily="49" charset="0"/>
              </a:rPr>
            </a:br>
            <a:r>
              <a:rPr lang="en-US" altLang="en-US" sz="2000" b="1" dirty="0" smtClean="0">
                <a:latin typeface="SAS Monospace" pitchFamily="49" charset="0"/>
              </a:rPr>
              <a:t>          (sales-lag(sales)/(</a:t>
            </a:r>
            <a:r>
              <a:rPr lang="en-US" altLang="en-US" sz="2000" b="1" dirty="0">
                <a:latin typeface="SAS Monospace" pitchFamily="49" charset="0"/>
              </a:rPr>
              <a:t>month-lag(month));</a:t>
            </a:r>
          </a:p>
          <a:p>
            <a:pPr lvl="1" eaLnBrk="1" hangingPunct="1">
              <a:buFontTx/>
              <a:buNone/>
            </a:pPr>
            <a:r>
              <a:rPr lang="en-US" altLang="en-US" sz="2000" b="1" dirty="0">
                <a:latin typeface="SAS Monospace" pitchFamily="49" charset="0"/>
              </a:rPr>
              <a:t>    when ('B') </a:t>
            </a:r>
            <a:r>
              <a:rPr lang="en-US" altLang="en-US" sz="2000" b="1" dirty="0" err="1" smtClean="0">
                <a:latin typeface="SAS Monospace" pitchFamily="49" charset="0"/>
              </a:rPr>
              <a:t>change_rate</a:t>
            </a:r>
            <a:r>
              <a:rPr lang="en-US" altLang="en-US" sz="2000" b="1" dirty="0" smtClean="0">
                <a:latin typeface="SAS Monospace" pitchFamily="49" charset="0"/>
              </a:rPr>
              <a:t>=</a:t>
            </a:r>
            <a:br>
              <a:rPr lang="en-US" altLang="en-US" sz="2000" b="1" dirty="0" smtClean="0">
                <a:latin typeface="SAS Monospace" pitchFamily="49" charset="0"/>
              </a:rPr>
            </a:br>
            <a:r>
              <a:rPr lang="en-US" altLang="en-US" sz="2000" b="1" dirty="0" smtClean="0">
                <a:latin typeface="SAS Monospace" pitchFamily="49" charset="0"/>
              </a:rPr>
              <a:t>          (sales-lag(sales))/(</a:t>
            </a:r>
            <a:r>
              <a:rPr lang="en-US" altLang="en-US" sz="2000" b="1" dirty="0">
                <a:latin typeface="SAS Monospace" pitchFamily="49" charset="0"/>
              </a:rPr>
              <a:t>month-lag(month));</a:t>
            </a:r>
          </a:p>
          <a:p>
            <a:pPr lvl="1" eaLnBrk="1" hangingPunct="1">
              <a:buFontTx/>
              <a:buNone/>
            </a:pPr>
            <a:r>
              <a:rPr lang="en-US" altLang="en-US" sz="2000" b="1" dirty="0">
                <a:latin typeface="SAS Monospace" pitchFamily="49" charset="0"/>
              </a:rPr>
              <a:t>    when ('C') </a:t>
            </a:r>
            <a:r>
              <a:rPr lang="en-US" altLang="en-US" sz="2000" b="1" dirty="0" err="1" smtClean="0">
                <a:latin typeface="SAS Monospace" pitchFamily="49" charset="0"/>
              </a:rPr>
              <a:t>change_rate</a:t>
            </a:r>
            <a:r>
              <a:rPr lang="en-US" altLang="en-US" sz="2000" b="1" dirty="0" smtClean="0">
                <a:latin typeface="SAS Monospace" pitchFamily="49" charset="0"/>
              </a:rPr>
              <a:t>=</a:t>
            </a:r>
            <a:br>
              <a:rPr lang="en-US" altLang="en-US" sz="2000" b="1" dirty="0" smtClean="0">
                <a:latin typeface="SAS Monospace" pitchFamily="49" charset="0"/>
              </a:rPr>
            </a:br>
            <a:r>
              <a:rPr lang="en-US" altLang="en-US" sz="2000" b="1" dirty="0" smtClean="0">
                <a:latin typeface="SAS Monospace" pitchFamily="49" charset="0"/>
              </a:rPr>
              <a:t>          (sales-lag(sales))/(</a:t>
            </a:r>
            <a:r>
              <a:rPr lang="en-US" altLang="en-US" sz="2000" b="1" dirty="0">
                <a:latin typeface="SAS Monospace" pitchFamily="49" charset="0"/>
              </a:rPr>
              <a:t>month-lag(month));</a:t>
            </a:r>
          </a:p>
          <a:p>
            <a:pPr lvl="1" eaLnBrk="1" hangingPunct="1">
              <a:buFontTx/>
              <a:buNone/>
            </a:pPr>
            <a:r>
              <a:rPr lang="en-US" altLang="en-US" sz="2000" b="1" dirty="0">
                <a:latin typeface="SAS Monospace" pitchFamily="49" charset="0"/>
              </a:rPr>
              <a:t>    when ('D') </a:t>
            </a:r>
            <a:r>
              <a:rPr lang="en-US" altLang="en-US" sz="2000" b="1" dirty="0" err="1" smtClean="0">
                <a:latin typeface="SAS Monospace" pitchFamily="49" charset="0"/>
              </a:rPr>
              <a:t>change_rate</a:t>
            </a:r>
            <a:r>
              <a:rPr lang="en-US" altLang="en-US" sz="2000" b="1" dirty="0" smtClean="0">
                <a:latin typeface="SAS Monospace" pitchFamily="49" charset="0"/>
              </a:rPr>
              <a:t>=</a:t>
            </a:r>
            <a:br>
              <a:rPr lang="en-US" altLang="en-US" sz="2000" b="1" dirty="0" smtClean="0">
                <a:latin typeface="SAS Monospace" pitchFamily="49" charset="0"/>
              </a:rPr>
            </a:br>
            <a:r>
              <a:rPr lang="en-US" altLang="en-US" sz="2000" b="1" dirty="0" smtClean="0">
                <a:latin typeface="SAS Monospace" pitchFamily="49" charset="0"/>
              </a:rPr>
              <a:t>          (sales-lag(sales))/(</a:t>
            </a:r>
            <a:r>
              <a:rPr lang="en-US" altLang="en-US" sz="2000" b="1" dirty="0">
                <a:latin typeface="SAS Monospace" pitchFamily="49" charset="0"/>
              </a:rPr>
              <a:t>month-lag(month));</a:t>
            </a:r>
          </a:p>
          <a:p>
            <a:pPr lvl="1" eaLnBrk="1" hangingPunct="1">
              <a:buFontTx/>
              <a:buNone/>
            </a:pPr>
            <a:r>
              <a:rPr lang="en-US" altLang="en-US" sz="2000" b="1" dirty="0">
                <a:latin typeface="SAS Monospace" pitchFamily="49" charset="0"/>
              </a:rPr>
              <a:t>    otherwise;</a:t>
            </a:r>
          </a:p>
          <a:p>
            <a:pPr lvl="1" eaLnBrk="1" hangingPunct="1">
              <a:buFontTx/>
              <a:buNone/>
            </a:pPr>
            <a:r>
              <a:rPr lang="en-US" altLang="en-US" sz="2000" b="1" dirty="0">
                <a:latin typeface="SAS Monospace" pitchFamily="49" charset="0"/>
              </a:rPr>
              <a:t>  end;</a:t>
            </a:r>
          </a:p>
          <a:p>
            <a:pPr lvl="1" eaLnBrk="1" hangingPunct="1">
              <a:buFontTx/>
              <a:buNone/>
            </a:pPr>
            <a:r>
              <a:rPr lang="en-US" altLang="en-US" sz="2000" b="1" dirty="0">
                <a:latin typeface="SAS Monospace" pitchFamily="49" charset="0"/>
              </a:rPr>
              <a:t>run;</a:t>
            </a:r>
          </a:p>
        </p:txBody>
      </p:sp>
    </p:spTree>
    <p:extLst>
      <p:ext uri="{BB962C8B-B14F-4D97-AF65-F5344CB8AC3E}">
        <p14:creationId xmlns:p14="http://schemas.microsoft.com/office/powerpoint/2010/main" val="13724347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E54E76F4-829F-48BE-B829-42AD4CF18431}" type="slidenum">
              <a:rPr lang="en-US" altLang="en-US" sz="1400" smtClean="0">
                <a:solidFill>
                  <a:srgbClr val="FFFFFF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14</a:t>
            </a:fld>
            <a:endParaRPr lang="en-US" altLang="en-US" sz="140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Or more compactly …</a:t>
            </a:r>
            <a:endParaRPr dirty="0" smtClean="0">
              <a:ln>
                <a:noFill/>
              </a:ln>
              <a:solidFill>
                <a:srgbClr val="003300"/>
              </a:solidFill>
              <a:latin typeface="Calibri" pitchFamily="34" charset="0"/>
            </a:endParaRPr>
          </a:p>
        </p:txBody>
      </p:sp>
      <p:sp>
        <p:nvSpPr>
          <p:cNvPr id="18436" name="Rectangle 3"/>
          <p:cNvSpPr txBox="1">
            <a:spLocks/>
          </p:cNvSpPr>
          <p:nvPr/>
        </p:nvSpPr>
        <p:spPr bwMode="auto">
          <a:xfrm>
            <a:off x="228600" y="1447800"/>
            <a:ext cx="86868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-342900" defTabSz="912813"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854075" indent="-393700" defTabSz="912813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lvl="1" eaLnBrk="1" hangingPunct="1"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latin typeface="SAS Monospace" pitchFamily="49" charset="0"/>
              </a:rPr>
              <a:t>data example4;</a:t>
            </a:r>
          </a:p>
          <a:p>
            <a:pPr lvl="1" eaLnBrk="1" hangingPunct="1"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latin typeface="SAS Monospace" pitchFamily="49" charset="0"/>
              </a:rPr>
              <a:t>  set sales;</a:t>
            </a:r>
          </a:p>
          <a:p>
            <a:pPr lvl="1" eaLnBrk="1" hangingPunct="1"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latin typeface="SAS Monospace" pitchFamily="49" charset="0"/>
              </a:rPr>
              <a:t>  select (product);</a:t>
            </a:r>
          </a:p>
          <a:p>
            <a:pPr lvl="1" eaLnBrk="1" hangingPunct="1">
              <a:buNone/>
            </a:pPr>
            <a:r>
              <a:rPr lang="en-US" altLang="en-US" sz="2000" b="1" dirty="0">
                <a:solidFill>
                  <a:srgbClr val="000000"/>
                </a:solidFill>
                <a:latin typeface="SAS Monospace" pitchFamily="49" charset="0"/>
              </a:rPr>
              <a:t>    when ('A') </a:t>
            </a:r>
            <a:r>
              <a:rPr lang="en-US" altLang="en-US" sz="2000" b="1" dirty="0" err="1" smtClean="0">
                <a:solidFill>
                  <a:srgbClr val="000000"/>
                </a:solidFill>
                <a:latin typeface="SAS Monospace" pitchFamily="49" charset="0"/>
              </a:rPr>
              <a:t>change_rate</a:t>
            </a:r>
            <a:r>
              <a:rPr lang="en-US" altLang="en-US" sz="2000" b="1" dirty="0" smtClean="0">
                <a:solidFill>
                  <a:srgbClr val="000000"/>
                </a:solidFill>
                <a:latin typeface="SAS Monospace" pitchFamily="49" charset="0"/>
              </a:rPr>
              <a:t>=</a:t>
            </a:r>
            <a:r>
              <a:rPr lang="en-US" altLang="en-US" sz="2000" b="1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000" b="1" dirty="0" err="1">
                <a:solidFill>
                  <a:srgbClr val="000000"/>
                </a:solidFill>
                <a:latin typeface="SAS Monospace" pitchFamily="49" charset="0"/>
              </a:rPr>
              <a:t>dif</a:t>
            </a:r>
            <a:r>
              <a:rPr lang="en-US" altLang="en-US" sz="2000" b="1" dirty="0">
                <a:solidFill>
                  <a:srgbClr val="000000"/>
                </a:solidFill>
                <a:latin typeface="SAS Monospace" pitchFamily="49" charset="0"/>
              </a:rPr>
              <a:t>(sales)/</a:t>
            </a:r>
            <a:r>
              <a:rPr lang="en-US" altLang="en-US" sz="2000" b="1" dirty="0" err="1">
                <a:solidFill>
                  <a:srgbClr val="000000"/>
                </a:solidFill>
                <a:latin typeface="SAS Monospace" pitchFamily="49" charset="0"/>
              </a:rPr>
              <a:t>dif</a:t>
            </a:r>
            <a:r>
              <a:rPr lang="en-US" altLang="en-US" sz="2000" b="1" dirty="0">
                <a:solidFill>
                  <a:srgbClr val="000000"/>
                </a:solidFill>
                <a:latin typeface="SAS Monospace" pitchFamily="49" charset="0"/>
              </a:rPr>
              <a:t>(month);</a:t>
            </a:r>
          </a:p>
          <a:p>
            <a:pPr lvl="1" eaLnBrk="1" hangingPunct="1">
              <a:buNone/>
            </a:pPr>
            <a:r>
              <a:rPr lang="en-US" altLang="en-US" sz="2000" b="1" dirty="0" smtClean="0">
                <a:solidFill>
                  <a:srgbClr val="000000"/>
                </a:solidFill>
                <a:latin typeface="SAS Monospace" pitchFamily="49" charset="0"/>
              </a:rPr>
              <a:t>    </a:t>
            </a:r>
            <a:r>
              <a:rPr lang="en-US" altLang="en-US" sz="2000" b="1" dirty="0">
                <a:solidFill>
                  <a:srgbClr val="000000"/>
                </a:solidFill>
                <a:latin typeface="SAS Monospace" pitchFamily="49" charset="0"/>
              </a:rPr>
              <a:t>when ('B') </a:t>
            </a:r>
            <a:r>
              <a:rPr lang="en-US" altLang="en-US" sz="2000" b="1" dirty="0" err="1" smtClean="0">
                <a:solidFill>
                  <a:srgbClr val="000000"/>
                </a:solidFill>
                <a:latin typeface="SAS Monospace" pitchFamily="49" charset="0"/>
              </a:rPr>
              <a:t>change_rate</a:t>
            </a:r>
            <a:r>
              <a:rPr lang="en-US" altLang="en-US" sz="2000" b="1" dirty="0" smtClean="0">
                <a:solidFill>
                  <a:srgbClr val="000000"/>
                </a:solidFill>
                <a:latin typeface="SAS Monospace" pitchFamily="49" charset="0"/>
              </a:rPr>
              <a:t>=</a:t>
            </a:r>
            <a:r>
              <a:rPr lang="en-US" altLang="en-US" sz="2000" b="1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000" b="1" dirty="0" err="1">
                <a:solidFill>
                  <a:srgbClr val="000000"/>
                </a:solidFill>
                <a:latin typeface="SAS Monospace" pitchFamily="49" charset="0"/>
              </a:rPr>
              <a:t>dif</a:t>
            </a:r>
            <a:r>
              <a:rPr lang="en-US" altLang="en-US" sz="2000" b="1" dirty="0">
                <a:solidFill>
                  <a:srgbClr val="000000"/>
                </a:solidFill>
                <a:latin typeface="SAS Monospace" pitchFamily="49" charset="0"/>
              </a:rPr>
              <a:t>(sales)/</a:t>
            </a:r>
            <a:r>
              <a:rPr lang="en-US" altLang="en-US" sz="2000" b="1" dirty="0" err="1">
                <a:solidFill>
                  <a:srgbClr val="000000"/>
                </a:solidFill>
                <a:latin typeface="SAS Monospace" pitchFamily="49" charset="0"/>
              </a:rPr>
              <a:t>dif</a:t>
            </a:r>
            <a:r>
              <a:rPr lang="en-US" altLang="en-US" sz="2000" b="1" dirty="0">
                <a:solidFill>
                  <a:srgbClr val="000000"/>
                </a:solidFill>
                <a:latin typeface="SAS Monospace" pitchFamily="49" charset="0"/>
              </a:rPr>
              <a:t>(month);</a:t>
            </a:r>
          </a:p>
          <a:p>
            <a:pPr lvl="1" eaLnBrk="1" hangingPunct="1">
              <a:buNone/>
            </a:pPr>
            <a:r>
              <a:rPr lang="en-US" altLang="en-US" sz="2000" b="1" dirty="0" smtClean="0">
                <a:solidFill>
                  <a:srgbClr val="000000"/>
                </a:solidFill>
                <a:latin typeface="SAS Monospace" pitchFamily="49" charset="0"/>
              </a:rPr>
              <a:t>    </a:t>
            </a:r>
            <a:r>
              <a:rPr lang="en-US" altLang="en-US" sz="2000" b="1" dirty="0">
                <a:solidFill>
                  <a:srgbClr val="000000"/>
                </a:solidFill>
                <a:latin typeface="SAS Monospace" pitchFamily="49" charset="0"/>
              </a:rPr>
              <a:t>when ('C') </a:t>
            </a:r>
            <a:r>
              <a:rPr lang="en-US" altLang="en-US" sz="2000" b="1" dirty="0" err="1" smtClean="0">
                <a:solidFill>
                  <a:srgbClr val="000000"/>
                </a:solidFill>
                <a:latin typeface="SAS Monospace" pitchFamily="49" charset="0"/>
              </a:rPr>
              <a:t>change_rate</a:t>
            </a:r>
            <a:r>
              <a:rPr lang="en-US" altLang="en-US" sz="2000" b="1" dirty="0" smtClean="0">
                <a:solidFill>
                  <a:srgbClr val="000000"/>
                </a:solidFill>
                <a:latin typeface="SAS Monospace" pitchFamily="49" charset="0"/>
              </a:rPr>
              <a:t>=</a:t>
            </a:r>
            <a:r>
              <a:rPr lang="en-US" altLang="en-US" sz="2000" b="1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000" b="1" dirty="0" err="1">
                <a:solidFill>
                  <a:srgbClr val="000000"/>
                </a:solidFill>
                <a:latin typeface="SAS Monospace" pitchFamily="49" charset="0"/>
              </a:rPr>
              <a:t>dif</a:t>
            </a:r>
            <a:r>
              <a:rPr lang="en-US" altLang="en-US" sz="2000" b="1" dirty="0">
                <a:solidFill>
                  <a:srgbClr val="000000"/>
                </a:solidFill>
                <a:latin typeface="SAS Monospace" pitchFamily="49" charset="0"/>
              </a:rPr>
              <a:t>(sales)/</a:t>
            </a:r>
            <a:r>
              <a:rPr lang="en-US" altLang="en-US" sz="2000" b="1" dirty="0" err="1">
                <a:solidFill>
                  <a:srgbClr val="000000"/>
                </a:solidFill>
                <a:latin typeface="SAS Monospace" pitchFamily="49" charset="0"/>
              </a:rPr>
              <a:t>dif</a:t>
            </a:r>
            <a:r>
              <a:rPr lang="en-US" altLang="en-US" sz="2000" b="1" dirty="0">
                <a:solidFill>
                  <a:srgbClr val="000000"/>
                </a:solidFill>
                <a:latin typeface="SAS Monospace" pitchFamily="49" charset="0"/>
              </a:rPr>
              <a:t>(month);</a:t>
            </a:r>
          </a:p>
          <a:p>
            <a:pPr lvl="1" eaLnBrk="1" hangingPunct="1">
              <a:buNone/>
            </a:pPr>
            <a:r>
              <a:rPr lang="en-US" altLang="en-US" sz="2000" b="1" dirty="0" smtClean="0">
                <a:solidFill>
                  <a:srgbClr val="000000"/>
                </a:solidFill>
                <a:latin typeface="SAS Monospace" pitchFamily="49" charset="0"/>
              </a:rPr>
              <a:t>    when ('D') </a:t>
            </a:r>
            <a:r>
              <a:rPr lang="en-US" altLang="en-US" sz="2000" b="1" dirty="0" err="1" smtClean="0">
                <a:solidFill>
                  <a:srgbClr val="000000"/>
                </a:solidFill>
                <a:latin typeface="SAS Monospace" pitchFamily="49" charset="0"/>
              </a:rPr>
              <a:t>change_rate</a:t>
            </a:r>
            <a:r>
              <a:rPr lang="en-US" altLang="en-US" sz="2000" b="1" dirty="0" smtClean="0">
                <a:solidFill>
                  <a:srgbClr val="000000"/>
                </a:solidFill>
                <a:latin typeface="SAS Monospace" pitchFamily="49" charset="0"/>
              </a:rPr>
              <a:t>=</a:t>
            </a:r>
            <a:r>
              <a:rPr lang="en-US" altLang="en-US" sz="2000" b="1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000" b="1" dirty="0" err="1">
                <a:solidFill>
                  <a:srgbClr val="000000"/>
                </a:solidFill>
                <a:latin typeface="SAS Monospace" pitchFamily="49" charset="0"/>
              </a:rPr>
              <a:t>dif</a:t>
            </a:r>
            <a:r>
              <a:rPr lang="en-US" altLang="en-US" sz="2000" b="1" dirty="0">
                <a:solidFill>
                  <a:srgbClr val="000000"/>
                </a:solidFill>
                <a:latin typeface="SAS Monospace" pitchFamily="49" charset="0"/>
              </a:rPr>
              <a:t>(sales)/</a:t>
            </a:r>
            <a:r>
              <a:rPr lang="en-US" altLang="en-US" sz="2000" b="1" dirty="0" err="1">
                <a:solidFill>
                  <a:srgbClr val="000000"/>
                </a:solidFill>
                <a:latin typeface="SAS Monospace" pitchFamily="49" charset="0"/>
              </a:rPr>
              <a:t>dif</a:t>
            </a:r>
            <a:r>
              <a:rPr lang="en-US" altLang="en-US" sz="2000" b="1" dirty="0">
                <a:solidFill>
                  <a:srgbClr val="000000"/>
                </a:solidFill>
                <a:latin typeface="SAS Monospace" pitchFamily="49" charset="0"/>
              </a:rPr>
              <a:t>(month);</a:t>
            </a:r>
          </a:p>
          <a:p>
            <a:pPr lvl="1" eaLnBrk="1" hangingPunct="1">
              <a:buFontTx/>
              <a:buNone/>
            </a:pPr>
            <a:endParaRPr lang="en-US" altLang="en-US" sz="2000" b="1" dirty="0" smtClean="0">
              <a:solidFill>
                <a:srgbClr val="000000"/>
              </a:solidFill>
              <a:latin typeface="SAS Monospace" pitchFamily="49" charset="0"/>
            </a:endParaRPr>
          </a:p>
          <a:p>
            <a:pPr lvl="1" eaLnBrk="1" hangingPunct="1">
              <a:buFontTx/>
              <a:buNone/>
            </a:pPr>
            <a:r>
              <a:rPr lang="en-US" altLang="en-US" sz="2000" b="1" dirty="0" smtClean="0">
                <a:solidFill>
                  <a:srgbClr val="000000"/>
                </a:solidFill>
                <a:latin typeface="SAS Monospace" pitchFamily="49" charset="0"/>
              </a:rPr>
              <a:t>    </a:t>
            </a:r>
            <a:r>
              <a:rPr lang="en-US" altLang="en-US" sz="2000" b="1" dirty="0">
                <a:solidFill>
                  <a:srgbClr val="000000"/>
                </a:solidFill>
                <a:latin typeface="SAS Monospace" pitchFamily="49" charset="0"/>
              </a:rPr>
              <a:t>otherwise;</a:t>
            </a:r>
          </a:p>
          <a:p>
            <a:pPr lvl="1" eaLnBrk="1" hangingPunct="1"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latin typeface="SAS Monospace" pitchFamily="49" charset="0"/>
              </a:rPr>
              <a:t>  end;</a:t>
            </a:r>
          </a:p>
          <a:p>
            <a:pPr lvl="1" eaLnBrk="1" hangingPunct="1"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latin typeface="SAS Monospace" pitchFamily="49" charset="0"/>
              </a:rPr>
              <a:t>run;</a:t>
            </a:r>
          </a:p>
        </p:txBody>
      </p:sp>
    </p:spTree>
    <p:extLst>
      <p:ext uri="{BB962C8B-B14F-4D97-AF65-F5344CB8AC3E}">
        <p14:creationId xmlns:p14="http://schemas.microsoft.com/office/powerpoint/2010/main" val="25674801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4F35B765-F142-472F-A39F-47F6026A0279}" type="slidenum">
              <a:rPr lang="en-US" altLang="en-US" sz="1400" smtClean="0">
                <a:solidFill>
                  <a:schemeClr val="tx1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15</a:t>
            </a:fld>
            <a:endParaRPr lang="en-US" altLang="en-US" sz="1400" smtClean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76200" y="230188"/>
            <a:ext cx="8991600" cy="60939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sz="4400"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Irregular Series Need Multiple Lag Lengths</a:t>
            </a:r>
          </a:p>
        </p:txBody>
      </p:sp>
      <p:sp>
        <p:nvSpPr>
          <p:cNvPr id="17412" name="Rectangle 3"/>
          <p:cNvSpPr txBox="1">
            <a:spLocks/>
          </p:cNvSpPr>
          <p:nvPr/>
        </p:nvSpPr>
        <p:spPr bwMode="auto">
          <a:xfrm>
            <a:off x="381000" y="1371600"/>
            <a:ext cx="83820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460375" indent="-460375" defTabSz="912813"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defTabSz="912813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marL="0" indent="0" eaLnBrk="1" hangingPunct="1">
              <a:buNone/>
            </a:pPr>
            <a:endParaRPr lang="en-US" altLang="en-US" sz="2800" dirty="0">
              <a:latin typeface="SAS Monospace" pitchFamily="49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4893264"/>
              </p:ext>
            </p:extLst>
          </p:nvPr>
        </p:nvGraphicFramePr>
        <p:xfrm>
          <a:off x="228600" y="1342373"/>
          <a:ext cx="8763002" cy="37384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685800"/>
                <a:gridCol w="838200"/>
                <a:gridCol w="972117"/>
                <a:gridCol w="972117"/>
                <a:gridCol w="260287"/>
                <a:gridCol w="780862"/>
                <a:gridCol w="824617"/>
                <a:gridCol w="838200"/>
                <a:gridCol w="990601"/>
                <a:gridCol w="990601"/>
              </a:tblGrid>
              <a:tr h="667126">
                <a:tc gridSpan="11">
                  <a:txBody>
                    <a:bodyPr/>
                    <a:lstStyle/>
                    <a:p>
                      <a:pPr algn="ctr"/>
                      <a:r>
                        <a:rPr lang="en-US" sz="1800" baseline="0" dirty="0" smtClean="0">
                          <a:solidFill>
                            <a:schemeClr val="bg1"/>
                          </a:solidFill>
                        </a:rPr>
                        <a:t>Table 6a</a:t>
                      </a:r>
                      <a:br>
                        <a:rPr lang="en-US" sz="1800" baseline="0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en-US" sz="1800" baseline="0" dirty="0" smtClean="0">
                          <a:solidFill>
                            <a:schemeClr val="bg1"/>
                          </a:solidFill>
                        </a:rPr>
                        <a:t>Data Set SALES (first 13 </a:t>
                      </a:r>
                      <a:r>
                        <a:rPr lang="en-US" sz="1800" baseline="0" dirty="0" err="1" smtClean="0">
                          <a:solidFill>
                            <a:schemeClr val="bg1"/>
                          </a:solidFill>
                        </a:rPr>
                        <a:t>obs</a:t>
                      </a:r>
                      <a:r>
                        <a:rPr lang="en-US" sz="1800" baseline="0" dirty="0" smtClean="0">
                          <a:solidFill>
                            <a:schemeClr val="bg1"/>
                          </a:solidFill>
                        </a:rPr>
                        <a:t>) Plus Result of Lags</a:t>
                      </a:r>
                      <a:endParaRPr lang="en-US" sz="1800" baseline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6509">
                <a:tc>
                  <a:txBody>
                    <a:bodyPr/>
                    <a:lstStyle/>
                    <a:p>
                      <a:pPr algn="r"/>
                      <a:r>
                        <a:rPr lang="en-US" sz="1600" b="1" dirty="0" err="1" smtClean="0"/>
                        <a:t>Obs</a:t>
                      </a:r>
                      <a:endParaRPr lang="en-US" sz="1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 smtClean="0"/>
                        <a:t>MON</a:t>
                      </a:r>
                      <a:endParaRPr lang="en-US" sz="1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 smtClean="0"/>
                        <a:t>PROD</a:t>
                      </a:r>
                      <a:endParaRPr lang="en-US" sz="1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b="1" dirty="0" smtClean="0"/>
                        <a:t>SALES</a:t>
                      </a:r>
                      <a:endParaRPr lang="en-US" sz="1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 err="1" smtClean="0"/>
                        <a:t>ChRate</a:t>
                      </a:r>
                      <a:endParaRPr lang="en-US" sz="1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1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b="1" dirty="0" err="1" smtClean="0"/>
                        <a:t>Obs</a:t>
                      </a:r>
                      <a:endParaRPr lang="en-US" sz="1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 smtClean="0"/>
                        <a:t>MON</a:t>
                      </a:r>
                      <a:endParaRPr lang="en-US" sz="1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 smtClean="0"/>
                        <a:t>PROD</a:t>
                      </a:r>
                      <a:endParaRPr lang="en-US" sz="1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b="1" dirty="0" smtClean="0"/>
                        <a:t>SALES</a:t>
                      </a:r>
                      <a:endParaRPr lang="en-US" sz="1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 err="1" smtClean="0"/>
                        <a:t>ChRate</a:t>
                      </a:r>
                      <a:endParaRPr lang="en-US" sz="1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47192"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1</a:t>
                      </a:r>
                      <a:endParaRPr lang="en-US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A</a:t>
                      </a:r>
                      <a:endParaRPr lang="en-US" sz="1800" dirty="0"/>
                    </a:p>
                  </a:txBody>
                  <a:tcPr>
                    <a:solidFill>
                      <a:srgbClr val="FF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4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.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8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D</a:t>
                      </a:r>
                      <a:endParaRPr lang="en-US" sz="18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-5.0</a:t>
                      </a:r>
                      <a:endParaRPr lang="en-US" sz="1800" dirty="0"/>
                    </a:p>
                  </a:txBody>
                  <a:tcPr/>
                </a:tc>
              </a:tr>
              <a:tr h="386509"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2</a:t>
                      </a:r>
                      <a:endParaRPr lang="en-US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B</a:t>
                      </a:r>
                      <a:endParaRPr lang="en-US" sz="1800" dirty="0"/>
                    </a:p>
                  </a:txBody>
                  <a:tcPr>
                    <a:solidFill>
                      <a:srgbClr val="00B05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20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.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9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X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8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.</a:t>
                      </a:r>
                      <a:endParaRPr lang="en-US" sz="1800" dirty="0"/>
                    </a:p>
                  </a:txBody>
                  <a:tcPr/>
                </a:tc>
              </a:tr>
              <a:tr h="386509"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3</a:t>
                      </a:r>
                      <a:endParaRPr lang="en-US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C</a:t>
                      </a:r>
                      <a:endParaRPr lang="en-US" sz="18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11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.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10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B</a:t>
                      </a:r>
                      <a:endParaRPr lang="en-US" sz="1800" dirty="0"/>
                    </a:p>
                  </a:txBody>
                  <a:tcPr>
                    <a:solidFill>
                      <a:srgbClr val="00B05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14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2.0</a:t>
                      </a:r>
                      <a:endParaRPr lang="en-US" sz="1800" dirty="0"/>
                    </a:p>
                  </a:txBody>
                  <a:tcPr/>
                </a:tc>
              </a:tr>
              <a:tr h="386509"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4</a:t>
                      </a:r>
                      <a:endParaRPr lang="en-US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D</a:t>
                      </a:r>
                      <a:endParaRPr lang="en-US" sz="18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7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.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11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C</a:t>
                      </a:r>
                      <a:endParaRPr lang="en-US" sz="18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4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-3.5</a:t>
                      </a:r>
                      <a:endParaRPr lang="en-US" sz="1800" dirty="0"/>
                    </a:p>
                  </a:txBody>
                  <a:tcPr/>
                </a:tc>
              </a:tr>
              <a:tr h="386509"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5</a:t>
                      </a:r>
                      <a:endParaRPr lang="en-US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X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20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.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12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D</a:t>
                      </a:r>
                      <a:endParaRPr lang="en-US" sz="18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7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5.0</a:t>
                      </a:r>
                      <a:endParaRPr lang="en-US" sz="1800" dirty="0"/>
                    </a:p>
                  </a:txBody>
                  <a:tcPr/>
                </a:tc>
              </a:tr>
              <a:tr h="386509"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6</a:t>
                      </a:r>
                      <a:endParaRPr lang="en-US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A</a:t>
                      </a:r>
                      <a:endParaRPr lang="en-US" sz="1800" dirty="0"/>
                    </a:p>
                  </a:txBody>
                  <a:tcPr>
                    <a:solidFill>
                      <a:srgbClr val="FF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16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12.0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13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X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6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.</a:t>
                      </a:r>
                      <a:endParaRPr lang="en-US" sz="1800" dirty="0"/>
                    </a:p>
                  </a:txBody>
                  <a:tcPr/>
                </a:tc>
              </a:tr>
              <a:tr h="386509"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7</a:t>
                      </a:r>
                      <a:endParaRPr lang="en-US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B</a:t>
                      </a:r>
                      <a:endParaRPr lang="en-US" sz="1800" dirty="0"/>
                    </a:p>
                  </a:txBody>
                  <a:tcPr>
                    <a:solidFill>
                      <a:srgbClr val="00B05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12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-8.0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8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Straight Arrow Connector 5"/>
          <p:cNvCxnSpPr/>
          <p:nvPr/>
        </p:nvCxnSpPr>
        <p:spPr>
          <a:xfrm>
            <a:off x="2895600" y="2971800"/>
            <a:ext cx="0" cy="1981200"/>
          </a:xfrm>
          <a:prstGeom prst="straightConnector1">
            <a:avLst/>
          </a:prstGeom>
          <a:ln w="317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3309395" y="4876800"/>
            <a:ext cx="457200" cy="0"/>
          </a:xfrm>
          <a:prstGeom prst="straightConnector1">
            <a:avLst/>
          </a:prstGeom>
          <a:ln w="317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3309395" y="3352800"/>
            <a:ext cx="4234405" cy="152400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8001000" y="3352800"/>
            <a:ext cx="533400" cy="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357549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EFC4C32E-4893-4F0B-983C-7F6DA93AA502}" type="slidenum">
              <a:rPr lang="en-US" altLang="en-US" sz="1400" smtClean="0">
                <a:solidFill>
                  <a:srgbClr val="FFFFFF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16</a:t>
            </a:fld>
            <a:endParaRPr lang="en-US" altLang="en-US" sz="140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52400" y="230188"/>
            <a:ext cx="8839200" cy="66516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LEADS – HOW TO LOOK AHEAD</a:t>
            </a:r>
          </a:p>
        </p:txBody>
      </p:sp>
      <p:sp>
        <p:nvSpPr>
          <p:cNvPr id="19460" name="Rectangle 3"/>
          <p:cNvSpPr txBox="1">
            <a:spLocks/>
          </p:cNvSpPr>
          <p:nvPr/>
        </p:nvSpPr>
        <p:spPr bwMode="auto">
          <a:xfrm>
            <a:off x="381000" y="1371600"/>
            <a:ext cx="86868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460375" indent="-460375" defTabSz="912813"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defTabSz="912813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dirty="0">
                <a:solidFill>
                  <a:srgbClr val="000000"/>
                </a:solidFill>
                <a:latin typeface="Calibri" pitchFamily="34" charset="0"/>
              </a:rPr>
              <a:t>SAS Does Not offer a LEAD function</a:t>
            </a:r>
          </a:p>
          <a:p>
            <a:pPr eaLnBrk="1" hangingPunct="1"/>
            <a:r>
              <a:rPr lang="en-US" altLang="en-US" dirty="0">
                <a:solidFill>
                  <a:srgbClr val="000000"/>
                </a:solidFill>
                <a:latin typeface="Calibri" pitchFamily="34" charset="0"/>
              </a:rPr>
              <a:t>Usual response is to sort in descending order, then use LAGs, and re-sort to ascending order</a:t>
            </a:r>
          </a:p>
          <a:p>
            <a:pPr eaLnBrk="1" hangingPunct="1"/>
            <a:r>
              <a:rPr lang="en-US" altLang="en-US" dirty="0">
                <a:solidFill>
                  <a:srgbClr val="000000"/>
                </a:solidFill>
                <a:latin typeface="Calibri" pitchFamily="34" charset="0"/>
              </a:rPr>
              <a:t>For big data sets, this is a major burden</a:t>
            </a:r>
          </a:p>
          <a:p>
            <a:pPr lvl="1" eaLnBrk="1" hangingPunct="1">
              <a:buFontTx/>
              <a:buBlip>
                <a:blip r:embed="rId2"/>
              </a:buBlip>
            </a:pPr>
            <a:r>
              <a:rPr lang="en-US" altLang="en-US" sz="3200" dirty="0">
                <a:solidFill>
                  <a:srgbClr val="000000"/>
                </a:solidFill>
                <a:latin typeface="Calibri" pitchFamily="34" charset="0"/>
              </a:rPr>
              <a:t>Daily stock closing prices since 1929: 13.6GB</a:t>
            </a:r>
          </a:p>
          <a:p>
            <a:pPr lvl="1" eaLnBrk="1" hangingPunct="1">
              <a:buFontTx/>
              <a:buBlip>
                <a:blip r:embed="rId2"/>
              </a:buBlip>
            </a:pPr>
            <a:r>
              <a:rPr lang="en-US" altLang="en-US" sz="3200" dirty="0">
                <a:solidFill>
                  <a:srgbClr val="000000"/>
                </a:solidFill>
                <a:latin typeface="Calibri" pitchFamily="34" charset="0"/>
              </a:rPr>
              <a:t>All stock quotes since Jan 93: </a:t>
            </a:r>
            <a:r>
              <a:rPr lang="en-US" altLang="en-US" sz="3200" dirty="0" smtClean="0">
                <a:solidFill>
                  <a:srgbClr val="000000"/>
                </a:solidFill>
                <a:latin typeface="Calibri" pitchFamily="34" charset="0"/>
              </a:rPr>
              <a:t>now 1 TB/month</a:t>
            </a:r>
            <a:br>
              <a:rPr lang="en-US" altLang="en-US" sz="3200" dirty="0" smtClean="0">
                <a:solidFill>
                  <a:srgbClr val="000000"/>
                </a:solidFill>
                <a:latin typeface="Calibri" pitchFamily="34" charset="0"/>
              </a:rPr>
            </a:br>
            <a:r>
              <a:rPr lang="en-US" altLang="en-US" sz="3200" dirty="0" smtClean="0">
                <a:solidFill>
                  <a:srgbClr val="000000"/>
                </a:solidFill>
                <a:latin typeface="Calibri" pitchFamily="34" charset="0"/>
              </a:rPr>
              <a:t>..</a:t>
            </a:r>
            <a:endParaRPr lang="en-US" altLang="en-US" sz="3200" dirty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/>
            <a:r>
              <a:rPr lang="en-US" altLang="en-US" dirty="0">
                <a:solidFill>
                  <a:srgbClr val="000000"/>
                </a:solidFill>
                <a:latin typeface="Calibri" pitchFamily="34" charset="0"/>
              </a:rPr>
              <a:t>A better way – avoid sorts and use </a:t>
            </a:r>
            <a:r>
              <a:rPr lang="en-US" altLang="en-US" dirty="0" smtClean="0">
                <a:solidFill>
                  <a:srgbClr val="000000"/>
                </a:solidFill>
                <a:latin typeface="Calibri" pitchFamily="34" charset="0"/>
              </a:rPr>
              <a:t>a MERGE statement with the FIRSTOBS option.</a:t>
            </a:r>
            <a:endParaRPr lang="en-US" altLang="en-US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741499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BE0E4EB6-E579-40C8-A9A1-6E3BEA626477}" type="slidenum">
              <a:rPr lang="en-US" altLang="en-US" sz="1400" smtClean="0">
                <a:solidFill>
                  <a:srgbClr val="FFFFFF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17</a:t>
            </a:fld>
            <a:endParaRPr lang="en-US" altLang="en-US" sz="140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52400" y="230188"/>
            <a:ext cx="8839200" cy="66516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en-US" dirty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Two leads = Two extra MERGE </a:t>
            </a:r>
            <a:r>
              <a:rPr lang="en-US" dirty="0" err="1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Arg's</a:t>
            </a:r>
            <a:endParaRPr dirty="0" smtClean="0">
              <a:ln>
                <a:noFill/>
              </a:ln>
              <a:solidFill>
                <a:srgbClr val="003300"/>
              </a:solidFill>
              <a:latin typeface="Calibri" pitchFamily="34" charset="0"/>
            </a:endParaRPr>
          </a:p>
        </p:txBody>
      </p:sp>
      <p:sp>
        <p:nvSpPr>
          <p:cNvPr id="21508" name="Rectangle 3"/>
          <p:cNvSpPr txBox="1">
            <a:spLocks/>
          </p:cNvSpPr>
          <p:nvPr/>
        </p:nvSpPr>
        <p:spPr bwMode="auto">
          <a:xfrm>
            <a:off x="533400" y="1287313"/>
            <a:ext cx="8382000" cy="290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460375" indent="-460375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1pPr>
            <a:lvl2pPr marL="742950" indent="-28575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2pPr>
            <a:lvl3pPr marL="1143000" indent="-22860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3pPr>
            <a:lvl4pPr marL="1600200" indent="-22860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4pPr>
            <a:lvl5pPr marL="2057400" indent="-22860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data </a:t>
            </a:r>
            <a:r>
              <a:rPr lang="en-US" dirty="0" err="1" smtClean="0">
                <a:solidFill>
                  <a:srgbClr val="000000"/>
                </a:solidFill>
                <a:latin typeface="SAS Monospace" pitchFamily="49" charset="0"/>
              </a:rPr>
              <a:t>simple_leads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;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merge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 sample1</a:t>
            </a:r>
            <a:b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SAS Monospace" pitchFamily="49" charset="0"/>
              </a:rPr>
              <a:t>sample1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(</a:t>
            </a:r>
            <a:r>
              <a:rPr lang="en-US" b="1" i="1" u="heavy" dirty="0" err="1" smtClean="0">
                <a:solidFill>
                  <a:srgbClr val="FF0000"/>
                </a:solidFill>
                <a:latin typeface="SAS Monospace" pitchFamily="49" charset="0"/>
              </a:rPr>
              <a:t>firstobs</a:t>
            </a:r>
            <a:r>
              <a:rPr lang="en-US" b="1" i="1" u="heavy" dirty="0" smtClean="0">
                <a:solidFill>
                  <a:srgbClr val="FF0000"/>
                </a:solidFill>
                <a:latin typeface="SAS Monospace" pitchFamily="49" charset="0"/>
              </a:rPr>
              <a:t>=2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           keep=CLS rename=(CLS=LEAD1))</a:t>
            </a:r>
            <a:b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sample1 (</a:t>
            </a:r>
            <a:r>
              <a:rPr lang="en-US" b="1" i="1" u="heavy" dirty="0" err="1" smtClean="0">
                <a:solidFill>
                  <a:srgbClr val="FF0000"/>
                </a:solidFill>
                <a:latin typeface="SAS Monospace" pitchFamily="49" charset="0"/>
              </a:rPr>
              <a:t>firstobs</a:t>
            </a:r>
            <a:r>
              <a:rPr lang="en-US" b="1" i="1" u="heavy" dirty="0" smtClean="0">
                <a:solidFill>
                  <a:srgbClr val="FF0000"/>
                </a:solidFill>
                <a:latin typeface="SAS Monospace" pitchFamily="49" charset="0"/>
              </a:rPr>
              <a:t>=4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           keep=CLS rename=(CLS=LEAD3));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run;</a:t>
            </a:r>
          </a:p>
        </p:txBody>
      </p:sp>
      <p:sp>
        <p:nvSpPr>
          <p:cNvPr id="21509" name="TextBox 1"/>
          <p:cNvSpPr txBox="1">
            <a:spLocks noChangeArrowheads="1"/>
          </p:cNvSpPr>
          <p:nvPr/>
        </p:nvSpPr>
        <p:spPr bwMode="auto">
          <a:xfrm>
            <a:off x="152400" y="4495800"/>
            <a:ext cx="883920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en-US" b="1" dirty="0">
                <a:solidFill>
                  <a:srgbClr val="000000"/>
                </a:solidFill>
                <a:latin typeface="Calibri" pitchFamily="34" charset="0"/>
              </a:rPr>
              <a:t>FIRSTOBS parameter: start point for each parallel stream.  The first </a:t>
            </a:r>
            <a:r>
              <a:rPr lang="en-US" altLang="en-US" b="1" dirty="0" smtClean="0">
                <a:solidFill>
                  <a:srgbClr val="000000"/>
                </a:solidFill>
                <a:latin typeface="Calibri" pitchFamily="34" charset="0"/>
              </a:rPr>
              <a:t>sample1 </a:t>
            </a:r>
            <a:r>
              <a:rPr lang="en-US" altLang="en-US" b="1" dirty="0">
                <a:solidFill>
                  <a:srgbClr val="000000"/>
                </a:solidFill>
                <a:latin typeface="Calibri" pitchFamily="34" charset="0"/>
              </a:rPr>
              <a:t>starts at record 1, the second starts at record 2, the third at record 4.</a:t>
            </a:r>
            <a:endParaRPr lang="en-US" altLang="en-US" sz="2400" b="1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85071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BE0E4EB6-E579-40C8-A9A1-6E3BEA626477}" type="slidenum">
              <a:rPr lang="en-US" altLang="en-US" sz="1400" smtClean="0">
                <a:solidFill>
                  <a:srgbClr val="FFFFFF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18</a:t>
            </a:fld>
            <a:endParaRPr lang="en-US" altLang="en-US" sz="140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52400" y="230188"/>
            <a:ext cx="8839200" cy="66516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en-US" dirty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Two leads = Two extra MERGE </a:t>
            </a:r>
            <a:r>
              <a:rPr lang="en-US" dirty="0" err="1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Arg's</a:t>
            </a:r>
            <a:endParaRPr dirty="0" smtClean="0">
              <a:ln>
                <a:noFill/>
              </a:ln>
              <a:solidFill>
                <a:srgbClr val="003300"/>
              </a:solidFill>
              <a:latin typeface="Calibri" pitchFamily="34" charset="0"/>
            </a:endParaRPr>
          </a:p>
        </p:txBody>
      </p:sp>
      <p:sp>
        <p:nvSpPr>
          <p:cNvPr id="21508" name="Rectangle 3"/>
          <p:cNvSpPr txBox="1">
            <a:spLocks/>
          </p:cNvSpPr>
          <p:nvPr/>
        </p:nvSpPr>
        <p:spPr bwMode="auto">
          <a:xfrm>
            <a:off x="533400" y="1285875"/>
            <a:ext cx="8382000" cy="298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460375" indent="-460375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1pPr>
            <a:lvl2pPr marL="742950" indent="-28575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2pPr>
            <a:lvl3pPr marL="1143000" indent="-22860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3pPr>
            <a:lvl4pPr marL="1600200" indent="-22860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4pPr>
            <a:lvl5pPr marL="2057400" indent="-22860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data </a:t>
            </a:r>
            <a:r>
              <a:rPr lang="en-US" dirty="0" err="1" smtClean="0">
                <a:solidFill>
                  <a:srgbClr val="000000"/>
                </a:solidFill>
                <a:latin typeface="SAS Monospace" pitchFamily="49" charset="0"/>
              </a:rPr>
              <a:t>simple_leads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;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merge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 sample1</a:t>
            </a:r>
            <a:b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SAS Monospace" pitchFamily="49" charset="0"/>
              </a:rPr>
              <a:t>sample1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(</a:t>
            </a:r>
            <a:r>
              <a:rPr lang="en-US" b="1" dirty="0" err="1" smtClean="0">
                <a:latin typeface="SAS Monospace" pitchFamily="49" charset="0"/>
              </a:rPr>
              <a:t>firstobs</a:t>
            </a:r>
            <a:r>
              <a:rPr lang="en-US" b="1" dirty="0" smtClean="0">
                <a:latin typeface="SAS Monospace" pitchFamily="49" charset="0"/>
              </a:rPr>
              <a:t>=2</a:t>
            </a:r>
            <a:r>
              <a:rPr lang="en-US" dirty="0" smtClean="0">
                <a:latin typeface="SAS Monospace" pitchFamily="49" charset="0"/>
              </a:rPr>
              <a:t/>
            </a:r>
            <a:br>
              <a:rPr lang="en-US" dirty="0" smtClean="0">
                <a:latin typeface="SAS Monospace" pitchFamily="49" charset="0"/>
              </a:rPr>
            </a:b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           </a:t>
            </a:r>
            <a:r>
              <a:rPr lang="en-US" i="1" u="sng" dirty="0" smtClean="0">
                <a:solidFill>
                  <a:srgbClr val="FF0000"/>
                </a:solidFill>
                <a:latin typeface="SAS Monospace" pitchFamily="49" charset="0"/>
              </a:rPr>
              <a:t>keep=CLS rename=(CLS=LEAD1)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)</a:t>
            </a:r>
            <a:b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sample1 (</a:t>
            </a:r>
            <a:r>
              <a:rPr lang="en-US" b="1" dirty="0" err="1" smtClean="0">
                <a:latin typeface="SAS Monospace" pitchFamily="49" charset="0"/>
              </a:rPr>
              <a:t>firstobs</a:t>
            </a:r>
            <a:r>
              <a:rPr lang="en-US" b="1" dirty="0" smtClean="0">
                <a:latin typeface="SAS Monospace" pitchFamily="49" charset="0"/>
              </a:rPr>
              <a:t>=4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           </a:t>
            </a:r>
            <a:r>
              <a:rPr lang="en-US" i="1" u="sng" dirty="0" smtClean="0">
                <a:solidFill>
                  <a:srgbClr val="FF0000"/>
                </a:solidFill>
                <a:latin typeface="SAS Monospace" pitchFamily="49" charset="0"/>
              </a:rPr>
              <a:t>keep=CLS rename=(CLS=LEAD3)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);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run;</a:t>
            </a:r>
          </a:p>
        </p:txBody>
      </p:sp>
      <p:sp>
        <p:nvSpPr>
          <p:cNvPr id="21509" name="TextBox 1"/>
          <p:cNvSpPr txBox="1">
            <a:spLocks noChangeArrowheads="1"/>
          </p:cNvSpPr>
          <p:nvPr/>
        </p:nvSpPr>
        <p:spPr bwMode="auto">
          <a:xfrm>
            <a:off x="152400" y="4495800"/>
            <a:ext cx="8839200" cy="142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en-US" b="1" dirty="0" smtClean="0">
                <a:solidFill>
                  <a:srgbClr val="000000"/>
                </a:solidFill>
                <a:latin typeface="Calibri" pitchFamily="34" charset="0"/>
              </a:rPr>
              <a:t>KEEP </a:t>
            </a:r>
            <a:r>
              <a:rPr lang="en-US" altLang="en-US" b="1" dirty="0">
                <a:solidFill>
                  <a:srgbClr val="000000"/>
                </a:solidFill>
                <a:latin typeface="Calibri" pitchFamily="34" charset="0"/>
              </a:rPr>
              <a:t>and RENAME parameters.  Read the same variable (CLS) in each SET.  Rename since three values can’t be stored in one variable.</a:t>
            </a:r>
            <a:endParaRPr lang="en-US" altLang="en-US" b="1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66137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BE0E4EB6-E579-40C8-A9A1-6E3BEA626477}" type="slidenum">
              <a:rPr lang="en-US" altLang="en-US" sz="1400" smtClean="0">
                <a:solidFill>
                  <a:srgbClr val="FFFFFF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19</a:t>
            </a:fld>
            <a:endParaRPr lang="en-US" altLang="en-US" sz="140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52400" y="230188"/>
            <a:ext cx="8839200" cy="66516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en-US" dirty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Two leads = Two extra MERGE </a:t>
            </a:r>
            <a:r>
              <a:rPr lang="en-US" dirty="0" err="1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Arg's</a:t>
            </a:r>
            <a:endParaRPr dirty="0" smtClean="0">
              <a:ln>
                <a:noFill/>
              </a:ln>
              <a:solidFill>
                <a:srgbClr val="003300"/>
              </a:solidFill>
              <a:latin typeface="Calibri" pitchFamily="34" charset="0"/>
            </a:endParaRPr>
          </a:p>
        </p:txBody>
      </p:sp>
      <p:sp>
        <p:nvSpPr>
          <p:cNvPr id="21508" name="Rectangle 3"/>
          <p:cNvSpPr txBox="1">
            <a:spLocks/>
          </p:cNvSpPr>
          <p:nvPr/>
        </p:nvSpPr>
        <p:spPr bwMode="auto">
          <a:xfrm>
            <a:off x="533400" y="1285875"/>
            <a:ext cx="8382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460375" indent="-460375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1pPr>
            <a:lvl2pPr marL="742950" indent="-28575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2pPr>
            <a:lvl3pPr marL="1143000" indent="-22860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3pPr>
            <a:lvl4pPr marL="1600200" indent="-22860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4pPr>
            <a:lvl5pPr marL="2057400" indent="-22860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data </a:t>
            </a:r>
            <a:r>
              <a:rPr lang="en-US" dirty="0" err="1" smtClean="0">
                <a:solidFill>
                  <a:srgbClr val="000000"/>
                </a:solidFill>
                <a:latin typeface="SAS Monospace" pitchFamily="49" charset="0"/>
              </a:rPr>
              <a:t>simple_leads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;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merge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 sample1</a:t>
            </a:r>
            <a:b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SAS Monospace" pitchFamily="49" charset="0"/>
              </a:rPr>
              <a:t>sample1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(</a:t>
            </a:r>
            <a:r>
              <a:rPr lang="en-US" b="1" dirty="0" err="1" smtClean="0">
                <a:latin typeface="SAS Monospace" pitchFamily="49" charset="0"/>
              </a:rPr>
              <a:t>firstobs</a:t>
            </a:r>
            <a:r>
              <a:rPr lang="en-US" b="1" dirty="0" smtClean="0">
                <a:latin typeface="SAS Monospace" pitchFamily="49" charset="0"/>
              </a:rPr>
              <a:t>=2</a:t>
            </a:r>
            <a:r>
              <a:rPr lang="en-US" dirty="0" smtClean="0">
                <a:latin typeface="SAS Monospace" pitchFamily="49" charset="0"/>
              </a:rPr>
              <a:t/>
            </a:r>
            <a:br>
              <a:rPr lang="en-US" dirty="0" smtClean="0">
                <a:latin typeface="SAS Monospace" pitchFamily="49" charset="0"/>
              </a:rPr>
            </a:b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           </a:t>
            </a:r>
            <a:r>
              <a:rPr lang="en-US" dirty="0" smtClean="0">
                <a:latin typeface="SAS Monospace" pitchFamily="49" charset="0"/>
              </a:rPr>
              <a:t>keep=CLS rename=(CLS=LEAD1)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)</a:t>
            </a:r>
            <a:b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sample1 (</a:t>
            </a:r>
            <a:r>
              <a:rPr lang="en-US" b="1" dirty="0" err="1" smtClean="0">
                <a:latin typeface="SAS Monospace" pitchFamily="49" charset="0"/>
              </a:rPr>
              <a:t>firstobs</a:t>
            </a:r>
            <a:r>
              <a:rPr lang="en-US" b="1" dirty="0" smtClean="0">
                <a:latin typeface="SAS Monospace" pitchFamily="49" charset="0"/>
              </a:rPr>
              <a:t>=4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           </a:t>
            </a:r>
            <a:r>
              <a:rPr lang="en-US" dirty="0" smtClean="0">
                <a:latin typeface="SAS Monospace" pitchFamily="49" charset="0"/>
              </a:rPr>
              <a:t>keep=CLS rename=(CLS=LEAD3)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);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run;</a:t>
            </a:r>
          </a:p>
        </p:txBody>
      </p:sp>
      <p:sp>
        <p:nvSpPr>
          <p:cNvPr id="21509" name="TextBox 1"/>
          <p:cNvSpPr txBox="1">
            <a:spLocks noChangeArrowheads="1"/>
          </p:cNvSpPr>
          <p:nvPr/>
        </p:nvSpPr>
        <p:spPr bwMode="auto">
          <a:xfrm>
            <a:off x="152400" y="4724400"/>
            <a:ext cx="8839200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en-US" b="1" dirty="0" smtClean="0">
                <a:solidFill>
                  <a:srgbClr val="000000"/>
                </a:solidFill>
                <a:latin typeface="Calibri" pitchFamily="34" charset="0"/>
              </a:rPr>
              <a:t>. . .</a:t>
            </a:r>
            <a:endParaRPr lang="en-US" altLang="en-US" b="1" dirty="0">
              <a:latin typeface="Calibri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8719061"/>
              </p:ext>
            </p:extLst>
          </p:nvPr>
        </p:nvGraphicFramePr>
        <p:xfrm>
          <a:off x="3048000" y="3733800"/>
          <a:ext cx="5943600" cy="24479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2950"/>
                <a:gridCol w="1114425"/>
                <a:gridCol w="1188720"/>
                <a:gridCol w="916305"/>
                <a:gridCol w="990600"/>
                <a:gridCol w="990600"/>
              </a:tblGrid>
              <a:tr h="594206">
                <a:tc gridSpan="6">
                  <a:txBody>
                    <a:bodyPr/>
                    <a:lstStyle/>
                    <a:p>
                      <a:pPr algn="ctr"/>
                      <a:r>
                        <a:rPr lang="en-US" sz="1800" baseline="0" dirty="0" smtClean="0">
                          <a:solidFill>
                            <a:schemeClr val="bg1"/>
                          </a:solidFill>
                        </a:rPr>
                        <a:t>Simple Leads – Final 4 Records</a:t>
                      </a:r>
                      <a:endParaRPr lang="en-US" sz="1800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08" marB="45708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74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err="1" smtClean="0"/>
                        <a:t>Obs</a:t>
                      </a:r>
                      <a:endParaRPr lang="en-US" sz="1800" b="1" dirty="0"/>
                    </a:p>
                  </a:txBody>
                  <a:tcPr marT="45708" marB="45708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STOCK</a:t>
                      </a:r>
                      <a:endParaRPr lang="en-US" sz="1800" b="1" dirty="0"/>
                    </a:p>
                  </a:txBody>
                  <a:tcPr marT="45708" marB="45708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DATE</a:t>
                      </a:r>
                      <a:endParaRPr lang="en-US" sz="1800" b="1" dirty="0"/>
                    </a:p>
                  </a:txBody>
                  <a:tcPr marT="45708" marB="45708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CLS</a:t>
                      </a:r>
                      <a:endParaRPr lang="en-US" sz="1800" b="1" dirty="0"/>
                    </a:p>
                  </a:txBody>
                  <a:tcPr marT="45708" marB="45708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LEAD1</a:t>
                      </a:r>
                      <a:endParaRPr lang="en-US" sz="1800" b="1" dirty="0"/>
                    </a:p>
                  </a:txBody>
                  <a:tcPr marT="45708" marB="45708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LEAD3</a:t>
                      </a:r>
                      <a:endParaRPr lang="en-US" sz="1800" b="1" dirty="0"/>
                    </a:p>
                  </a:txBody>
                  <a:tcPr marT="45708" marB="45708">
                    <a:solidFill>
                      <a:srgbClr val="FFFF00"/>
                    </a:solidFill>
                  </a:tcPr>
                </a:tc>
              </a:tr>
              <a:tr h="370744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696</a:t>
                      </a:r>
                      <a:endParaRPr lang="en-US" sz="1800" dirty="0"/>
                    </a:p>
                  </a:txBody>
                  <a:tcPr marT="45708" marB="45708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Microsoft</a:t>
                      </a:r>
                      <a:endParaRPr lang="en-US" sz="18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01SEP05</a:t>
                      </a:r>
                      <a:endParaRPr lang="en-US" sz="18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80.22</a:t>
                      </a:r>
                      <a:endParaRPr lang="en-US" sz="18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81.88</a:t>
                      </a:r>
                      <a:endParaRPr lang="en-US" sz="18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82.20</a:t>
                      </a:r>
                      <a:endParaRPr lang="en-US" sz="1800" dirty="0"/>
                    </a:p>
                  </a:txBody>
                  <a:tcPr marT="45708" marB="45708"/>
                </a:tc>
              </a:tr>
              <a:tr h="370744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697</a:t>
                      </a:r>
                      <a:endParaRPr lang="en-US" sz="1800" dirty="0"/>
                    </a:p>
                  </a:txBody>
                  <a:tcPr marT="45708" marB="45708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smtClean="0"/>
                        <a:t>Microsoft</a:t>
                      </a:r>
                      <a:endParaRPr lang="en-US" sz="18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03OCT05</a:t>
                      </a:r>
                      <a:endParaRPr lang="en-US" sz="18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81.88</a:t>
                      </a:r>
                      <a:endParaRPr lang="en-US" sz="18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88.90</a:t>
                      </a:r>
                      <a:endParaRPr lang="en-US" sz="18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.</a:t>
                      </a:r>
                      <a:endParaRPr lang="en-US" sz="1800" dirty="0"/>
                    </a:p>
                  </a:txBody>
                  <a:tcPr marT="45708" marB="45708"/>
                </a:tc>
              </a:tr>
              <a:tr h="370744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698</a:t>
                      </a:r>
                      <a:endParaRPr lang="en-US" sz="1800" dirty="0"/>
                    </a:p>
                  </a:txBody>
                  <a:tcPr marT="45708" marB="45708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smtClean="0"/>
                        <a:t>Microsoft</a:t>
                      </a:r>
                      <a:endParaRPr lang="en-US" sz="18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01NOV05</a:t>
                      </a:r>
                      <a:endParaRPr lang="en-US" sz="18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88.90</a:t>
                      </a:r>
                      <a:endParaRPr lang="en-US" sz="18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82.20</a:t>
                      </a:r>
                      <a:endParaRPr lang="en-US" sz="18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.</a:t>
                      </a:r>
                      <a:endParaRPr lang="en-US" sz="1800" dirty="0"/>
                    </a:p>
                  </a:txBody>
                  <a:tcPr marT="45708" marB="45708"/>
                </a:tc>
              </a:tr>
              <a:tr h="370744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699</a:t>
                      </a:r>
                      <a:endParaRPr lang="en-US" sz="1800" dirty="0"/>
                    </a:p>
                  </a:txBody>
                  <a:tcPr marT="45708" marB="45708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Microsoft</a:t>
                      </a:r>
                      <a:endParaRPr lang="en-US" sz="18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01DEC05</a:t>
                      </a:r>
                      <a:endParaRPr lang="en-US" sz="18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82.20</a:t>
                      </a:r>
                      <a:endParaRPr lang="en-US" sz="18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.</a:t>
                      </a:r>
                      <a:endParaRPr lang="en-US" sz="18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.</a:t>
                      </a:r>
                      <a:endParaRPr lang="en-US" sz="1800" dirty="0"/>
                    </a:p>
                  </a:txBody>
                  <a:tcPr marT="45708" marB="4570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462755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9F4F7524-663F-4B4A-B396-C0D08153EA1A}" type="slidenum">
              <a:rPr lang="en-US" altLang="en-US" sz="1400" smtClean="0">
                <a:solidFill>
                  <a:srgbClr val="FFFFFF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20</a:t>
            </a:fld>
            <a:endParaRPr lang="en-US" altLang="en-US" sz="140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52400" y="230188"/>
            <a:ext cx="8839200" cy="66516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"Na</a:t>
            </a:r>
            <a:r>
              <a:rPr lang="en-US"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ï</a:t>
            </a:r>
            <a:r>
              <a:rPr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ve" LEADs for BY Groups</a:t>
            </a:r>
          </a:p>
        </p:txBody>
      </p:sp>
      <p:sp>
        <p:nvSpPr>
          <p:cNvPr id="23556" name="Rectangle 3"/>
          <p:cNvSpPr txBox="1">
            <a:spLocks/>
          </p:cNvSpPr>
          <p:nvPr/>
        </p:nvSpPr>
        <p:spPr bwMode="auto">
          <a:xfrm>
            <a:off x="381000" y="1295400"/>
            <a:ext cx="83820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460375" indent="-460375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1pPr>
            <a:lvl2pPr marL="742950" indent="-28575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2pPr>
            <a:lvl3pPr marL="1143000" indent="-22860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3pPr>
            <a:lvl4pPr marL="1600200" indent="-22860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4pPr>
            <a:lvl5pPr marL="2057400" indent="-22860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data </a:t>
            </a:r>
            <a:r>
              <a:rPr lang="en-US" dirty="0" err="1" smtClean="0">
                <a:solidFill>
                  <a:srgbClr val="000000"/>
                </a:solidFill>
                <a:latin typeface="SAS Monospace" pitchFamily="49" charset="0"/>
              </a:rPr>
              <a:t>bygroup_leads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;</a:t>
            </a:r>
            <a:b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 merge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  sample1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  sample1 (</a:t>
            </a:r>
            <a:r>
              <a:rPr lang="en-US" dirty="0" err="1" smtClean="0">
                <a:solidFill>
                  <a:srgbClr val="000000"/>
                </a:solidFill>
                <a:latin typeface="SAS Monospace" pitchFamily="49" charset="0"/>
              </a:rPr>
              <a:t>firstobs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=2 </a:t>
            </a:r>
            <a:b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         keep=STOCK CLS rename=(CLS=LEAD1));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by stock;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 </a:t>
            </a:r>
            <a:r>
              <a:rPr lang="en-US" b="1" i="1" u="heavy" dirty="0" smtClean="0">
                <a:solidFill>
                  <a:srgbClr val="FF0000"/>
                </a:solidFill>
                <a:latin typeface="SAS Monospace" pitchFamily="49" charset="0"/>
              </a:rPr>
              <a:t>if </a:t>
            </a:r>
            <a:r>
              <a:rPr lang="en-US" b="1" i="1" u="heavy" dirty="0" err="1" smtClean="0">
                <a:solidFill>
                  <a:srgbClr val="FF0000"/>
                </a:solidFill>
                <a:latin typeface="SAS Monospace" pitchFamily="49" charset="0"/>
              </a:rPr>
              <a:t>last.stock</a:t>
            </a:r>
            <a:r>
              <a:rPr lang="en-US" b="1" i="1" u="heavy" dirty="0" smtClean="0">
                <a:solidFill>
                  <a:srgbClr val="FF0000"/>
                </a:solidFill>
                <a:latin typeface="SAS Monospace" pitchFamily="49" charset="0"/>
              </a:rPr>
              <a:t> then lead1=.</a:t>
            </a:r>
            <a:r>
              <a:rPr lang="en-US" dirty="0" smtClean="0">
                <a:latin typeface="SAS Monospace" pitchFamily="49" charset="0"/>
              </a:rPr>
              <a:t>;</a:t>
            </a:r>
          </a:p>
        </p:txBody>
      </p:sp>
      <p:sp>
        <p:nvSpPr>
          <p:cNvPr id="25605" name="TextBox 1"/>
          <p:cNvSpPr txBox="1">
            <a:spLocks noChangeArrowheads="1"/>
          </p:cNvSpPr>
          <p:nvPr/>
        </p:nvSpPr>
        <p:spPr bwMode="auto">
          <a:xfrm>
            <a:off x="304800" y="4267200"/>
            <a:ext cx="3505200" cy="142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en-US" b="1" dirty="0" smtClean="0">
                <a:latin typeface="Calibri" pitchFamily="34" charset="0"/>
              </a:rPr>
              <a:t>Merge with BY only works for first BY group. </a:t>
            </a:r>
            <a:endParaRPr lang="en-US" altLang="en-US" b="1" dirty="0">
              <a:latin typeface="Calibri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8763572"/>
              </p:ext>
            </p:extLst>
          </p:nvPr>
        </p:nvGraphicFramePr>
        <p:xfrm>
          <a:off x="3962400" y="3962400"/>
          <a:ext cx="4775812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2092"/>
                <a:gridCol w="1006207"/>
                <a:gridCol w="1219200"/>
                <a:gridCol w="876301"/>
                <a:gridCol w="1042012"/>
              </a:tblGrid>
              <a:tr h="370946">
                <a:tc>
                  <a:txBody>
                    <a:bodyPr/>
                    <a:lstStyle/>
                    <a:p>
                      <a:r>
                        <a:rPr lang="en-US" sz="1800" baseline="0" dirty="0" err="1" smtClean="0">
                          <a:solidFill>
                            <a:schemeClr val="bg1"/>
                          </a:solidFill>
                        </a:rPr>
                        <a:t>Obs</a:t>
                      </a:r>
                      <a:endParaRPr lang="en-US" sz="1800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solidFill>
                            <a:schemeClr val="bg1"/>
                          </a:solidFill>
                        </a:rPr>
                        <a:t>STOCK</a:t>
                      </a:r>
                      <a:endParaRPr lang="en-US" sz="1800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solidFill>
                            <a:schemeClr val="bg1"/>
                          </a:solidFill>
                        </a:rPr>
                        <a:t>DATE</a:t>
                      </a:r>
                      <a:endParaRPr lang="en-US" sz="1800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solidFill>
                            <a:schemeClr val="bg1"/>
                          </a:solidFill>
                        </a:rPr>
                        <a:t>CLS</a:t>
                      </a:r>
                      <a:endParaRPr lang="en-US" sz="1800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solidFill>
                            <a:schemeClr val="bg1"/>
                          </a:solidFill>
                        </a:rPr>
                        <a:t>LEAD1</a:t>
                      </a:r>
                      <a:endParaRPr lang="en-US" sz="1800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231</a:t>
                      </a:r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IBM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01OCT05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81.88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88.90</a:t>
                      </a:r>
                      <a:endParaRPr lang="en-US" sz="1800" b="1" dirty="0"/>
                    </a:p>
                  </a:txBody>
                  <a:tcPr marT="45733" marB="45733"/>
                </a:tc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232</a:t>
                      </a:r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IBM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01NOV05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88.90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82.20</a:t>
                      </a:r>
                      <a:endParaRPr lang="en-US" sz="1800" b="1" dirty="0"/>
                    </a:p>
                  </a:txBody>
                  <a:tcPr marT="45733" marB="45733"/>
                </a:tc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233</a:t>
                      </a:r>
                      <a:endParaRPr lang="en-US" sz="1800" b="1" dirty="0"/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IBM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01DEC05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82.20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.</a:t>
                      </a:r>
                      <a:endParaRPr lang="en-US" sz="1800" b="1" dirty="0"/>
                    </a:p>
                  </a:txBody>
                  <a:tcPr marT="45733" marB="45733"/>
                </a:tc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234</a:t>
                      </a:r>
                      <a:endParaRPr lang="en-US" sz="1800" b="1" dirty="0"/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Intel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01AUG86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23.00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23.00</a:t>
                      </a:r>
                      <a:endParaRPr lang="en-US" sz="1800" b="1" dirty="0"/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235</a:t>
                      </a:r>
                      <a:endParaRPr lang="en-US" sz="1800" b="1" dirty="0"/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Intel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02SEP86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19.50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19.50</a:t>
                      </a:r>
                      <a:endParaRPr lang="en-US" sz="1800" b="1" dirty="0"/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cxnSp>
        <p:nvCxnSpPr>
          <p:cNvPr id="12" name="Straight Arrow Connector 11"/>
          <p:cNvCxnSpPr/>
          <p:nvPr/>
        </p:nvCxnSpPr>
        <p:spPr>
          <a:xfrm flipV="1">
            <a:off x="7696200" y="4495800"/>
            <a:ext cx="381000" cy="381000"/>
          </a:xfrm>
          <a:prstGeom prst="straightConnector1">
            <a:avLst/>
          </a:prstGeom>
          <a:ln w="317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7696200" y="4876800"/>
            <a:ext cx="381000" cy="381000"/>
          </a:xfrm>
          <a:prstGeom prst="straightConnector1">
            <a:avLst/>
          </a:prstGeom>
          <a:ln w="317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7696200" y="5638800"/>
            <a:ext cx="381000" cy="0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7696200" y="6019800"/>
            <a:ext cx="381000" cy="0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777848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9F4F7524-663F-4B4A-B396-C0D08153EA1A}" type="slidenum">
              <a:rPr lang="en-US" altLang="en-US" sz="1400" smtClean="0">
                <a:solidFill>
                  <a:srgbClr val="FFFFFF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21</a:t>
            </a:fld>
            <a:endParaRPr lang="en-US" altLang="en-US" sz="140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52400" y="230188"/>
            <a:ext cx="8839200" cy="66516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Single Period LEAD for BY Groups</a:t>
            </a:r>
          </a:p>
        </p:txBody>
      </p:sp>
      <p:sp>
        <p:nvSpPr>
          <p:cNvPr id="23556" name="Rectangle 3"/>
          <p:cNvSpPr txBox="1">
            <a:spLocks/>
          </p:cNvSpPr>
          <p:nvPr/>
        </p:nvSpPr>
        <p:spPr bwMode="auto">
          <a:xfrm>
            <a:off x="381000" y="1295400"/>
            <a:ext cx="8382000" cy="2641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460375" indent="-460375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1pPr>
            <a:lvl2pPr marL="742950" indent="-28575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2pPr>
            <a:lvl3pPr marL="1143000" indent="-22860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3pPr>
            <a:lvl4pPr marL="1600200" indent="-22860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4pPr>
            <a:lvl5pPr marL="2057400" indent="-22860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data </a:t>
            </a:r>
            <a:r>
              <a:rPr lang="en-US" dirty="0" err="1" smtClean="0">
                <a:solidFill>
                  <a:srgbClr val="000000"/>
                </a:solidFill>
                <a:latin typeface="SAS Monospace" pitchFamily="49" charset="0"/>
              </a:rPr>
              <a:t>bygroup_leads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;</a:t>
            </a:r>
            <a:b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 </a:t>
            </a:r>
            <a:r>
              <a:rPr lang="en-US" b="1" i="1" u="sng" dirty="0" smtClean="0">
                <a:solidFill>
                  <a:srgbClr val="FF0000"/>
                </a:solidFill>
                <a:latin typeface="SAS Monospace" pitchFamily="49" charset="0"/>
              </a:rPr>
              <a:t>set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sample1 (keep=stock);</a:t>
            </a:r>
            <a:b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 </a:t>
            </a:r>
            <a:r>
              <a:rPr lang="en-US" b="1" i="1" u="sng" dirty="0" smtClean="0">
                <a:solidFill>
                  <a:srgbClr val="FF0000"/>
                </a:solidFill>
                <a:latin typeface="SAS Monospace" pitchFamily="49" charset="0"/>
              </a:rPr>
              <a:t>by stock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;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merge sample1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      sample1 (</a:t>
            </a:r>
            <a:r>
              <a:rPr lang="en-US" dirty="0" err="1" smtClean="0">
                <a:solidFill>
                  <a:srgbClr val="000000"/>
                </a:solidFill>
                <a:latin typeface="SAS Monospace" pitchFamily="49" charset="0"/>
              </a:rPr>
              <a:t>firstobs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=2 </a:t>
            </a:r>
            <a:b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         keep= CLS rename=(CLS=LEAD1));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b="1" i="1" u="heavy" dirty="0" smtClean="0">
                <a:solidFill>
                  <a:srgbClr val="FF0000"/>
                </a:solidFill>
                <a:latin typeface="SAS Monospace" pitchFamily="49" charset="0"/>
              </a:rPr>
              <a:t>if </a:t>
            </a:r>
            <a:r>
              <a:rPr lang="en-US" b="1" i="1" u="heavy" dirty="0" err="1" smtClean="0">
                <a:solidFill>
                  <a:srgbClr val="FF0000"/>
                </a:solidFill>
                <a:latin typeface="SAS Monospace" pitchFamily="49" charset="0"/>
              </a:rPr>
              <a:t>last.stock</a:t>
            </a:r>
            <a:r>
              <a:rPr lang="en-US" b="1" i="1" u="heavy" dirty="0" smtClean="0">
                <a:solidFill>
                  <a:srgbClr val="FF0000"/>
                </a:solidFill>
                <a:latin typeface="SAS Monospace" pitchFamily="49" charset="0"/>
              </a:rPr>
              <a:t> then lead1=.</a:t>
            </a:r>
            <a:r>
              <a:rPr lang="en-US" dirty="0" smtClean="0">
                <a:latin typeface="SAS Monospace" pitchFamily="49" charset="0"/>
              </a:rPr>
              <a:t>;</a:t>
            </a:r>
          </a:p>
        </p:txBody>
      </p:sp>
      <p:sp>
        <p:nvSpPr>
          <p:cNvPr id="25605" name="TextBox 1"/>
          <p:cNvSpPr txBox="1">
            <a:spLocks noChangeArrowheads="1"/>
          </p:cNvSpPr>
          <p:nvPr/>
        </p:nvSpPr>
        <p:spPr bwMode="auto">
          <a:xfrm>
            <a:off x="304800" y="4267200"/>
            <a:ext cx="3505200" cy="142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en-US" b="1" dirty="0" smtClean="0">
                <a:latin typeface="Calibri" pitchFamily="34" charset="0"/>
              </a:rPr>
              <a:t>But SET/BY with MERGE works for all by groups.</a:t>
            </a:r>
            <a:endParaRPr lang="en-US" altLang="en-US" b="1" dirty="0">
              <a:latin typeface="Calibri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0279805"/>
              </p:ext>
            </p:extLst>
          </p:nvPr>
        </p:nvGraphicFramePr>
        <p:xfrm>
          <a:off x="3962400" y="3962400"/>
          <a:ext cx="4775812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2092"/>
                <a:gridCol w="1006207"/>
                <a:gridCol w="1219200"/>
                <a:gridCol w="876301"/>
                <a:gridCol w="1042012"/>
              </a:tblGrid>
              <a:tr h="370946">
                <a:tc>
                  <a:txBody>
                    <a:bodyPr/>
                    <a:lstStyle/>
                    <a:p>
                      <a:r>
                        <a:rPr lang="en-US" sz="1800" baseline="0" dirty="0" err="1" smtClean="0">
                          <a:solidFill>
                            <a:schemeClr val="bg1"/>
                          </a:solidFill>
                        </a:rPr>
                        <a:t>Obs</a:t>
                      </a:r>
                      <a:endParaRPr lang="en-US" sz="1800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solidFill>
                            <a:schemeClr val="bg1"/>
                          </a:solidFill>
                        </a:rPr>
                        <a:t>STOCK</a:t>
                      </a:r>
                      <a:endParaRPr lang="en-US" sz="1800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solidFill>
                            <a:schemeClr val="bg1"/>
                          </a:solidFill>
                        </a:rPr>
                        <a:t>DATE</a:t>
                      </a:r>
                      <a:endParaRPr lang="en-US" sz="1800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solidFill>
                            <a:schemeClr val="bg1"/>
                          </a:solidFill>
                        </a:rPr>
                        <a:t>CLS</a:t>
                      </a:r>
                      <a:endParaRPr lang="en-US" sz="1800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solidFill>
                            <a:schemeClr val="bg1"/>
                          </a:solidFill>
                        </a:rPr>
                        <a:t>LEAD1</a:t>
                      </a:r>
                      <a:endParaRPr lang="en-US" sz="1800" baseline="0" dirty="0">
                        <a:solidFill>
                          <a:schemeClr val="bg1"/>
                        </a:solidFill>
                      </a:endParaRPr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231</a:t>
                      </a:r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IBM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01OCT05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81.88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88.90</a:t>
                      </a:r>
                      <a:endParaRPr lang="en-US" sz="1800" b="1" dirty="0"/>
                    </a:p>
                  </a:txBody>
                  <a:tcPr marT="45733" marB="45733"/>
                </a:tc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232</a:t>
                      </a:r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IBM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01NOV05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88.90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82.20</a:t>
                      </a:r>
                      <a:endParaRPr lang="en-US" sz="1800" b="1" dirty="0"/>
                    </a:p>
                  </a:txBody>
                  <a:tcPr marT="45733" marB="45733"/>
                </a:tc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233</a:t>
                      </a:r>
                      <a:endParaRPr lang="en-US" sz="1800" b="1" dirty="0"/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IBM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01DEC05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82.20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.</a:t>
                      </a:r>
                      <a:endParaRPr lang="en-US" sz="1800" b="1" dirty="0"/>
                    </a:p>
                  </a:txBody>
                  <a:tcPr marT="45733" marB="45733"/>
                </a:tc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234</a:t>
                      </a:r>
                      <a:endParaRPr lang="en-US" sz="1800" b="1" dirty="0"/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Intel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01AUG86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23.00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19.50</a:t>
                      </a:r>
                      <a:endParaRPr lang="en-US" sz="1800" b="1" dirty="0"/>
                    </a:p>
                  </a:txBody>
                  <a:tcPr marT="45733" marB="45733">
                    <a:noFill/>
                  </a:tcPr>
                </a:tc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235</a:t>
                      </a:r>
                      <a:endParaRPr lang="en-US" sz="1800" b="1" dirty="0"/>
                    </a:p>
                  </a:txBody>
                  <a:tcPr marT="45733" marB="4573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Intel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02SEP86</a:t>
                      </a:r>
                      <a:endParaRPr lang="en-US" sz="1800" b="1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19.50</a:t>
                      </a:r>
                      <a:endParaRPr lang="en-US" sz="1800" b="1" dirty="0"/>
                    </a:p>
                  </a:txBody>
                  <a:tcPr marT="45733" marB="45733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20.25</a:t>
                      </a:r>
                      <a:endParaRPr lang="en-US" sz="1800" b="1" dirty="0"/>
                    </a:p>
                  </a:txBody>
                  <a:tcPr marT="45733" marB="45733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3" name="Straight Arrow Connector 2"/>
          <p:cNvCxnSpPr/>
          <p:nvPr/>
        </p:nvCxnSpPr>
        <p:spPr>
          <a:xfrm flipV="1">
            <a:off x="7620000" y="4876800"/>
            <a:ext cx="457200" cy="304800"/>
          </a:xfrm>
          <a:prstGeom prst="straightConnector1">
            <a:avLst/>
          </a:prstGeom>
          <a:ln w="317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flipV="1">
            <a:off x="7620000" y="4495800"/>
            <a:ext cx="457200" cy="304800"/>
          </a:xfrm>
          <a:prstGeom prst="straightConnector1">
            <a:avLst/>
          </a:prstGeom>
          <a:ln w="317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/>
          <p:cNvCxnSpPr/>
          <p:nvPr/>
        </p:nvCxnSpPr>
        <p:spPr>
          <a:xfrm flipV="1">
            <a:off x="7620000" y="5638800"/>
            <a:ext cx="457200" cy="381000"/>
          </a:xfrm>
          <a:prstGeom prst="straightConnector1">
            <a:avLst/>
          </a:prstGeom>
          <a:ln w="3175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269273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3200" y="6370638"/>
            <a:ext cx="2133600" cy="476250"/>
          </a:xfrm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D7CB2666-5118-43A6-ABC9-39FD9B46DCFC}" type="slidenum">
              <a:rPr lang="en-US" altLang="en-US" sz="1400" smtClean="0">
                <a:solidFill>
                  <a:srgbClr val="FFFFFF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22</a:t>
            </a:fld>
            <a:endParaRPr lang="en-US" altLang="en-US" sz="140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52400" y="219075"/>
            <a:ext cx="8839200" cy="664797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LEADs for BY Groups, Multiple Periods</a:t>
            </a:r>
          </a:p>
        </p:txBody>
      </p:sp>
      <p:sp>
        <p:nvSpPr>
          <p:cNvPr id="23556" name="Rectangle 3"/>
          <p:cNvSpPr txBox="1">
            <a:spLocks/>
          </p:cNvSpPr>
          <p:nvPr/>
        </p:nvSpPr>
        <p:spPr bwMode="auto">
          <a:xfrm>
            <a:off x="381000" y="1360488"/>
            <a:ext cx="8382000" cy="321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460375" indent="-460375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1pPr>
            <a:lvl2pPr marL="742950" indent="-28575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2pPr>
            <a:lvl3pPr marL="1143000" indent="-22860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3pPr>
            <a:lvl4pPr marL="1600200" indent="-22860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4pPr>
            <a:lvl5pPr marL="2057400" indent="-228600" defTabSz="912813" eaLnBrk="0" hangingPunct="0"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Calibri" pitchFamily="34" charset="0"/>
                <a:cs typeface="Arial" charset="0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data </a:t>
            </a:r>
            <a:r>
              <a:rPr lang="en-US" dirty="0" err="1" smtClean="0">
                <a:solidFill>
                  <a:srgbClr val="000000"/>
                </a:solidFill>
                <a:latin typeface="SAS Monospace" pitchFamily="49" charset="0"/>
              </a:rPr>
              <a:t>bygroup_leads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(drop=stk1 stk3);</a:t>
            </a:r>
            <a:b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 merge sample1</a:t>
            </a:r>
            <a:b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   sample1(</a:t>
            </a:r>
            <a:r>
              <a:rPr lang="en-US" dirty="0" err="1" smtClean="0">
                <a:solidFill>
                  <a:srgbClr val="000000"/>
                </a:solidFill>
                <a:latin typeface="SAS Monospace" pitchFamily="49" charset="0"/>
              </a:rPr>
              <a:t>firstobs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=2 keep=stock </a:t>
            </a:r>
            <a:r>
              <a:rPr lang="en-US" dirty="0" err="1" smtClean="0">
                <a:solidFill>
                  <a:srgbClr val="000000"/>
                </a:solidFill>
                <a:latin typeface="SAS Monospace" pitchFamily="49" charset="0"/>
              </a:rPr>
              <a:t>cls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           rename=(stock=stk1 </a:t>
            </a:r>
            <a:r>
              <a:rPr lang="en-US" dirty="0" err="1" smtClean="0">
                <a:solidFill>
                  <a:srgbClr val="000000"/>
                </a:solidFill>
                <a:latin typeface="SAS Monospace" pitchFamily="49" charset="0"/>
              </a:rPr>
              <a:t>cls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=LEAD1))</a:t>
            </a:r>
            <a:r>
              <a:rPr lang="en-US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br>
              <a:rPr lang="en-US" dirty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dirty="0">
                <a:solidFill>
                  <a:srgbClr val="000000"/>
                </a:solidFill>
                <a:latin typeface="SAS Monospace" pitchFamily="49" charset="0"/>
              </a:rPr>
              <a:t>    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sample1(</a:t>
            </a:r>
            <a:r>
              <a:rPr lang="en-US" dirty="0" err="1" smtClean="0">
                <a:solidFill>
                  <a:srgbClr val="000000"/>
                </a:solidFill>
                <a:latin typeface="SAS Monospace" pitchFamily="49" charset="0"/>
              </a:rPr>
              <a:t>firstobs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=4 </a:t>
            </a:r>
            <a:r>
              <a:rPr lang="en-US" dirty="0">
                <a:solidFill>
                  <a:srgbClr val="000000"/>
                </a:solidFill>
                <a:latin typeface="SAS Monospace" pitchFamily="49" charset="0"/>
              </a:rPr>
              <a:t>keep=stock </a:t>
            </a:r>
            <a:r>
              <a:rPr lang="en-US" dirty="0" err="1">
                <a:solidFill>
                  <a:srgbClr val="000000"/>
                </a:solidFill>
                <a:latin typeface="SAS Monospace" pitchFamily="49" charset="0"/>
              </a:rPr>
              <a:t>cls</a:t>
            </a:r>
            <a:r>
              <a:rPr lang="en-US" dirty="0">
                <a:solidFill>
                  <a:srgbClr val="000000"/>
                </a:solidFill>
                <a:latin typeface="SAS Monospace" pitchFamily="49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dirty="0">
                <a:solidFill>
                  <a:srgbClr val="000000"/>
                </a:solidFill>
                <a:latin typeface="SAS Monospace" pitchFamily="49" charset="0"/>
              </a:rPr>
              <a:t>            rename=(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stock=stk3 </a:t>
            </a:r>
            <a:r>
              <a:rPr lang="en-US" dirty="0" err="1" smtClean="0">
                <a:solidFill>
                  <a:srgbClr val="000000"/>
                </a:solidFill>
                <a:latin typeface="SAS Monospace" pitchFamily="49" charset="0"/>
              </a:rPr>
              <a:t>cls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=LEAD3));</a:t>
            </a:r>
            <a:endParaRPr lang="en-US" dirty="0">
              <a:solidFill>
                <a:srgbClr val="000000"/>
              </a:solidFill>
              <a:latin typeface="SAS Monospace" pitchFamily="49" charset="0"/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 if </a:t>
            </a:r>
            <a:r>
              <a:rPr lang="en-US" b="1" i="1" u="sng" dirty="0" smtClean="0">
                <a:solidFill>
                  <a:srgbClr val="FF0000"/>
                </a:solidFill>
                <a:latin typeface="SAS Monospace" pitchFamily="49" charset="0"/>
              </a:rPr>
              <a:t>stk1^=</a:t>
            </a:r>
            <a:r>
              <a:rPr lang="en-US" b="1" i="1" u="sng" dirty="0">
                <a:solidFill>
                  <a:srgbClr val="FF0000"/>
                </a:solidFill>
                <a:latin typeface="SAS Monospace" pitchFamily="49" charset="0"/>
              </a:rPr>
              <a:t>stock then call missing(LEAD1)</a:t>
            </a:r>
            <a:r>
              <a:rPr lang="en-US" dirty="0">
                <a:solidFill>
                  <a:srgbClr val="000000"/>
                </a:solidFill>
                <a:latin typeface="SAS Monospace" pitchFamily="49" charset="0"/>
              </a:rPr>
              <a:t>;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 if </a:t>
            </a:r>
            <a:r>
              <a:rPr lang="en-US" b="1" i="1" u="sng" dirty="0">
                <a:solidFill>
                  <a:srgbClr val="FF0000"/>
                </a:solidFill>
                <a:latin typeface="SAS Monospace" pitchFamily="49" charset="0"/>
              </a:rPr>
              <a:t>stk3^=stock then call missing(LEAD3</a:t>
            </a:r>
            <a:r>
              <a:rPr lang="en-US" b="1" i="1" u="sng" dirty="0" smtClean="0">
                <a:solidFill>
                  <a:srgbClr val="FF0000"/>
                </a:solidFill>
                <a:latin typeface="SAS Monospace" pitchFamily="49" charset="0"/>
              </a:rPr>
              <a:t>)</a:t>
            </a: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;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dirty="0" smtClean="0">
                <a:solidFill>
                  <a:srgbClr val="000000"/>
                </a:solidFill>
                <a:latin typeface="SAS Monospace" pitchFamily="49" charset="0"/>
              </a:rPr>
              <a:t>run;</a:t>
            </a:r>
          </a:p>
        </p:txBody>
      </p:sp>
      <p:sp>
        <p:nvSpPr>
          <p:cNvPr id="26629" name="TextBox 1"/>
          <p:cNvSpPr txBox="1">
            <a:spLocks noChangeArrowheads="1"/>
          </p:cNvSpPr>
          <p:nvPr/>
        </p:nvSpPr>
        <p:spPr bwMode="auto">
          <a:xfrm>
            <a:off x="123825" y="4648200"/>
            <a:ext cx="838200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en-US" b="1" dirty="0">
                <a:latin typeface="Calibri" pitchFamily="34" charset="0"/>
              </a:rPr>
              <a:t>The three period lead requires a bit more – i.e.  an additional lead value for the </a:t>
            </a:r>
            <a:r>
              <a:rPr lang="en-US" altLang="en-US" b="1" dirty="0" smtClean="0">
                <a:latin typeface="Calibri" pitchFamily="34" charset="0"/>
              </a:rPr>
              <a:t>“BY variable”, </a:t>
            </a:r>
            <a:r>
              <a:rPr lang="en-US" altLang="en-US" b="1" dirty="0">
                <a:latin typeface="Calibri" pitchFamily="34" charset="0"/>
              </a:rPr>
              <a:t>to check for changes three periods forward. </a:t>
            </a:r>
          </a:p>
        </p:txBody>
      </p:sp>
    </p:spTree>
    <p:extLst>
      <p:ext uri="{BB962C8B-B14F-4D97-AF65-F5344CB8AC3E}">
        <p14:creationId xmlns:p14="http://schemas.microsoft.com/office/powerpoint/2010/main" val="9689513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3A8FA1CC-5476-4686-A9B9-341FB561CB74}" type="slidenum">
              <a:rPr lang="en-US" altLang="en-US" sz="1400" smtClean="0">
                <a:solidFill>
                  <a:srgbClr val="FFFFFF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23</a:t>
            </a:fld>
            <a:endParaRPr lang="en-US" altLang="en-US" sz="140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52400" y="230188"/>
            <a:ext cx="8839200" cy="66516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LEADs for Irregular Time Series</a:t>
            </a:r>
          </a:p>
        </p:txBody>
      </p:sp>
      <p:sp>
        <p:nvSpPr>
          <p:cNvPr id="27652" name="Rectangle 3"/>
          <p:cNvSpPr txBox="1">
            <a:spLocks/>
          </p:cNvSpPr>
          <p:nvPr/>
        </p:nvSpPr>
        <p:spPr bwMode="auto">
          <a:xfrm>
            <a:off x="381000" y="1371600"/>
            <a:ext cx="83820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460375" indent="-460375" defTabSz="912813"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defTabSz="912813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dirty="0">
                <a:solidFill>
                  <a:srgbClr val="000000"/>
                </a:solidFill>
                <a:latin typeface="Calibri" pitchFamily="34" charset="0"/>
              </a:rPr>
              <a:t>LAGs for irregular series required a separate lag function for each SELECT condition, i.e. each “when” in “select (product</a:t>
            </a:r>
            <a:r>
              <a:rPr lang="en-US" altLang="en-US" dirty="0" smtClean="0">
                <a:solidFill>
                  <a:srgbClr val="000000"/>
                </a:solidFill>
                <a:latin typeface="Calibri" pitchFamily="34" charset="0"/>
              </a:rPr>
              <a:t>)” …</a:t>
            </a:r>
            <a:endParaRPr lang="en-US" altLang="en-US" dirty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/>
            <a:r>
              <a:rPr lang="en-US" altLang="en-US" dirty="0">
                <a:solidFill>
                  <a:srgbClr val="000000"/>
                </a:solidFill>
                <a:latin typeface="Calibri" pitchFamily="34" charset="0"/>
              </a:rPr>
              <a:t>The analogous technique for LEADs is to use a conditional [if product=‘A’] SET statement for each product value, with a matching WHERE parameter [where=(product=‘A</a:t>
            </a:r>
            <a:r>
              <a:rPr lang="en-US" altLang="en-US" dirty="0" smtClean="0">
                <a:solidFill>
                  <a:srgbClr val="000000"/>
                </a:solidFill>
                <a:latin typeface="Calibri" pitchFamily="34" charset="0"/>
              </a:rPr>
              <a:t>’)]   …</a:t>
            </a:r>
            <a:endParaRPr lang="en-US" altLang="en-US" dirty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/>
            <a:r>
              <a:rPr lang="en-US" altLang="en-US" dirty="0">
                <a:solidFill>
                  <a:srgbClr val="000000"/>
                </a:solidFill>
                <a:latin typeface="Calibri" pitchFamily="34" charset="0"/>
              </a:rPr>
              <a:t>This technique relies on the WHERE parameter being honored before the FIRSTOBS.</a:t>
            </a:r>
            <a:endParaRPr lang="en-US" altLang="en-US" sz="2400" dirty="0">
              <a:solidFill>
                <a:srgbClr val="000000"/>
              </a:solidFill>
              <a:latin typeface="SAS Monospace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839328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73162C8E-4EEC-4683-8A0D-D92C82DDEDD7}" type="slidenum">
              <a:rPr lang="en-US" altLang="en-US" sz="1400" smtClean="0">
                <a:solidFill>
                  <a:srgbClr val="FFFFFF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24</a:t>
            </a:fld>
            <a:endParaRPr lang="en-US" altLang="en-US" sz="140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52400" y="230188"/>
            <a:ext cx="8839200" cy="66516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LEADs for Irregular Time Series</a:t>
            </a:r>
          </a:p>
        </p:txBody>
      </p:sp>
      <p:sp>
        <p:nvSpPr>
          <p:cNvPr id="28676" name="Rectangle 3"/>
          <p:cNvSpPr txBox="1">
            <a:spLocks/>
          </p:cNvSpPr>
          <p:nvPr/>
        </p:nvSpPr>
        <p:spPr bwMode="auto">
          <a:xfrm>
            <a:off x="381000" y="1371600"/>
            <a:ext cx="83820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defTabSz="912813"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defTabSz="912813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data 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irregular_leads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;</a:t>
            </a:r>
            <a:endParaRPr lang="en-US" altLang="en-US" sz="2300" dirty="0">
              <a:solidFill>
                <a:srgbClr val="000000"/>
              </a:solidFill>
              <a:latin typeface="SAS Monospace" pitchFamily="49" charset="0"/>
            </a:endParaRP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set sales;</a:t>
            </a: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if </a:t>
            </a:r>
            <a:r>
              <a:rPr lang="en-US" altLang="en-US" sz="2300" b="1" i="1" dirty="0">
                <a:solidFill>
                  <a:srgbClr val="FF0000"/>
                </a:solidFill>
                <a:latin typeface="SAS Monospace" pitchFamily="49" charset="0"/>
              </a:rPr>
              <a:t>product='A'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and </a:t>
            </a:r>
            <a:r>
              <a:rPr lang="en-US" altLang="en-US" sz="2300" dirty="0" err="1">
                <a:solidFill>
                  <a:srgbClr val="000000"/>
                </a:solidFill>
                <a:latin typeface="SAS Monospace" pitchFamily="49" charset="0"/>
              </a:rPr>
              <a:t>eofa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=0 then set sales</a:t>
            </a: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  (</a:t>
            </a:r>
            <a:r>
              <a:rPr lang="en-US" altLang="en-US" sz="2300" b="1" i="1" dirty="0">
                <a:solidFill>
                  <a:srgbClr val="FF0000"/>
                </a:solidFill>
                <a:latin typeface="SAS Monospace" pitchFamily="49" charset="0"/>
              </a:rPr>
              <a:t>where=(product='A')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300" dirty="0" err="1">
                <a:solidFill>
                  <a:srgbClr val="000000"/>
                </a:solidFill>
                <a:latin typeface="SAS Monospace" pitchFamily="49" charset="0"/>
              </a:rPr>
              <a:t>firstobs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=2</a:t>
            </a:r>
            <a:b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   keep=product sales rename=(sales=LEAD1))</a:t>
            </a:r>
            <a:b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 end=</a:t>
            </a:r>
            <a:r>
              <a:rPr lang="en-US" altLang="en-US" sz="2300" dirty="0" err="1">
                <a:solidFill>
                  <a:srgbClr val="000000"/>
                </a:solidFill>
                <a:latin typeface="SAS Monospace" pitchFamily="49" charset="0"/>
              </a:rPr>
              <a:t>eofa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;</a:t>
            </a: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300" b="1" i="1" dirty="0">
                <a:solidFill>
                  <a:srgbClr val="FF0000"/>
                </a:solidFill>
                <a:latin typeface="SAS Monospace" pitchFamily="49" charset="0"/>
              </a:rPr>
              <a:t>else if product='B'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and </a:t>
            </a:r>
            <a:r>
              <a:rPr lang="en-US" altLang="en-US" sz="2300" dirty="0" err="1">
                <a:solidFill>
                  <a:srgbClr val="000000"/>
                </a:solidFill>
                <a:latin typeface="SAS Monospace" pitchFamily="49" charset="0"/>
              </a:rPr>
              <a:t>eofb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=0 then set sales</a:t>
            </a:r>
            <a:b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  (</a:t>
            </a:r>
            <a:r>
              <a:rPr lang="en-US" altLang="en-US" sz="2300" b="1" i="1" dirty="0">
                <a:solidFill>
                  <a:srgbClr val="FF0000"/>
                </a:solidFill>
                <a:latin typeface="SAS Monospace" pitchFamily="49" charset="0"/>
              </a:rPr>
              <a:t>where=(product='B')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300" dirty="0" err="1">
                <a:solidFill>
                  <a:srgbClr val="000000"/>
                </a:solidFill>
                <a:latin typeface="SAS Monospace" pitchFamily="49" charset="0"/>
              </a:rPr>
              <a:t>firstobs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=2 </a:t>
            </a:r>
            <a:b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   keep=product sales rename=(sales=LEAD1))</a:t>
            </a:r>
            <a:b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 end=</a:t>
            </a:r>
            <a:r>
              <a:rPr lang="en-US" altLang="en-US" sz="2300" dirty="0" err="1">
                <a:solidFill>
                  <a:srgbClr val="000000"/>
                </a:solidFill>
                <a:latin typeface="SAS Monospace" pitchFamily="49" charset="0"/>
              </a:rPr>
              <a:t>eofb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;</a:t>
            </a: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...</a:t>
            </a:r>
            <a:b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else lead1=.;</a:t>
            </a:r>
          </a:p>
        </p:txBody>
      </p:sp>
    </p:spTree>
    <p:extLst>
      <p:ext uri="{BB962C8B-B14F-4D97-AF65-F5344CB8AC3E}">
        <p14:creationId xmlns:p14="http://schemas.microsoft.com/office/powerpoint/2010/main" val="30626884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D0C2FFEA-925F-4650-8997-4848FC5BDC47}" type="slidenum">
              <a:rPr lang="en-US" altLang="en-US" sz="1400" smtClean="0">
                <a:solidFill>
                  <a:srgbClr val="FFFFFF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25</a:t>
            </a:fld>
            <a:endParaRPr lang="en-US" altLang="en-US" sz="140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52400" y="230188"/>
            <a:ext cx="8839200" cy="66516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Irregular </a:t>
            </a:r>
            <a:r>
              <a:rPr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Time </a:t>
            </a:r>
            <a:r>
              <a:rPr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Series Leads - Results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7741813"/>
              </p:ext>
            </p:extLst>
          </p:nvPr>
        </p:nvGraphicFramePr>
        <p:xfrm>
          <a:off x="533400" y="1447800"/>
          <a:ext cx="8077200" cy="3992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5440"/>
                <a:gridCol w="1615440"/>
                <a:gridCol w="1615440"/>
                <a:gridCol w="1615440"/>
                <a:gridCol w="1615440"/>
              </a:tblGrid>
              <a:tr h="426687">
                <a:tc gridSpan="5">
                  <a:txBody>
                    <a:bodyPr/>
                    <a:lstStyle/>
                    <a:p>
                      <a:pPr algn="ctr"/>
                      <a:r>
                        <a:rPr lang="en-US" sz="2200" dirty="0" smtClean="0">
                          <a:solidFill>
                            <a:schemeClr val="bg1"/>
                          </a:solidFill>
                        </a:rPr>
                        <a:t>Leads</a:t>
                      </a:r>
                      <a:r>
                        <a:rPr lang="en-US" sz="2200" baseline="0" dirty="0" smtClean="0">
                          <a:solidFill>
                            <a:schemeClr val="bg1"/>
                          </a:solidFill>
                        </a:rPr>
                        <a:t> (for Product A and B only) for Irregular Time Series</a:t>
                      </a:r>
                      <a:endParaRPr lang="en-US" sz="2200" dirty="0">
                        <a:solidFill>
                          <a:schemeClr val="bg1"/>
                        </a:solidFill>
                      </a:endParaRPr>
                    </a:p>
                  </a:txBody>
                  <a:tcPr marT="45711" marB="45711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/>
                        <a:t>Obs</a:t>
                      </a:r>
                      <a:endParaRPr lang="en-US" sz="2000" b="1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MONTH</a:t>
                      </a:r>
                      <a:endParaRPr lang="en-US" sz="2000" b="1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PRODUCT</a:t>
                      </a:r>
                      <a:endParaRPr lang="en-US" sz="2000" b="1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SALES</a:t>
                      </a:r>
                      <a:endParaRPr lang="en-US" sz="2000" b="1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LEAD1</a:t>
                      </a:r>
                      <a:endParaRPr lang="en-US" sz="2000" b="1" dirty="0"/>
                    </a:p>
                  </a:txBody>
                  <a:tcPr marT="45711" marB="45711"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A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FF0000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16</a:t>
                      </a:r>
                      <a:endParaRPr lang="en-US" sz="2000" dirty="0"/>
                    </a:p>
                  </a:txBody>
                  <a:tcPr marT="45711" marB="45711"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B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20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12</a:t>
                      </a:r>
                      <a:endParaRPr lang="en-US" sz="2000" dirty="0"/>
                    </a:p>
                  </a:txBody>
                  <a:tcPr marT="45711" marB="45711"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A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FF0000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16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15</a:t>
                      </a:r>
                      <a:endParaRPr lang="en-US" sz="2000" dirty="0"/>
                    </a:p>
                  </a:txBody>
                  <a:tcPr marT="45711" marB="45711"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B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12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14</a:t>
                      </a:r>
                      <a:endParaRPr lang="en-US" sz="2000" dirty="0"/>
                    </a:p>
                  </a:txBody>
                  <a:tcPr marT="45711" marB="45711"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B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14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15</a:t>
                      </a:r>
                      <a:endParaRPr lang="en-US" sz="2000" dirty="0"/>
                    </a:p>
                  </a:txBody>
                  <a:tcPr marT="45711" marB="45711"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14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A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FF0000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15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</a:t>
                      </a:r>
                      <a:endParaRPr lang="en-US" sz="2000" dirty="0"/>
                    </a:p>
                  </a:txBody>
                  <a:tcPr marT="45711" marB="45711"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15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B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15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16</a:t>
                      </a:r>
                      <a:endParaRPr lang="en-US" sz="2000" dirty="0"/>
                    </a:p>
                  </a:txBody>
                  <a:tcPr marT="45711" marB="45711"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5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A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FF0000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20</a:t>
                      </a:r>
                      <a:endParaRPr lang="en-US" sz="2000" dirty="0"/>
                    </a:p>
                  </a:txBody>
                  <a:tcPr marT="45711" marB="45711"/>
                </a:tc>
              </a:tr>
            </a:tbl>
          </a:graphicData>
        </a:graphic>
      </p:graphicFrame>
      <p:cxnSp>
        <p:nvCxnSpPr>
          <p:cNvPr id="6" name="Straight Arrow Connector 5"/>
          <p:cNvCxnSpPr/>
          <p:nvPr/>
        </p:nvCxnSpPr>
        <p:spPr>
          <a:xfrm flipV="1">
            <a:off x="6477000" y="2590800"/>
            <a:ext cx="1066800" cy="6096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V="1">
            <a:off x="6477000" y="3276600"/>
            <a:ext cx="1066800" cy="1143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6477000" y="4419600"/>
            <a:ext cx="1066800" cy="8382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83867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2704342E-CF9B-43BA-994C-6DE9C42CE331}" type="slidenum">
              <a:rPr lang="en-US" altLang="en-US" sz="1400" smtClean="0">
                <a:solidFill>
                  <a:srgbClr val="FFFFFF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26</a:t>
            </a:fld>
            <a:endParaRPr lang="en-US" altLang="en-US" sz="140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52400" y="230188"/>
            <a:ext cx="8839200" cy="66516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Irregular </a:t>
            </a:r>
            <a:r>
              <a:rPr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Time </a:t>
            </a:r>
            <a:r>
              <a:rPr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Series Leads - Results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2936991"/>
              </p:ext>
            </p:extLst>
          </p:nvPr>
        </p:nvGraphicFramePr>
        <p:xfrm>
          <a:off x="533400" y="1447800"/>
          <a:ext cx="8077200" cy="3992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5440"/>
                <a:gridCol w="1615440"/>
                <a:gridCol w="1615440"/>
                <a:gridCol w="1615440"/>
                <a:gridCol w="1615440"/>
              </a:tblGrid>
              <a:tr h="426687">
                <a:tc gridSpan="5">
                  <a:txBody>
                    <a:bodyPr/>
                    <a:lstStyle/>
                    <a:p>
                      <a:pPr algn="ctr"/>
                      <a:r>
                        <a:rPr lang="en-US" sz="2200" dirty="0" smtClean="0">
                          <a:solidFill>
                            <a:schemeClr val="bg1"/>
                          </a:solidFill>
                        </a:rPr>
                        <a:t>Leads</a:t>
                      </a:r>
                      <a:r>
                        <a:rPr lang="en-US" sz="2200" baseline="0" dirty="0" smtClean="0">
                          <a:solidFill>
                            <a:schemeClr val="bg1"/>
                          </a:solidFill>
                        </a:rPr>
                        <a:t> (for Product A and B only) for Irregular Time Series</a:t>
                      </a:r>
                      <a:endParaRPr lang="en-US" sz="2200" dirty="0">
                        <a:solidFill>
                          <a:schemeClr val="bg1"/>
                        </a:solidFill>
                      </a:endParaRPr>
                    </a:p>
                  </a:txBody>
                  <a:tcPr marT="45711" marB="45711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/>
                        <a:t>Obs</a:t>
                      </a:r>
                      <a:endParaRPr lang="en-US" sz="2000" b="1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MONTH</a:t>
                      </a:r>
                      <a:endParaRPr lang="en-US" sz="2000" b="1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PRODUCT</a:t>
                      </a:r>
                      <a:endParaRPr lang="en-US" sz="2000" b="1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SALES</a:t>
                      </a:r>
                      <a:endParaRPr lang="en-US" sz="2000" b="1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LEAD1</a:t>
                      </a:r>
                      <a:endParaRPr lang="en-US" sz="2000" b="1" dirty="0"/>
                    </a:p>
                  </a:txBody>
                  <a:tcPr marT="45711" marB="45711"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A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FF0000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16</a:t>
                      </a:r>
                      <a:endParaRPr lang="en-US" sz="2000" dirty="0"/>
                    </a:p>
                  </a:txBody>
                  <a:tcPr marT="45711" marB="45711"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B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00B0F0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20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12</a:t>
                      </a:r>
                      <a:endParaRPr lang="en-US" sz="2000" dirty="0"/>
                    </a:p>
                  </a:txBody>
                  <a:tcPr marT="45711" marB="45711"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A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FF0000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16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15</a:t>
                      </a:r>
                      <a:endParaRPr lang="en-US" sz="2000" dirty="0"/>
                    </a:p>
                  </a:txBody>
                  <a:tcPr marT="45711" marB="45711"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B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00B0F0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12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14</a:t>
                      </a:r>
                      <a:endParaRPr lang="en-US" sz="2000" dirty="0"/>
                    </a:p>
                  </a:txBody>
                  <a:tcPr marT="45711" marB="45711"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B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00B0F0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14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15</a:t>
                      </a:r>
                      <a:endParaRPr lang="en-US" sz="2000" dirty="0"/>
                    </a:p>
                  </a:txBody>
                  <a:tcPr marT="45711" marB="45711"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14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A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FF0000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15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</a:t>
                      </a:r>
                      <a:endParaRPr lang="en-US" sz="2000" dirty="0"/>
                    </a:p>
                  </a:txBody>
                  <a:tcPr marT="45711" marB="45711"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15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B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00B0F0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15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16</a:t>
                      </a:r>
                      <a:endParaRPr lang="en-US" sz="2000" dirty="0"/>
                    </a:p>
                  </a:txBody>
                  <a:tcPr marT="45711" marB="45711"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5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A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FF0000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20</a:t>
                      </a:r>
                      <a:endParaRPr lang="en-US" sz="2000" dirty="0"/>
                    </a:p>
                  </a:txBody>
                  <a:tcPr marT="45711" marB="45711"/>
                </a:tc>
              </a:tr>
            </a:tbl>
          </a:graphicData>
        </a:graphic>
      </p:graphicFrame>
      <p:cxnSp>
        <p:nvCxnSpPr>
          <p:cNvPr id="6" name="Straight Arrow Connector 5"/>
          <p:cNvCxnSpPr/>
          <p:nvPr/>
        </p:nvCxnSpPr>
        <p:spPr>
          <a:xfrm flipV="1">
            <a:off x="6477000" y="2590800"/>
            <a:ext cx="1066800" cy="6096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V="1">
            <a:off x="6477000" y="3276600"/>
            <a:ext cx="1066800" cy="1143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6477000" y="4419600"/>
            <a:ext cx="1066800" cy="8382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/>
          <p:cNvCxnSpPr/>
          <p:nvPr/>
        </p:nvCxnSpPr>
        <p:spPr>
          <a:xfrm flipV="1">
            <a:off x="6477000" y="2895600"/>
            <a:ext cx="1066800" cy="762000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6477000" y="3657600"/>
            <a:ext cx="1066800" cy="381000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6477000" y="4114800"/>
            <a:ext cx="1066800" cy="723900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400152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3A8FA1CC-5476-4686-A9B9-341FB561CB74}" type="slidenum">
              <a:rPr lang="en-US" altLang="en-US" sz="1400" smtClean="0">
                <a:solidFill>
                  <a:srgbClr val="FFFFFF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27</a:t>
            </a:fld>
            <a:endParaRPr lang="en-US" altLang="en-US" sz="140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52400" y="230188"/>
            <a:ext cx="8839200" cy="60939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Multiple Irregular Leads? Back to MERGE</a:t>
            </a:r>
            <a:endParaRPr dirty="0" smtClean="0">
              <a:ln>
                <a:noFill/>
              </a:ln>
              <a:solidFill>
                <a:srgbClr val="003300"/>
              </a:solidFill>
              <a:latin typeface="Calibri" pitchFamily="34" charset="0"/>
            </a:endParaRPr>
          </a:p>
        </p:txBody>
      </p:sp>
      <p:sp>
        <p:nvSpPr>
          <p:cNvPr id="27652" name="Rectangle 3"/>
          <p:cNvSpPr txBox="1">
            <a:spLocks/>
          </p:cNvSpPr>
          <p:nvPr/>
        </p:nvSpPr>
        <p:spPr bwMode="auto">
          <a:xfrm>
            <a:off x="381000" y="1371600"/>
            <a:ext cx="83820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460375" indent="-460375" defTabSz="912813"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defTabSz="912813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dirty="0" smtClean="0">
                <a:solidFill>
                  <a:srgbClr val="000000"/>
                </a:solidFill>
                <a:latin typeface="Calibri" pitchFamily="34" charset="0"/>
              </a:rPr>
              <a:t>What if you needed 3 lead periods for each of 4 products  </a:t>
            </a:r>
            <a:r>
              <a:rPr lang="en-US" altLang="en-US" dirty="0" smtClean="0">
                <a:solidFill>
                  <a:srgbClr val="000000"/>
                </a:solidFill>
                <a:latin typeface="Calibri" pitchFamily="34" charset="0"/>
                <a:sym typeface="Wingdings" panose="05000000000000000000" pitchFamily="2" charset="2"/>
              </a:rPr>
              <a:t> </a:t>
            </a:r>
            <a:r>
              <a:rPr lang="en-US" altLang="en-US" b="1" i="1" dirty="0" smtClean="0">
                <a:solidFill>
                  <a:srgbClr val="000000"/>
                </a:solidFill>
                <a:latin typeface="Calibri" pitchFamily="34" charset="0"/>
                <a:sym typeface="Wingdings" panose="05000000000000000000" pitchFamily="2" charset="2"/>
              </a:rPr>
              <a:t>Twelve (!)</a:t>
            </a:r>
            <a:r>
              <a:rPr lang="en-US" altLang="en-US" dirty="0" smtClean="0">
                <a:solidFill>
                  <a:srgbClr val="000000"/>
                </a:solidFill>
                <a:latin typeface="Calibri" pitchFamily="34" charset="0"/>
                <a:sym typeface="Wingdings" panose="05000000000000000000" pitchFamily="2" charset="2"/>
              </a:rPr>
              <a:t> SET Statements   …</a:t>
            </a:r>
            <a:br>
              <a:rPr lang="en-US" altLang="en-US" dirty="0" smtClean="0">
                <a:solidFill>
                  <a:srgbClr val="000000"/>
                </a:solidFill>
                <a:latin typeface="Calibri" pitchFamily="34" charset="0"/>
                <a:sym typeface="Wingdings" panose="05000000000000000000" pitchFamily="2" charset="2"/>
              </a:rPr>
            </a:br>
            <a:endParaRPr lang="en-US" altLang="en-US" dirty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/>
            <a:r>
              <a:rPr lang="en-US" altLang="en-US" dirty="0" smtClean="0">
                <a:solidFill>
                  <a:srgbClr val="000000"/>
                </a:solidFill>
                <a:latin typeface="Calibri" pitchFamily="34" charset="0"/>
              </a:rPr>
              <a:t>Use the fact that both the FIRSTOBS and WHERE parameters can be applied to each argument of the MERGE statement.</a:t>
            </a:r>
            <a:br>
              <a:rPr lang="en-US" altLang="en-US" dirty="0" smtClean="0">
                <a:solidFill>
                  <a:srgbClr val="000000"/>
                </a:solidFill>
                <a:latin typeface="Calibri" pitchFamily="34" charset="0"/>
              </a:rPr>
            </a:br>
            <a:endParaRPr lang="en-US" altLang="en-US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/>
            <a:r>
              <a:rPr lang="en-US" altLang="en-US" dirty="0" smtClean="0">
                <a:solidFill>
                  <a:srgbClr val="000000"/>
                </a:solidFill>
                <a:latin typeface="Calibri" pitchFamily="34" charset="0"/>
              </a:rPr>
              <a:t>Then you only need 4 MERGE statements</a:t>
            </a:r>
            <a:endParaRPr lang="en-US" altLang="en-US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58245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73162C8E-4EEC-4683-8A0D-D92C82DDEDD7}" type="slidenum">
              <a:rPr lang="en-US" altLang="en-US" sz="1400" smtClean="0">
                <a:solidFill>
                  <a:srgbClr val="FFFFFF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28</a:t>
            </a:fld>
            <a:endParaRPr lang="en-US" altLang="en-US" sz="140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52400" y="228600"/>
            <a:ext cx="8839200" cy="40145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en-US" sz="4400" dirty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Multiple Irregular Leads? Back to MERGE</a:t>
            </a:r>
            <a:endParaRPr sz="3600" dirty="0" smtClean="0">
              <a:ln>
                <a:noFill/>
              </a:ln>
              <a:solidFill>
                <a:srgbClr val="003300"/>
              </a:solidFill>
              <a:latin typeface="Calibri" pitchFamily="34" charset="0"/>
            </a:endParaRPr>
          </a:p>
        </p:txBody>
      </p:sp>
      <p:sp>
        <p:nvSpPr>
          <p:cNvPr id="28676" name="Rectangle 3"/>
          <p:cNvSpPr txBox="1">
            <a:spLocks/>
          </p:cNvSpPr>
          <p:nvPr/>
        </p:nvSpPr>
        <p:spPr bwMode="auto">
          <a:xfrm>
            <a:off x="381000" y="1219200"/>
            <a:ext cx="8382000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defTabSz="912813"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defTabSz="912813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data irregular_leads2;</a:t>
            </a:r>
            <a:endParaRPr lang="en-US" altLang="en-US" sz="2300" dirty="0">
              <a:solidFill>
                <a:srgbClr val="000000"/>
              </a:solidFill>
              <a:latin typeface="SAS Monospace" pitchFamily="49" charset="0"/>
            </a:endParaRPr>
          </a:p>
          <a:p>
            <a:pPr eaLnBrk="1" hangingPunct="1">
              <a:buFontTx/>
              <a:buNone/>
            </a:pP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set 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sales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;</a:t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call missing(LEAD1,LEAD2,LEAD3);</a:t>
            </a: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select product;</a:t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when(‘A’) merge</a:t>
            </a: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sales 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(</a:t>
            </a:r>
            <a:r>
              <a:rPr lang="en-US" altLang="en-US" sz="2300" b="1" i="1" u="sng" dirty="0">
                <a:solidFill>
                  <a:srgbClr val="FF0000"/>
                </a:solidFill>
                <a:latin typeface="SAS Monospace" pitchFamily="49" charset="0"/>
              </a:rPr>
              <a:t>where=(product=‘A</a:t>
            </a:r>
            <a:r>
              <a:rPr lang="en-US" altLang="en-US" sz="2300" b="1" i="1" u="sng" dirty="0" smtClean="0">
                <a:solidFill>
                  <a:srgbClr val="FF0000"/>
                </a:solidFill>
                <a:latin typeface="SAS Monospace" pitchFamily="49" charset="0"/>
              </a:rPr>
              <a:t>’)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)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/>
            </a:r>
            <a:b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 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sales (</a:t>
            </a:r>
            <a:r>
              <a:rPr lang="en-US" altLang="en-US" sz="2300" b="1" i="1" u="sng" dirty="0">
                <a:solidFill>
                  <a:srgbClr val="FF0000"/>
                </a:solidFill>
                <a:latin typeface="SAS Monospace" pitchFamily="49" charset="0"/>
              </a:rPr>
              <a:t>where=(product=‘A’)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300" b="1" dirty="0" err="1" smtClean="0">
                <a:solidFill>
                  <a:srgbClr val="000000"/>
                </a:solidFill>
                <a:latin typeface="SAS Monospace" pitchFamily="49" charset="0"/>
              </a:rPr>
              <a:t>firstobs</a:t>
            </a:r>
            <a:r>
              <a:rPr lang="en-US" altLang="en-US" sz="2300" b="1" dirty="0" smtClean="0">
                <a:solidFill>
                  <a:srgbClr val="000000"/>
                </a:solidFill>
                <a:latin typeface="SAS Monospace" pitchFamily="49" charset="0"/>
              </a:rPr>
              <a:t>=2</a:t>
            </a: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  keep=product sales  rename=(sales=lead1))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/>
            </a:r>
            <a:b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 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sales (</a:t>
            </a:r>
            <a:r>
              <a:rPr lang="en-US" altLang="en-US" sz="2300" b="1" i="1" u="sng" dirty="0">
                <a:solidFill>
                  <a:srgbClr val="FF0000"/>
                </a:solidFill>
                <a:latin typeface="SAS Monospace" pitchFamily="49" charset="0"/>
              </a:rPr>
              <a:t>where=(product=‘A’)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firstobs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=3</a:t>
            </a:r>
            <a:endParaRPr lang="en-US" altLang="en-US" sz="2300" dirty="0">
              <a:solidFill>
                <a:srgbClr val="000000"/>
              </a:solidFill>
              <a:latin typeface="SAS Monospace" pitchFamily="49" charset="0"/>
            </a:endParaRP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 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keep=product sales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rename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=(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sales=lead2))</a:t>
            </a:r>
            <a:endParaRPr lang="en-US" altLang="en-US" sz="2300" dirty="0">
              <a:solidFill>
                <a:srgbClr val="000000"/>
              </a:solidFill>
              <a:latin typeface="SAS Monospace" pitchFamily="49" charset="0"/>
            </a:endParaRPr>
          </a:p>
          <a:p>
            <a:pPr eaLnBrk="1" hangingPunct="1">
              <a:buFontTx/>
              <a:buNone/>
            </a:pP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 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sales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(</a:t>
            </a:r>
            <a:r>
              <a:rPr lang="en-US" altLang="en-US" sz="2300" b="1" i="1" u="sng" dirty="0">
                <a:solidFill>
                  <a:srgbClr val="FF0000"/>
                </a:solidFill>
                <a:latin typeface="SAS Monospace" pitchFamily="49" charset="0"/>
              </a:rPr>
              <a:t>where=(product=‘A’)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firstobs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=4</a:t>
            </a:r>
            <a:endParaRPr lang="en-US" altLang="en-US" sz="2300" dirty="0">
              <a:solidFill>
                <a:srgbClr val="000000"/>
              </a:solidFill>
              <a:latin typeface="SAS Monospace" pitchFamily="49" charset="0"/>
            </a:endParaRP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    keep=product sales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rename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=(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sales=lead3));</a:t>
            </a:r>
          </a:p>
          <a:p>
            <a:pPr eaLnBrk="1" hangingPunct="1">
              <a:buFontTx/>
              <a:buNone/>
            </a:pP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/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when (‘B’) merge ... </a:t>
            </a:r>
          </a:p>
        </p:txBody>
      </p:sp>
    </p:spTree>
    <p:extLst>
      <p:ext uri="{BB962C8B-B14F-4D97-AF65-F5344CB8AC3E}">
        <p14:creationId xmlns:p14="http://schemas.microsoft.com/office/powerpoint/2010/main" val="39887267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73162C8E-4EEC-4683-8A0D-D92C82DDEDD7}" type="slidenum">
              <a:rPr lang="en-US" altLang="en-US" sz="1400" smtClean="0">
                <a:solidFill>
                  <a:srgbClr val="FFFFFF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29</a:t>
            </a:fld>
            <a:endParaRPr lang="en-US" altLang="en-US" sz="140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52400" y="228600"/>
            <a:ext cx="8839200" cy="40145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en-US" sz="4400" dirty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Multiple Irregular Leads? Back to MERGE</a:t>
            </a:r>
            <a:endParaRPr sz="3600" dirty="0" smtClean="0">
              <a:ln>
                <a:noFill/>
              </a:ln>
              <a:solidFill>
                <a:srgbClr val="003300"/>
              </a:solidFill>
              <a:latin typeface="Calibri" pitchFamily="34" charset="0"/>
            </a:endParaRPr>
          </a:p>
        </p:txBody>
      </p:sp>
      <p:sp>
        <p:nvSpPr>
          <p:cNvPr id="28676" name="Rectangle 3"/>
          <p:cNvSpPr txBox="1">
            <a:spLocks/>
          </p:cNvSpPr>
          <p:nvPr/>
        </p:nvSpPr>
        <p:spPr bwMode="auto">
          <a:xfrm>
            <a:off x="381000" y="1219200"/>
            <a:ext cx="8382000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defTabSz="912813"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defTabSz="912813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data irregular_leads2;</a:t>
            </a:r>
            <a:endParaRPr lang="en-US" altLang="en-US" sz="2300" dirty="0">
              <a:solidFill>
                <a:srgbClr val="000000"/>
              </a:solidFill>
              <a:latin typeface="SAS Monospace" pitchFamily="49" charset="0"/>
            </a:endParaRPr>
          </a:p>
          <a:p>
            <a:pPr eaLnBrk="1" hangingPunct="1">
              <a:buFontTx/>
              <a:buNone/>
            </a:pP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set 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sales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;</a:t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call missing(LEAD1,LEAD2,LEAD3);</a:t>
            </a: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select product;</a:t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when(‘A’) merge</a:t>
            </a: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sales 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(where=(product=‘A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’))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/>
            </a:r>
            <a:b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 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sales 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(where=(product=‘A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’) </a:t>
            </a:r>
            <a:r>
              <a:rPr lang="en-US" altLang="en-US" sz="2300" i="1" u="sng" dirty="0" err="1" smtClean="0">
                <a:solidFill>
                  <a:srgbClr val="FF0000"/>
                </a:solidFill>
                <a:latin typeface="SAS Monospace" pitchFamily="49" charset="0"/>
              </a:rPr>
              <a:t>firstobs</a:t>
            </a:r>
            <a:r>
              <a:rPr lang="en-US" altLang="en-US" sz="2300" i="1" u="sng" dirty="0" smtClean="0">
                <a:solidFill>
                  <a:srgbClr val="FF0000"/>
                </a:solidFill>
                <a:latin typeface="SAS Monospace" pitchFamily="49" charset="0"/>
              </a:rPr>
              <a:t>=2</a:t>
            </a: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  keep=product sales   </a:t>
            </a:r>
            <a:r>
              <a:rPr lang="en-US" altLang="en-US" sz="2300" b="1" i="1" u="sng" dirty="0" smtClean="0">
                <a:solidFill>
                  <a:srgbClr val="FF0000"/>
                </a:solidFill>
                <a:latin typeface="SAS Monospace" pitchFamily="49" charset="0"/>
              </a:rPr>
              <a:t>rename=(sales=lead1)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)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/>
            </a:r>
            <a:b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 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sales (where=(product=‘A’) </a:t>
            </a:r>
            <a:r>
              <a:rPr lang="en-US" altLang="en-US" sz="2300" i="1" u="sng" dirty="0" err="1" smtClean="0">
                <a:solidFill>
                  <a:srgbClr val="FF0000"/>
                </a:solidFill>
                <a:latin typeface="SAS Monospace" pitchFamily="49" charset="0"/>
              </a:rPr>
              <a:t>firstobs</a:t>
            </a:r>
            <a:r>
              <a:rPr lang="en-US" altLang="en-US" sz="2300" i="1" u="sng" dirty="0" smtClean="0">
                <a:solidFill>
                  <a:srgbClr val="FF0000"/>
                </a:solidFill>
                <a:latin typeface="SAS Monospace" pitchFamily="49" charset="0"/>
              </a:rPr>
              <a:t>=3</a:t>
            </a:r>
            <a:endParaRPr lang="en-US" altLang="en-US" sz="2300" i="1" u="sng" dirty="0">
              <a:solidFill>
                <a:srgbClr val="FF0000"/>
              </a:solidFill>
              <a:latin typeface="SAS Monospace" pitchFamily="49" charset="0"/>
            </a:endParaRP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    keep=product sales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</a:t>
            </a:r>
            <a:r>
              <a:rPr lang="en-US" altLang="en-US" sz="2300" b="1" i="1" u="sng" dirty="0">
                <a:solidFill>
                  <a:srgbClr val="FF0000"/>
                </a:solidFill>
                <a:latin typeface="SAS Monospace" pitchFamily="49" charset="0"/>
              </a:rPr>
              <a:t>rename=(</a:t>
            </a:r>
            <a:r>
              <a:rPr lang="en-US" altLang="en-US" sz="2300" b="1" i="1" u="sng" dirty="0" smtClean="0">
                <a:solidFill>
                  <a:srgbClr val="FF0000"/>
                </a:solidFill>
                <a:latin typeface="SAS Monospace" pitchFamily="49" charset="0"/>
              </a:rPr>
              <a:t>sales=lead2)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)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/>
            </a:r>
            <a:b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sales 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(where=(product=‘A’) </a:t>
            </a:r>
            <a:r>
              <a:rPr lang="en-US" altLang="en-US" sz="2300" i="1" u="sng" dirty="0" err="1" smtClean="0">
                <a:solidFill>
                  <a:srgbClr val="FF0000"/>
                </a:solidFill>
                <a:latin typeface="SAS Monospace" pitchFamily="49" charset="0"/>
              </a:rPr>
              <a:t>firstobs</a:t>
            </a:r>
            <a:r>
              <a:rPr lang="en-US" altLang="en-US" sz="2300" i="1" u="sng" dirty="0" smtClean="0">
                <a:solidFill>
                  <a:srgbClr val="FF0000"/>
                </a:solidFill>
                <a:latin typeface="SAS Monospace" pitchFamily="49" charset="0"/>
              </a:rPr>
              <a:t>=4</a:t>
            </a:r>
            <a:endParaRPr lang="en-US" altLang="en-US" sz="2300" i="1" u="sng" dirty="0">
              <a:solidFill>
                <a:srgbClr val="FF0000"/>
              </a:solidFill>
              <a:latin typeface="SAS Monospace" pitchFamily="49" charset="0"/>
            </a:endParaRP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    keep=product sales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</a:t>
            </a:r>
            <a:r>
              <a:rPr lang="en-US" altLang="en-US" sz="2300" b="1" i="1" u="sng" dirty="0">
                <a:solidFill>
                  <a:srgbClr val="FF0000"/>
                </a:solidFill>
                <a:latin typeface="SAS Monospace" pitchFamily="49" charset="0"/>
              </a:rPr>
              <a:t>rename=(</a:t>
            </a:r>
            <a:r>
              <a:rPr lang="en-US" altLang="en-US" sz="2300" b="1" i="1" u="sng" dirty="0" smtClean="0">
                <a:solidFill>
                  <a:srgbClr val="FF0000"/>
                </a:solidFill>
                <a:latin typeface="SAS Monospace" pitchFamily="49" charset="0"/>
              </a:rPr>
              <a:t>sales=lead3)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)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/>
            </a:r>
            <a:b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</a:br>
            <a:endParaRPr lang="en-US" altLang="en-US" sz="2300" dirty="0" smtClean="0">
              <a:solidFill>
                <a:srgbClr val="000000"/>
              </a:solidFill>
              <a:latin typeface="SAS Monospace" pitchFamily="49" charset="0"/>
            </a:endParaRP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when (‘B’) merge ... </a:t>
            </a:r>
          </a:p>
        </p:txBody>
      </p:sp>
    </p:spTree>
    <p:extLst>
      <p:ext uri="{BB962C8B-B14F-4D97-AF65-F5344CB8AC3E}">
        <p14:creationId xmlns:p14="http://schemas.microsoft.com/office/powerpoint/2010/main" val="19865449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0"/>
            <a:ext cx="8839200" cy="1143000"/>
          </a:xfrm>
        </p:spPr>
        <p:txBody>
          <a:bodyPr/>
          <a:lstStyle/>
          <a:p>
            <a:r>
              <a:rPr lang="en-US" sz="4400" dirty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Multiple Irregular Leads? Back to MERGE</a:t>
            </a:r>
            <a:endParaRPr lang="en-US" sz="4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AD4198-A39A-4F21-9784-01A0C11B08DB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8330806"/>
              </p:ext>
            </p:extLst>
          </p:nvPr>
        </p:nvGraphicFramePr>
        <p:xfrm>
          <a:off x="152400" y="1295399"/>
          <a:ext cx="8839200" cy="3992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"/>
                <a:gridCol w="1371600"/>
                <a:gridCol w="990600"/>
                <a:gridCol w="1447800"/>
                <a:gridCol w="1143000"/>
                <a:gridCol w="1447800"/>
                <a:gridCol w="1524000"/>
              </a:tblGrid>
              <a:tr h="198102">
                <a:tc gridSpan="7">
                  <a:txBody>
                    <a:bodyPr/>
                    <a:lstStyle/>
                    <a:p>
                      <a:pPr algn="ctr"/>
                      <a:r>
                        <a:rPr lang="en-US" sz="2200" baseline="0" dirty="0" smtClean="0">
                          <a:solidFill>
                            <a:schemeClr val="bg1"/>
                          </a:solidFill>
                        </a:rPr>
                        <a:t>LEAD1’s and LEAD2’s (PROD A &amp; B Only)</a:t>
                      </a:r>
                      <a:endParaRPr lang="en-US" sz="2200" dirty="0">
                        <a:solidFill>
                          <a:schemeClr val="bg1"/>
                        </a:solidFill>
                      </a:endParaRPr>
                    </a:p>
                  </a:txBody>
                  <a:tcPr marT="45711" marB="45711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/>
                        <a:t>Obs</a:t>
                      </a:r>
                      <a:endParaRPr lang="en-US" sz="2000" b="1" dirty="0"/>
                    </a:p>
                  </a:txBody>
                  <a:tcPr marT="45711" marB="45711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MONTH</a:t>
                      </a:r>
                      <a:endParaRPr lang="en-US" sz="2000" b="1" dirty="0"/>
                    </a:p>
                  </a:txBody>
                  <a:tcPr marT="45711" marB="45711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PROD</a:t>
                      </a:r>
                      <a:endParaRPr lang="en-US" sz="2000" b="1" dirty="0"/>
                    </a:p>
                  </a:txBody>
                  <a:tcPr marT="45711" marB="45711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SALES</a:t>
                      </a:r>
                      <a:endParaRPr lang="en-US" sz="2000" b="1" dirty="0"/>
                    </a:p>
                  </a:txBody>
                  <a:tcPr marT="45711" marB="45711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LEAD1</a:t>
                      </a:r>
                      <a:endParaRPr lang="en-US" sz="2000" b="1" dirty="0"/>
                    </a:p>
                  </a:txBody>
                  <a:tcPr marT="45711" marB="45711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LEAD2</a:t>
                      </a:r>
                      <a:endParaRPr lang="en-US" sz="2000" b="1" dirty="0"/>
                    </a:p>
                  </a:txBody>
                  <a:tcPr marT="45711" marB="45711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LEAD3</a:t>
                      </a:r>
                      <a:endParaRPr lang="en-US" sz="2000" b="1" dirty="0"/>
                    </a:p>
                  </a:txBody>
                  <a:tcPr marT="45711" marB="45711">
                    <a:solidFill>
                      <a:srgbClr val="FFFF00"/>
                    </a:solidFill>
                  </a:tcPr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A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FF0000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16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15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</a:t>
                      </a:r>
                      <a:endParaRPr lang="en-US" sz="2000" dirty="0"/>
                    </a:p>
                  </a:txBody>
                  <a:tcPr marT="45711" marB="45711"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B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00B0F0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20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12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14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15</a:t>
                      </a:r>
                      <a:endParaRPr lang="en-US" sz="2000" dirty="0"/>
                    </a:p>
                  </a:txBody>
                  <a:tcPr marT="45711" marB="45711"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A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FF0000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16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15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20</a:t>
                      </a:r>
                      <a:endParaRPr lang="en-US" sz="2000" dirty="0"/>
                    </a:p>
                  </a:txBody>
                  <a:tcPr marT="45711" marB="45711"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B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00B0F0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12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14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15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16</a:t>
                      </a:r>
                      <a:endParaRPr lang="en-US" sz="2000" dirty="0"/>
                    </a:p>
                  </a:txBody>
                  <a:tcPr marT="45711" marB="45711"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B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00B0F0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14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15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16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17</a:t>
                      </a:r>
                      <a:endParaRPr lang="en-US" sz="2000" dirty="0"/>
                    </a:p>
                  </a:txBody>
                  <a:tcPr marT="45711" marB="45711"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14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A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FF0000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15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20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</a:t>
                      </a:r>
                      <a:endParaRPr lang="en-US" sz="2000" dirty="0"/>
                    </a:p>
                  </a:txBody>
                  <a:tcPr marT="45711" marB="45711"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15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B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00B0F0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15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16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17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en-US" sz="2000" dirty="0"/>
                    </a:p>
                  </a:txBody>
                  <a:tcPr marT="45711" marB="45711"/>
                </a:tc>
              </a:tr>
              <a:tr h="39620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5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A</a:t>
                      </a:r>
                      <a:endParaRPr lang="en-US" sz="2000" dirty="0"/>
                    </a:p>
                  </a:txBody>
                  <a:tcPr marT="45711" marB="45711">
                    <a:solidFill>
                      <a:srgbClr val="FF0000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20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</a:t>
                      </a:r>
                      <a:endParaRPr lang="en-US" sz="20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17</a:t>
                      </a:r>
                      <a:endParaRPr lang="en-US" sz="2000" dirty="0"/>
                    </a:p>
                  </a:txBody>
                  <a:tcPr marT="45711" marB="45711"/>
                </a:tc>
              </a:tr>
            </a:tbl>
          </a:graphicData>
        </a:graphic>
      </p:graphicFrame>
      <p:cxnSp>
        <p:nvCxnSpPr>
          <p:cNvPr id="5" name="Straight Arrow Connector 4"/>
          <p:cNvCxnSpPr/>
          <p:nvPr/>
        </p:nvCxnSpPr>
        <p:spPr>
          <a:xfrm flipV="1">
            <a:off x="4343400" y="4343400"/>
            <a:ext cx="990600" cy="762000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5638800" y="3200400"/>
            <a:ext cx="990600" cy="1066800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6972300" y="2362200"/>
            <a:ext cx="1104900" cy="714375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4343400" y="3886200"/>
            <a:ext cx="914400" cy="457200"/>
          </a:xfrm>
          <a:prstGeom prst="straightConnector1">
            <a:avLst/>
          </a:prstGeom>
          <a:ln w="31750">
            <a:solidFill>
              <a:schemeClr val="bg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5638800" y="3505200"/>
            <a:ext cx="914400" cy="381000"/>
          </a:xfrm>
          <a:prstGeom prst="straightConnector1">
            <a:avLst/>
          </a:prstGeom>
          <a:ln w="31750">
            <a:solidFill>
              <a:schemeClr val="bg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6972300" y="2719387"/>
            <a:ext cx="1104900" cy="709613"/>
          </a:xfrm>
          <a:prstGeom prst="straightConnector1">
            <a:avLst/>
          </a:prstGeom>
          <a:ln w="31750">
            <a:solidFill>
              <a:schemeClr val="bg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57429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3923215A-9EE1-4935-A554-014406A21F58}" type="slidenum">
              <a:rPr lang="en-US" altLang="en-US" sz="1400" smtClean="0">
                <a:solidFill>
                  <a:schemeClr val="tx1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31</a:t>
            </a:fld>
            <a:endParaRPr lang="en-US" altLang="en-US" sz="1400" smtClean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381000" y="228600"/>
            <a:ext cx="8382000" cy="658813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Summary for static lags and leads</a:t>
            </a:r>
            <a:endParaRPr dirty="0" smtClean="0">
              <a:ln>
                <a:noFill/>
              </a:ln>
              <a:solidFill>
                <a:srgbClr val="003300"/>
              </a:solidFill>
              <a:latin typeface="Calibri" pitchFamily="34" charset="0"/>
            </a:endParaRPr>
          </a:p>
        </p:txBody>
      </p:sp>
      <p:sp>
        <p:nvSpPr>
          <p:cNvPr id="31748" name="Rectangle 3"/>
          <p:cNvSpPr>
            <a:spLocks noGrp="1"/>
          </p:cNvSpPr>
          <p:nvPr>
            <p:ph type="body" idx="4294967295"/>
          </p:nvPr>
        </p:nvSpPr>
        <p:spPr>
          <a:xfrm>
            <a:off x="381000" y="1371600"/>
            <a:ext cx="8382000" cy="4724400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latin typeface="Calibri" pitchFamily="34" charset="0"/>
              </a:rPr>
              <a:t>The queue-oriented character of the LAG function offers robust techniques for a variety of time series data structures, including:</a:t>
            </a:r>
          </a:p>
          <a:p>
            <a:pPr lvl="1" eaLnBrk="1" hangingPunct="1"/>
            <a:r>
              <a:rPr lang="en-US" altLang="en-US" dirty="0" smtClean="0">
                <a:latin typeface="Calibri" pitchFamily="34" charset="0"/>
              </a:rPr>
              <a:t>Simple regular time series</a:t>
            </a:r>
          </a:p>
          <a:p>
            <a:pPr lvl="1" eaLnBrk="1" hangingPunct="1"/>
            <a:r>
              <a:rPr lang="en-US" altLang="en-US" dirty="0" smtClean="0">
                <a:latin typeface="Calibri" pitchFamily="34" charset="0"/>
              </a:rPr>
              <a:t>BY groups</a:t>
            </a:r>
          </a:p>
          <a:p>
            <a:pPr lvl="1" eaLnBrk="1" hangingPunct="1"/>
            <a:r>
              <a:rPr lang="en-US" altLang="en-US" dirty="0" smtClean="0">
                <a:latin typeface="Calibri" pitchFamily="34" charset="0"/>
              </a:rPr>
              <a:t>Irregular interleaved time series                  … </a:t>
            </a:r>
          </a:p>
          <a:p>
            <a:pPr eaLnBrk="1" hangingPunct="1"/>
            <a:r>
              <a:rPr lang="en-US" altLang="en-US" dirty="0" smtClean="0">
                <a:latin typeface="Calibri" pitchFamily="34" charset="0"/>
              </a:rPr>
              <a:t>Using suitably specified MERGE (or SET) statements provides an equivalent capacity for generating leads – without re-sorting data.</a:t>
            </a:r>
          </a:p>
        </p:txBody>
      </p:sp>
    </p:spTree>
    <p:extLst>
      <p:ext uri="{BB962C8B-B14F-4D97-AF65-F5344CB8AC3E}">
        <p14:creationId xmlns:p14="http://schemas.microsoft.com/office/powerpoint/2010/main" val="156519975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3923215A-9EE1-4935-A554-014406A21F58}" type="slidenum">
              <a:rPr lang="en-US" altLang="en-US" sz="1400" smtClean="0">
                <a:solidFill>
                  <a:schemeClr val="tx1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32</a:t>
            </a:fld>
            <a:endParaRPr lang="en-US" altLang="en-US" sz="1400" smtClean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381000" y="228600"/>
            <a:ext cx="8382000" cy="658813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Dynamic Leads and Lags</a:t>
            </a:r>
            <a:endParaRPr dirty="0" smtClean="0">
              <a:ln>
                <a:noFill/>
              </a:ln>
              <a:solidFill>
                <a:srgbClr val="003300"/>
              </a:solidFill>
              <a:latin typeface="Calibri" pitchFamily="34" charset="0"/>
            </a:endParaRPr>
          </a:p>
        </p:txBody>
      </p:sp>
      <p:sp>
        <p:nvSpPr>
          <p:cNvPr id="31748" name="Rectangle 3"/>
          <p:cNvSpPr>
            <a:spLocks noGrp="1"/>
          </p:cNvSpPr>
          <p:nvPr>
            <p:ph type="body" idx="4294967295"/>
          </p:nvPr>
        </p:nvSpPr>
        <p:spPr>
          <a:xfrm>
            <a:off x="381000" y="1371600"/>
            <a:ext cx="8382000" cy="4724400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latin typeface="Calibri" pitchFamily="34" charset="0"/>
              </a:rPr>
              <a:t>What to do when there are many subgroups … or the subgroups are unknown?	</a:t>
            </a:r>
            <a:br>
              <a:rPr lang="en-US" altLang="en-US" dirty="0" smtClean="0">
                <a:latin typeface="Calibri" pitchFamily="34" charset="0"/>
              </a:rPr>
            </a:br>
            <a:endParaRPr lang="en-US" altLang="en-US" dirty="0" smtClean="0">
              <a:latin typeface="Calibri" pitchFamily="34" charset="0"/>
            </a:endParaRPr>
          </a:p>
          <a:p>
            <a:pPr lvl="1" eaLnBrk="1" hangingPunct="1"/>
            <a:r>
              <a:rPr lang="en-US" altLang="en-US" dirty="0" smtClean="0">
                <a:latin typeface="Calibri" pitchFamily="34" charset="0"/>
              </a:rPr>
              <a:t>Hash Tables</a:t>
            </a:r>
            <a:br>
              <a:rPr lang="en-US" altLang="en-US" dirty="0" smtClean="0">
                <a:latin typeface="Calibri" pitchFamily="34" charset="0"/>
              </a:rPr>
            </a:br>
            <a:endParaRPr lang="en-US" altLang="en-US" dirty="0" smtClean="0">
              <a:latin typeface="Calibri" pitchFamily="34" charset="0"/>
            </a:endParaRPr>
          </a:p>
          <a:p>
            <a:pPr lvl="1" eaLnBrk="1" hangingPunct="1"/>
            <a:r>
              <a:rPr lang="en-US" altLang="en-US" dirty="0" smtClean="0">
                <a:latin typeface="Calibri" pitchFamily="34" charset="0"/>
              </a:rPr>
              <a:t>Change the strategy from dealing with one complete record at a time to temporary storage of complete records for later retrieval</a:t>
            </a:r>
            <a:br>
              <a:rPr lang="en-US" altLang="en-US" dirty="0" smtClean="0">
                <a:latin typeface="Calibri" pitchFamily="34" charset="0"/>
              </a:rPr>
            </a:br>
            <a:r>
              <a:rPr lang="en-US" altLang="en-US" dirty="0" smtClean="0">
                <a:latin typeface="Calibri" pitchFamily="34" charset="0"/>
              </a:rPr>
              <a:t/>
            </a:r>
            <a:br>
              <a:rPr lang="en-US" altLang="en-US" dirty="0" smtClean="0">
                <a:latin typeface="Calibri" pitchFamily="34" charset="0"/>
              </a:rPr>
            </a:br>
            <a:endParaRPr lang="en-US" altLang="en-US" dirty="0" smtClean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90249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73162C8E-4EEC-4683-8A0D-D92C82DDEDD7}" type="slidenum">
              <a:rPr lang="en-US" altLang="en-US" sz="1400" smtClean="0">
                <a:solidFill>
                  <a:srgbClr val="FFFFFF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33</a:t>
            </a:fld>
            <a:endParaRPr lang="en-US" altLang="en-US" sz="140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52400" y="0"/>
            <a:ext cx="8839200" cy="1107996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Dynamic Generation of Lags</a:t>
            </a:r>
            <a:r>
              <a:rPr lang="en-US" sz="4400" dirty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/>
            </a:r>
            <a:br>
              <a:rPr lang="en-US" sz="4400" dirty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</a:br>
            <a:r>
              <a:rPr lang="en-US" sz="3600" dirty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 </a:t>
            </a:r>
            <a:r>
              <a:rPr lang="en-US" sz="3600"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  Establish hash objects</a:t>
            </a:r>
            <a:endParaRPr sz="4400" dirty="0" smtClean="0">
              <a:ln>
                <a:noFill/>
              </a:ln>
              <a:solidFill>
                <a:srgbClr val="003300"/>
              </a:solidFill>
              <a:latin typeface="Calibri" pitchFamily="34" charset="0"/>
            </a:endParaRPr>
          </a:p>
        </p:txBody>
      </p:sp>
      <p:sp>
        <p:nvSpPr>
          <p:cNvPr id="28676" name="Rectangle 3"/>
          <p:cNvSpPr txBox="1">
            <a:spLocks/>
          </p:cNvSpPr>
          <p:nvPr/>
        </p:nvSpPr>
        <p:spPr bwMode="auto">
          <a:xfrm>
            <a:off x="381000" y="1242060"/>
            <a:ext cx="8382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defTabSz="912813"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defTabSz="912813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data 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dynamic_lags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(drop=_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  <a:sym typeface="Wingdings" panose="05000000000000000000" pitchFamily="2" charset="2"/>
              </a:rPr>
              <a:t>:)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;</a:t>
            </a:r>
            <a:endParaRPr lang="en-US" altLang="en-US" sz="2300" dirty="0">
              <a:solidFill>
                <a:srgbClr val="000000"/>
              </a:solidFill>
              <a:latin typeface="SAS Monospace" pitchFamily="49" charset="0"/>
            </a:endParaRP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set sales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;</a:t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_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seq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=0;</a:t>
            </a: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if _n_=1 then do;</a:t>
            </a:r>
            <a:endParaRPr lang="en-US" altLang="en-US" sz="2300" dirty="0">
              <a:solidFill>
                <a:srgbClr val="000000"/>
              </a:solidFill>
              <a:latin typeface="SAS Monospace" pitchFamily="49" charset="0"/>
            </a:endParaRPr>
          </a:p>
          <a:p>
            <a:pPr eaLnBrk="1" hangingPunct="1">
              <a:buFontTx/>
              <a:buNone/>
            </a:pP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  declare hash 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currseq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();</a:t>
            </a: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   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currseq.definekey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(‘product’);</a:t>
            </a: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   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currseq.definedata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(‘_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seq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’);</a:t>
            </a: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   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currseq.definedone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();</a:t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  _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sl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=.; _ml=.;</a:t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  declare hash lags();</a:t>
            </a: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   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lags.definekey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(‘product’,’_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seq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’);</a:t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    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lags.definedata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(‘_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sl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’,’_ml’);</a:t>
            </a: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   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lags.definedone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();</a:t>
            </a: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end;</a:t>
            </a:r>
            <a:endParaRPr lang="en-US" altLang="en-US" sz="2300" dirty="0">
              <a:solidFill>
                <a:srgbClr val="000000"/>
              </a:solidFill>
              <a:latin typeface="SAS Monospace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95879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73162C8E-4EEC-4683-8A0D-D92C82DDEDD7}" type="slidenum">
              <a:rPr lang="en-US" altLang="en-US" sz="1400" smtClean="0">
                <a:solidFill>
                  <a:srgbClr val="FFFFFF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34</a:t>
            </a:fld>
            <a:endParaRPr lang="en-US" altLang="en-US" sz="140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52400" y="0"/>
            <a:ext cx="8839200" cy="1107996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Dynamic Generation of Lags</a:t>
            </a:r>
            <a:r>
              <a:rPr lang="en-US" sz="4400" dirty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/>
            </a:r>
            <a:br>
              <a:rPr lang="en-US" sz="4400" dirty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</a:br>
            <a:r>
              <a:rPr lang="en-US" sz="3600" dirty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 </a:t>
            </a:r>
            <a:r>
              <a:rPr lang="en-US" sz="3600"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  Use the hash objects</a:t>
            </a:r>
            <a:endParaRPr sz="4400" dirty="0" smtClean="0">
              <a:ln>
                <a:noFill/>
              </a:ln>
              <a:solidFill>
                <a:srgbClr val="003300"/>
              </a:solidFill>
              <a:latin typeface="Calibri" pitchFamily="34" charset="0"/>
            </a:endParaRPr>
          </a:p>
        </p:txBody>
      </p:sp>
      <p:sp>
        <p:nvSpPr>
          <p:cNvPr id="28676" name="Rectangle 3"/>
          <p:cNvSpPr txBox="1">
            <a:spLocks/>
          </p:cNvSpPr>
          <p:nvPr/>
        </p:nvSpPr>
        <p:spPr bwMode="auto">
          <a:xfrm>
            <a:off x="381000" y="1219200"/>
            <a:ext cx="8382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defTabSz="912813"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defTabSz="912813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... from prior slide ... </a:t>
            </a: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/* Part 1: Update _SEQ for specified product*/</a:t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_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rc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=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currseq.find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(); </a:t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_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seq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=_seq+1; </a:t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currseq.replace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() ;</a:t>
            </a:r>
          </a:p>
          <a:p>
            <a:pPr eaLnBrk="1" hangingPunct="1">
              <a:buFontTx/>
              <a:buNone/>
            </a:pPr>
            <a:endParaRPr lang="en-US" altLang="en-US" sz="2300" dirty="0">
              <a:solidFill>
                <a:srgbClr val="000000"/>
              </a:solidFill>
              <a:latin typeface="SAS Monospace" pitchFamily="49" charset="0"/>
            </a:endParaRPr>
          </a:p>
          <a:p>
            <a:pPr eaLnBrk="1" hangingPunct="1">
              <a:buFontTx/>
              <a:buNone/>
            </a:pP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/* Part 2: Add sales &amp; month to LAGS object*/</a:t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lags.add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(key:product,key:_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seq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,</a:t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            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data:sales,data:month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); </a:t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</a:t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/* Part 3: Retrieve historical values */</a:t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_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rc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=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lags.find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(key:product,key:_seq-1);</a:t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if _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rc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=0 then</a:t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 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change_rate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=(sales-_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sl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)/(month-_ml);</a:t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run;</a:t>
            </a:r>
            <a:endParaRPr lang="en-US" altLang="en-US" sz="2300" dirty="0">
              <a:solidFill>
                <a:srgbClr val="000000"/>
              </a:solidFill>
              <a:latin typeface="SAS Monospace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56302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73162C8E-4EEC-4683-8A0D-D92C82DDEDD7}" type="slidenum">
              <a:rPr lang="en-US" altLang="en-US" sz="1400" smtClean="0">
                <a:solidFill>
                  <a:srgbClr val="FFFFFF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35</a:t>
            </a:fld>
            <a:endParaRPr lang="en-US" altLang="en-US" sz="140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52400" y="0"/>
            <a:ext cx="8839200" cy="1107996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Dynamic Generation of Leads</a:t>
            </a:r>
            <a:r>
              <a:rPr lang="en-US" sz="4400" dirty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/>
            </a:r>
            <a:br>
              <a:rPr lang="en-US" sz="4400" dirty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</a:br>
            <a:r>
              <a:rPr lang="en-US" sz="3600" dirty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 </a:t>
            </a:r>
            <a:r>
              <a:rPr lang="en-US" sz="3600"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  Establish hash objects, this time with an iterator</a:t>
            </a:r>
            <a:endParaRPr sz="4400" dirty="0" smtClean="0">
              <a:ln>
                <a:noFill/>
              </a:ln>
              <a:solidFill>
                <a:srgbClr val="003300"/>
              </a:solidFill>
              <a:latin typeface="Calibri" pitchFamily="34" charset="0"/>
            </a:endParaRPr>
          </a:p>
        </p:txBody>
      </p:sp>
      <p:sp>
        <p:nvSpPr>
          <p:cNvPr id="28676" name="Rectangle 3"/>
          <p:cNvSpPr txBox="1">
            <a:spLocks/>
          </p:cNvSpPr>
          <p:nvPr/>
        </p:nvSpPr>
        <p:spPr bwMode="auto">
          <a:xfrm>
            <a:off x="381000" y="1242060"/>
            <a:ext cx="8382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defTabSz="912813"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defTabSz="912813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data 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dynamic_leads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(drop=_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  <a:sym typeface="Wingdings" panose="05000000000000000000" pitchFamily="2" charset="2"/>
              </a:rPr>
              <a:t>:)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;</a:t>
            </a: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if _n_=1 then do; </a:t>
            </a:r>
          </a:p>
          <a:p>
            <a:pPr eaLnBrk="1" hangingPunct="1">
              <a:buFontTx/>
              <a:buNone/>
            </a:pP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if 0 then set sales (keep=product sales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month</a:t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   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rename=(product=_PL sales=_SL month=_ML)); </a:t>
            </a:r>
          </a:p>
          <a:p>
            <a:pPr eaLnBrk="1" hangingPunct="1">
              <a:buFontTx/>
              <a:buNone/>
            </a:pP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declare hash leads</a:t>
            </a:r>
          </a:p>
          <a:p>
            <a:pPr eaLnBrk="1" hangingPunct="1">
              <a:buFontTx/>
              <a:buNone/>
            </a:pP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   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(</a:t>
            </a:r>
            <a:r>
              <a:rPr lang="en-US" altLang="en-US" sz="2300" dirty="0" err="1">
                <a:solidFill>
                  <a:srgbClr val="000000"/>
                </a:solidFill>
                <a:latin typeface="SAS Monospace" pitchFamily="49" charset="0"/>
              </a:rPr>
              <a:t>dataset:'SALES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(keep=PRODUCT MONTH SALES </a:t>
            </a:r>
          </a:p>
          <a:p>
            <a:pPr eaLnBrk="1" hangingPunct="1">
              <a:buFontTx/>
              <a:buNone/>
            </a:pP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    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rename=(PRODUCT=_PL MONTH=_ML SALES=_SL)'</a:t>
            </a:r>
          </a:p>
          <a:p>
            <a:pPr eaLnBrk="1" hangingPunct="1">
              <a:buFontTx/>
              <a:buNone/>
            </a:pP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    </a:t>
            </a:r>
            <a:r>
              <a:rPr lang="en-US" altLang="en-US" sz="2300" b="1" dirty="0">
                <a:solidFill>
                  <a:srgbClr val="FF0000"/>
                </a:solidFill>
                <a:latin typeface="SAS Monospace" pitchFamily="49" charset="0"/>
              </a:rPr>
              <a:t>,</a:t>
            </a:r>
            <a:r>
              <a:rPr lang="en-US" altLang="en-US" sz="2300" b="1" dirty="0" err="1">
                <a:solidFill>
                  <a:srgbClr val="FF0000"/>
                </a:solidFill>
                <a:latin typeface="SAS Monospace" pitchFamily="49" charset="0"/>
              </a:rPr>
              <a:t>ordered:'A</a:t>
            </a:r>
            <a:r>
              <a:rPr lang="en-US" altLang="en-US" sz="2300" b="1" dirty="0">
                <a:solidFill>
                  <a:srgbClr val="FF0000"/>
                </a:solidFill>
                <a:latin typeface="SAS Monospace" pitchFamily="49" charset="0"/>
              </a:rPr>
              <a:t>') </a:t>
            </a:r>
            <a:r>
              <a:rPr lang="en-US" altLang="en-US" sz="2300" b="1" dirty="0" smtClean="0">
                <a:solidFill>
                  <a:srgbClr val="FF0000"/>
                </a:solidFill>
                <a:latin typeface="SAS Monospace" pitchFamily="49" charset="0"/>
              </a:rPr>
              <a:t>;</a:t>
            </a:r>
            <a:endParaRPr lang="en-US" altLang="en-US" sz="2300" b="1" dirty="0">
              <a:solidFill>
                <a:srgbClr val="FF0000"/>
              </a:solidFill>
              <a:latin typeface="SAS Monospace" pitchFamily="49" charset="0"/>
            </a:endParaRPr>
          </a:p>
          <a:p>
            <a:pPr eaLnBrk="1" hangingPunct="1">
              <a:buFontTx/>
              <a:buNone/>
            </a:pP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  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leads.definekey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('_PL','_ML'); </a:t>
            </a:r>
          </a:p>
          <a:p>
            <a:pPr eaLnBrk="1" hangingPunct="1">
              <a:buFontTx/>
              <a:buNone/>
            </a:pP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  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leads.definedata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('_PL','_ML','_SL'); </a:t>
            </a:r>
          </a:p>
          <a:p>
            <a:pPr eaLnBrk="1" hangingPunct="1">
              <a:buFontTx/>
              <a:buNone/>
            </a:pP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  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leads.definedone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(); </a:t>
            </a:r>
          </a:p>
          <a:p>
            <a:pPr eaLnBrk="1" hangingPunct="1">
              <a:buFontTx/>
              <a:buNone/>
            </a:pP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</a:t>
            </a:r>
            <a:r>
              <a:rPr lang="en-US" altLang="en-US" sz="2300" b="1" dirty="0">
                <a:solidFill>
                  <a:srgbClr val="FF0000"/>
                </a:solidFill>
                <a:latin typeface="SAS Monospace" pitchFamily="49" charset="0"/>
              </a:rPr>
              <a:t>declare </a:t>
            </a:r>
            <a:r>
              <a:rPr lang="en-US" altLang="en-US" sz="2300" b="1" dirty="0" err="1">
                <a:solidFill>
                  <a:srgbClr val="FF0000"/>
                </a:solidFill>
                <a:latin typeface="SAS Monospace" pitchFamily="49" charset="0"/>
              </a:rPr>
              <a:t>hiter</a:t>
            </a:r>
            <a:r>
              <a:rPr lang="en-US" altLang="en-US" sz="2300" b="1" dirty="0">
                <a:solidFill>
                  <a:srgbClr val="FF0000"/>
                </a:solidFill>
                <a:latin typeface="SAS Monospace" pitchFamily="49" charset="0"/>
              </a:rPr>
              <a:t> li ('leads'); </a:t>
            </a:r>
          </a:p>
          <a:p>
            <a:pPr eaLnBrk="1" hangingPunct="1">
              <a:buFontTx/>
              <a:buNone/>
            </a:pP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end; </a:t>
            </a:r>
            <a:endParaRPr lang="en-US" altLang="en-US" sz="2300" dirty="0" smtClean="0">
              <a:solidFill>
                <a:srgbClr val="000000"/>
              </a:solidFill>
              <a:latin typeface="SAS Monospace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73692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73162C8E-4EEC-4683-8A0D-D92C82DDEDD7}" type="slidenum">
              <a:rPr lang="en-US" altLang="en-US" sz="1400" smtClean="0">
                <a:solidFill>
                  <a:srgbClr val="FFFFFF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36</a:t>
            </a:fld>
            <a:endParaRPr lang="en-US" altLang="en-US" sz="140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52400" y="0"/>
            <a:ext cx="8839200" cy="1107996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en-US" sz="4400"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Dynamic Generation of Leads</a:t>
            </a:r>
            <a:r>
              <a:rPr lang="en-US" sz="4400" dirty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/>
            </a:r>
            <a:br>
              <a:rPr lang="en-US" sz="4400" dirty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</a:br>
            <a:r>
              <a:rPr lang="en-US" sz="3600" dirty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 </a:t>
            </a:r>
            <a:r>
              <a:rPr lang="en-US" sz="3600"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   Use the hash object to look ahead</a:t>
            </a:r>
            <a:endParaRPr sz="4400" dirty="0" smtClean="0">
              <a:ln>
                <a:noFill/>
              </a:ln>
              <a:solidFill>
                <a:srgbClr val="003300"/>
              </a:solidFill>
              <a:latin typeface="Calibri" pitchFamily="34" charset="0"/>
            </a:endParaRPr>
          </a:p>
        </p:txBody>
      </p:sp>
      <p:sp>
        <p:nvSpPr>
          <p:cNvPr id="28676" name="Rectangle 3"/>
          <p:cNvSpPr txBox="1">
            <a:spLocks/>
          </p:cNvSpPr>
          <p:nvPr/>
        </p:nvSpPr>
        <p:spPr bwMode="auto">
          <a:xfrm>
            <a:off x="381000" y="1242060"/>
            <a:ext cx="8382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defTabSz="912813"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defTabSz="912813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... continued from prior slide ... </a:t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endParaRPr lang="en-US" altLang="en-US" sz="2300" dirty="0" smtClean="0">
              <a:solidFill>
                <a:srgbClr val="000000"/>
              </a:solidFill>
              <a:latin typeface="SAS Monospace" pitchFamily="49" charset="0"/>
            </a:endParaRP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set sales ; </a:t>
            </a:r>
          </a:p>
          <a:p>
            <a:pPr eaLnBrk="1" hangingPunct="1">
              <a:buFontTx/>
              <a:buNone/>
            </a:pP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/* 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Point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iterator </a:t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   at 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hash item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for current product/month 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*/</a:t>
            </a:r>
          </a:p>
          <a:p>
            <a:pPr eaLnBrk="1" hangingPunct="1">
              <a:buFontTx/>
              <a:buNone/>
            </a:pP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</a:t>
            </a:r>
            <a:r>
              <a:rPr lang="en-US" altLang="en-US" sz="2300" dirty="0" err="1">
                <a:solidFill>
                  <a:srgbClr val="000000"/>
                </a:solidFill>
                <a:latin typeface="SAS Monospace" pitchFamily="49" charset="0"/>
              </a:rPr>
              <a:t>li.setcur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(</a:t>
            </a:r>
            <a:r>
              <a:rPr lang="en-US" altLang="en-US" sz="2300" dirty="0" err="1">
                <a:solidFill>
                  <a:srgbClr val="000000"/>
                </a:solidFill>
                <a:latin typeface="SAS Monospace" pitchFamily="49" charset="0"/>
              </a:rPr>
              <a:t>key:PRODUCT,key:MONTH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);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/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endParaRPr lang="en-US" altLang="en-US" sz="2300" dirty="0">
              <a:solidFill>
                <a:srgbClr val="000000"/>
              </a:solidFill>
              <a:latin typeface="SAS Monospace" pitchFamily="49" charset="0"/>
            </a:endParaRPr>
          </a:p>
          <a:p>
            <a:pPr eaLnBrk="1" hangingPunct="1">
              <a:buFontTx/>
              <a:buNone/>
            </a:pP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/* 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Advance one item in the hash object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*/</a:t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_</a:t>
            </a:r>
            <a:r>
              <a:rPr lang="en-US" altLang="en-US" sz="2300" dirty="0" err="1">
                <a:solidFill>
                  <a:srgbClr val="000000"/>
                </a:solidFill>
                <a:latin typeface="SAS Monospace" pitchFamily="49" charset="0"/>
              </a:rPr>
              <a:t>rc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=</a:t>
            </a:r>
            <a:r>
              <a:rPr lang="en-US" altLang="en-US" sz="2300" dirty="0" err="1">
                <a:solidFill>
                  <a:srgbClr val="000000"/>
                </a:solidFill>
                <a:latin typeface="SAS Monospace" pitchFamily="49" charset="0"/>
              </a:rPr>
              <a:t>li.next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();</a:t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/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if _</a:t>
            </a:r>
            <a:r>
              <a:rPr lang="en-US" altLang="en-US" sz="2300" dirty="0" err="1">
                <a:solidFill>
                  <a:srgbClr val="000000"/>
                </a:solidFill>
                <a:latin typeface="SAS Monospace" pitchFamily="49" charset="0"/>
              </a:rPr>
              <a:t>rc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=0 and _PL=PRODUCT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then</a:t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>    </a:t>
            </a:r>
            <a:r>
              <a:rPr lang="en-US" altLang="en-US" sz="2300" dirty="0" err="1" smtClean="0">
                <a:solidFill>
                  <a:srgbClr val="000000"/>
                </a:solidFill>
                <a:latin typeface="SAS Monospace" pitchFamily="49" charset="0"/>
              </a:rPr>
              <a:t>changerate</a:t>
            </a: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=(_SL-sales)/(_ML-month); </a:t>
            </a:r>
            <a: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  <a:t/>
            </a:r>
            <a:br>
              <a:rPr lang="en-US" altLang="en-US" sz="2300" dirty="0" smtClean="0">
                <a:solidFill>
                  <a:srgbClr val="000000"/>
                </a:solidFill>
                <a:latin typeface="SAS Monospace" pitchFamily="49" charset="0"/>
              </a:rPr>
            </a:br>
            <a:endParaRPr lang="en-US" altLang="en-US" sz="2300" dirty="0">
              <a:solidFill>
                <a:srgbClr val="000000"/>
              </a:solidFill>
              <a:latin typeface="SAS Monospace" pitchFamily="49" charset="0"/>
            </a:endParaRPr>
          </a:p>
          <a:p>
            <a:pPr eaLnBrk="1" hangingPunct="1">
              <a:buFontTx/>
              <a:buNone/>
            </a:pPr>
            <a:r>
              <a:rPr lang="en-US" altLang="en-US" sz="2300" dirty="0">
                <a:solidFill>
                  <a:srgbClr val="000000"/>
                </a:solidFill>
                <a:latin typeface="SAS Monospace" pitchFamily="49" charset="0"/>
              </a:rPr>
              <a:t> run; </a:t>
            </a:r>
          </a:p>
          <a:p>
            <a:pPr eaLnBrk="1" hangingPunct="1">
              <a:buFontTx/>
              <a:buNone/>
            </a:pPr>
            <a:endParaRPr lang="en-US" altLang="en-US" sz="2300" dirty="0" smtClean="0">
              <a:solidFill>
                <a:srgbClr val="000000"/>
              </a:solidFill>
              <a:latin typeface="SAS Monospace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1780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3923215A-9EE1-4935-A554-014406A21F58}" type="slidenum">
              <a:rPr lang="en-US" altLang="en-US" sz="1400" smtClean="0">
                <a:solidFill>
                  <a:schemeClr val="tx1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37</a:t>
            </a:fld>
            <a:endParaRPr lang="en-US" altLang="en-US" sz="1400" smtClean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381000" y="228600"/>
            <a:ext cx="8382000" cy="658813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Conclusion</a:t>
            </a:r>
            <a:endParaRPr dirty="0" smtClean="0">
              <a:ln>
                <a:noFill/>
              </a:ln>
              <a:solidFill>
                <a:srgbClr val="003300"/>
              </a:solidFill>
              <a:latin typeface="Calibri" pitchFamily="34" charset="0"/>
            </a:endParaRPr>
          </a:p>
        </p:txBody>
      </p:sp>
      <p:sp>
        <p:nvSpPr>
          <p:cNvPr id="31748" name="Rectangle 3"/>
          <p:cNvSpPr>
            <a:spLocks noGrp="1"/>
          </p:cNvSpPr>
          <p:nvPr>
            <p:ph type="body" idx="4294967295"/>
          </p:nvPr>
        </p:nvSpPr>
        <p:spPr>
          <a:xfrm>
            <a:off x="381000" y="1371600"/>
            <a:ext cx="8382000" cy="4724400"/>
          </a:xfrm>
        </p:spPr>
        <p:txBody>
          <a:bodyPr/>
          <a:lstStyle/>
          <a:p>
            <a:pPr marL="0" indent="0" eaLnBrk="1" hangingPunct="1">
              <a:buNone/>
            </a:pPr>
            <a:endParaRPr lang="en-US" altLang="en-US" dirty="0" smtClean="0">
              <a:latin typeface="Calibri" pitchFamily="34" charset="0"/>
            </a:endParaRPr>
          </a:p>
          <a:p>
            <a:pPr eaLnBrk="1" hangingPunct="1"/>
            <a:r>
              <a:rPr lang="en-US" altLang="en-US" dirty="0" smtClean="0">
                <a:latin typeface="Calibri" pitchFamily="34" charset="0"/>
              </a:rPr>
              <a:t>LAG functions are </a:t>
            </a:r>
            <a:r>
              <a:rPr lang="en-US" altLang="en-US" dirty="0" err="1" smtClean="0">
                <a:latin typeface="Calibri" pitchFamily="34" charset="0"/>
              </a:rPr>
              <a:t>fifo</a:t>
            </a:r>
            <a:r>
              <a:rPr lang="en-US" altLang="en-US" dirty="0" smtClean="0">
                <a:latin typeface="Calibri" pitchFamily="34" charset="0"/>
              </a:rPr>
              <a:t> queues</a:t>
            </a:r>
            <a:br>
              <a:rPr lang="en-US" altLang="en-US" dirty="0" smtClean="0">
                <a:latin typeface="Calibri" pitchFamily="34" charset="0"/>
              </a:rPr>
            </a:br>
            <a:endParaRPr lang="en-US" altLang="en-US" dirty="0" smtClean="0">
              <a:latin typeface="Calibri" pitchFamily="34" charset="0"/>
            </a:endParaRPr>
          </a:p>
          <a:p>
            <a:pPr eaLnBrk="1" hangingPunct="1"/>
            <a:r>
              <a:rPr lang="en-US" altLang="en-US" dirty="0" smtClean="0">
                <a:latin typeface="Calibri" pitchFamily="34" charset="0"/>
              </a:rPr>
              <a:t>Multiple SET (or MERGE) statements generate multiple data streams, allowing for generation of leads when used with FIRSTOBS</a:t>
            </a:r>
            <a:br>
              <a:rPr lang="en-US" altLang="en-US" dirty="0" smtClean="0">
                <a:latin typeface="Calibri" pitchFamily="34" charset="0"/>
              </a:rPr>
            </a:br>
            <a:endParaRPr lang="en-US" altLang="en-US" dirty="0" smtClean="0">
              <a:latin typeface="Calibri" pitchFamily="34" charset="0"/>
            </a:endParaRPr>
          </a:p>
          <a:p>
            <a:pPr eaLnBrk="1" hangingPunct="1"/>
            <a:r>
              <a:rPr lang="en-US" altLang="en-US" dirty="0" smtClean="0">
                <a:latin typeface="Calibri" pitchFamily="34" charset="0"/>
              </a:rPr>
              <a:t>Dynamic lags/leads?  Use the hash object</a:t>
            </a:r>
          </a:p>
        </p:txBody>
      </p:sp>
    </p:spTree>
    <p:extLst>
      <p:ext uri="{BB962C8B-B14F-4D97-AF65-F5344CB8AC3E}">
        <p14:creationId xmlns:p14="http://schemas.microsoft.com/office/powerpoint/2010/main" val="193759785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6158E7C4-7681-4BEE-9467-ECF238F0B154}" type="slidenum">
              <a:rPr lang="en-US" altLang="en-US" sz="1400" smtClean="0">
                <a:solidFill>
                  <a:schemeClr val="tx1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38</a:t>
            </a:fld>
            <a:endParaRPr lang="en-US" altLang="en-US" sz="1400" smtClean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381000" y="228600"/>
            <a:ext cx="8382000" cy="658813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Acknowledgement</a:t>
            </a:r>
            <a:endParaRPr smtClean="0">
              <a:ln>
                <a:noFill/>
              </a:ln>
              <a:solidFill>
                <a:srgbClr val="003300"/>
              </a:solidFill>
              <a:latin typeface="Calibri" pitchFamily="34" charset="0"/>
            </a:endParaRPr>
          </a:p>
        </p:txBody>
      </p:sp>
      <p:sp>
        <p:nvSpPr>
          <p:cNvPr id="32772" name="Rectangle 3"/>
          <p:cNvSpPr txBox="1">
            <a:spLocks/>
          </p:cNvSpPr>
          <p:nvPr/>
        </p:nvSpPr>
        <p:spPr bwMode="auto">
          <a:xfrm>
            <a:off x="381000" y="1371600"/>
            <a:ext cx="83820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460375" indent="-460375" defTabSz="912813"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defTabSz="912813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en-US">
                <a:latin typeface="Calibri" pitchFamily="34" charset="0"/>
              </a:rPr>
              <a:t>	SAS and all other SAS Institute Inc. product or service names are registered trademarks or trademarks of SAS Institute Inc. in the USA and other countries.  ®</a:t>
            </a:r>
            <a:r>
              <a:rPr lang="en-US" altLang="en-US"/>
              <a:t> </a:t>
            </a:r>
            <a:r>
              <a:rPr lang="en-US" altLang="en-US">
                <a:latin typeface="Calibri" pitchFamily="34" charset="0"/>
              </a:rPr>
              <a:t>indicates USA registration.</a:t>
            </a:r>
          </a:p>
          <a:p>
            <a:pPr eaLnBrk="1" hangingPunct="1">
              <a:buFontTx/>
              <a:buNone/>
            </a:pPr>
            <a:r>
              <a:rPr lang="en-US" altLang="en-US">
                <a:latin typeface="Calibri" pitchFamily="34" charset="0"/>
              </a:rPr>
              <a:t>	</a:t>
            </a:r>
          </a:p>
          <a:p>
            <a:pPr eaLnBrk="1" hangingPunct="1">
              <a:buFontTx/>
              <a:buNone/>
            </a:pPr>
            <a:r>
              <a:rPr lang="en-US" altLang="en-US">
                <a:latin typeface="Calibri" pitchFamily="34" charset="0"/>
              </a:rPr>
              <a:t>	Other brand and product names are registered trademarks or trademarks of their respective companies.</a:t>
            </a:r>
          </a:p>
        </p:txBody>
      </p:sp>
    </p:spTree>
    <p:extLst>
      <p:ext uri="{BB962C8B-B14F-4D97-AF65-F5344CB8AC3E}">
        <p14:creationId xmlns:p14="http://schemas.microsoft.com/office/powerpoint/2010/main" val="311651741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fld id="{DAA133E4-E537-492D-9173-17739D2B04EB}" type="slidenum">
              <a:rPr lang="en-US" altLang="en-US" sz="1400" smtClean="0">
                <a:solidFill>
                  <a:schemeClr val="tx1"/>
                </a:solidFill>
                <a:latin typeface="Calibri" pitchFamily="34" charset="0"/>
              </a:rPr>
              <a:pPr eaLnBrk="1" hangingPunct="1">
                <a:buFontTx/>
                <a:buNone/>
              </a:pPr>
              <a:t>39</a:t>
            </a:fld>
            <a:endParaRPr lang="en-US" altLang="en-US" sz="1400" smtClean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381000" y="228600"/>
            <a:ext cx="8382000" cy="658813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smtClean="0">
                <a:ln>
                  <a:noFill/>
                </a:ln>
                <a:solidFill>
                  <a:srgbClr val="003300"/>
                </a:solidFill>
                <a:latin typeface="Calibri" pitchFamily="34" charset="0"/>
              </a:rPr>
              <a:t>Questions?</a:t>
            </a:r>
          </a:p>
        </p:txBody>
      </p:sp>
      <p:sp>
        <p:nvSpPr>
          <p:cNvPr id="33796" name="Rectangle 3"/>
          <p:cNvSpPr txBox="1">
            <a:spLocks/>
          </p:cNvSpPr>
          <p:nvPr/>
        </p:nvSpPr>
        <p:spPr bwMode="auto">
          <a:xfrm>
            <a:off x="381000" y="1371600"/>
            <a:ext cx="8382000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460375" indent="-460375" defTabSz="912813" eaLnBrk="0" hangingPunct="0">
              <a:buBlip>
                <a:blip r:embed="rId2"/>
              </a:buBlip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defTabSz="912813" eaLnBrk="0" hangingPunct="0">
              <a:buBlip>
                <a:blip r:embed="rId3"/>
              </a:buBlip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912813" eaLnBrk="0" hangingPunct="0"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algn="ctr" eaLnBrk="1" hangingPunct="1">
              <a:buFontTx/>
              <a:buNone/>
            </a:pPr>
            <a:endParaRPr lang="en-US" altLang="en-US" dirty="0">
              <a:latin typeface="Calibri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en-US" dirty="0">
                <a:latin typeface="Calibri" pitchFamily="34" charset="0"/>
              </a:rPr>
              <a:t>Mark Keintz</a:t>
            </a:r>
            <a:br>
              <a:rPr lang="en-US" altLang="en-US" dirty="0">
                <a:latin typeface="Calibri" pitchFamily="34" charset="0"/>
              </a:rPr>
            </a:br>
            <a:r>
              <a:rPr lang="en-US" altLang="en-US" dirty="0">
                <a:latin typeface="Calibri" pitchFamily="34" charset="0"/>
              </a:rPr>
              <a:t>Wharton Research Data Services</a:t>
            </a:r>
            <a:br>
              <a:rPr lang="en-US" altLang="en-US" dirty="0">
                <a:latin typeface="Calibri" pitchFamily="34" charset="0"/>
              </a:rPr>
            </a:br>
            <a:r>
              <a:rPr lang="en-US" altLang="en-US" dirty="0" smtClean="0">
                <a:latin typeface="Calibri" pitchFamily="34" charset="0"/>
                <a:hlinkClick r:id="rId4"/>
              </a:rPr>
              <a:t>mkeintz@wharton.upenn.edu</a:t>
            </a:r>
            <a:r>
              <a:rPr lang="en-US" altLang="en-US" smtClean="0">
                <a:latin typeface="Calibri" pitchFamily="34" charset="0"/>
              </a:rPr>
              <a:t/>
            </a:r>
            <a:br>
              <a:rPr lang="en-US" altLang="en-US" smtClean="0">
                <a:latin typeface="Calibri" pitchFamily="34" charset="0"/>
              </a:rPr>
            </a:br>
            <a:r>
              <a:rPr lang="en-US" altLang="en-US" smtClean="0">
                <a:latin typeface="Calibri" pitchFamily="34" charset="0"/>
                <a:hlinkClick r:id="rId5"/>
              </a:rPr>
              <a:t>mkeintz@gmail.com</a:t>
            </a:r>
            <a:r>
              <a:rPr lang="en-US" altLang="en-US" smtClean="0">
                <a:latin typeface="Calibri" pitchFamily="34" charset="0"/>
              </a:rPr>
              <a:t> </a:t>
            </a:r>
            <a:endParaRPr lang="en-US" altLang="en-U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1136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Light_Blue_Gray_Bar 4X3 Template Segoe_TP10286760">
  <a:themeElements>
    <a:clrScheme name="5-00332 CSO Summit 2008">
      <a:dk1>
        <a:srgbClr val="000000"/>
      </a:dk1>
      <a:lt1>
        <a:srgbClr val="FFFFFF"/>
      </a:lt1>
      <a:dk2>
        <a:srgbClr val="050595"/>
      </a:dk2>
      <a:lt2>
        <a:srgbClr val="FFFF99"/>
      </a:lt2>
      <a:accent1>
        <a:srgbClr val="ECDFA7"/>
      </a:accent1>
      <a:accent2>
        <a:srgbClr val="4F6E9B"/>
      </a:accent2>
      <a:accent3>
        <a:srgbClr val="936553"/>
      </a:accent3>
      <a:accent4>
        <a:srgbClr val="88A17B"/>
      </a:accent4>
      <a:accent5>
        <a:srgbClr val="B8977E"/>
      </a:accent5>
      <a:accent6>
        <a:srgbClr val="99B5D3"/>
      </a:accent6>
      <a:hlink>
        <a:srgbClr val="050595"/>
      </a:hlink>
      <a:folHlink>
        <a:srgbClr val="7DDDFF"/>
      </a:folHlink>
    </a:clrScheme>
    <a:fontScheme name="2_Light_Blue_Gray_Bar 4X3 Template Segoe_TP10286760">
      <a:majorFont>
        <a:latin typeface=""/>
        <a:ea typeface=""/>
        <a:cs typeface="Arial"/>
      </a:majorFont>
      <a:minorFont>
        <a:latin typeface=""/>
        <a:ea typeface=""/>
        <a:cs typeface="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400" dirty="0" smtClean="0"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defRPr dirty="0" err="1" smtClean="0">
            <a:solidFill>
              <a:schemeClr val="bg1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SESUG2015_titl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SUG2016_PowerPoint_template.ppt [Compatibility Mode]" id="{F7ABD402-B360-4129-9EF7-013620F18EF5}" vid="{B9AF03C3-DEC3-443A-BEDA-93801D67E3D6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Light_Blue_Gray_Bar 4X3 Template Segoe_TP10286760">
  <a:themeElements>
    <a:clrScheme name="5-00332 CSO Summit 2008">
      <a:dk1>
        <a:srgbClr val="000000"/>
      </a:dk1>
      <a:lt1>
        <a:srgbClr val="FFFFFF"/>
      </a:lt1>
      <a:dk2>
        <a:srgbClr val="050595"/>
      </a:dk2>
      <a:lt2>
        <a:srgbClr val="FFFF99"/>
      </a:lt2>
      <a:accent1>
        <a:srgbClr val="ECDFA7"/>
      </a:accent1>
      <a:accent2>
        <a:srgbClr val="4F6E9B"/>
      </a:accent2>
      <a:accent3>
        <a:srgbClr val="936553"/>
      </a:accent3>
      <a:accent4>
        <a:srgbClr val="88A17B"/>
      </a:accent4>
      <a:accent5>
        <a:srgbClr val="B8977E"/>
      </a:accent5>
      <a:accent6>
        <a:srgbClr val="99B5D3"/>
      </a:accent6>
      <a:hlink>
        <a:srgbClr val="050595"/>
      </a:hlink>
      <a:folHlink>
        <a:srgbClr val="7DDDFF"/>
      </a:folHlink>
    </a:clrScheme>
    <a:fontScheme name="2_Light_Blue_Gray_Bar 4X3 Template Segoe_TP10286760">
      <a:majorFont>
        <a:latin typeface=""/>
        <a:ea typeface=""/>
        <a:cs typeface="Arial"/>
      </a:majorFont>
      <a:minorFont>
        <a:latin typeface=""/>
        <a:ea typeface=""/>
        <a:cs typeface="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400" dirty="0" smtClean="0"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  <a:lnDef>
      <a:spPr>
        <a:ln w="31750">
          <a:solidFill>
            <a:srgbClr val="FF0000"/>
          </a:solidFill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dirty="0" err="1" smtClean="0">
            <a:solidFill>
              <a:schemeClr val="bg1"/>
            </a:solidFill>
          </a:defRPr>
        </a:defPPr>
      </a:lstStyle>
    </a:tx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Ppt0000001</Template>
  <TotalTime>1871</TotalTime>
  <Words>1692</Words>
  <Application>Microsoft Office PowerPoint</Application>
  <PresentationFormat>On-screen Show (4:3)</PresentationFormat>
  <Paragraphs>831</Paragraphs>
  <Slides>39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39</vt:i4>
      </vt:variant>
    </vt:vector>
  </HeadingPairs>
  <TitlesOfParts>
    <vt:vector size="50" baseType="lpstr">
      <vt:lpstr>Calibri</vt:lpstr>
      <vt:lpstr>Times New Roman</vt:lpstr>
      <vt:lpstr>Calibri Light</vt:lpstr>
      <vt:lpstr>SAS Monospace</vt:lpstr>
      <vt:lpstr>Arial</vt:lpstr>
      <vt:lpstr>Wingdings</vt:lpstr>
      <vt:lpstr>Courier New</vt:lpstr>
      <vt:lpstr>2_Light_Blue_Gray_Bar 4X3 Template Segoe_TP10286760</vt:lpstr>
      <vt:lpstr>SESUG2015_title</vt:lpstr>
      <vt:lpstr>Custom Design</vt:lpstr>
      <vt:lpstr>3_Light_Blue_Gray_Bar 4X3 Template Segoe_TP10286760</vt:lpstr>
      <vt:lpstr>Static and Dynamics Queues in the SAS® Data Step</vt:lpstr>
      <vt:lpstr>Introduction</vt:lpstr>
      <vt:lpstr>Takeaway for Generating LAGS/LEADS</vt:lpstr>
      <vt:lpstr>Starting with a Time Series How to get 1-month &amp; 3-month Returns?</vt:lpstr>
      <vt:lpstr>LAG  – Retrieving History (Example 1)</vt:lpstr>
      <vt:lpstr>LAG – Retrieving History</vt:lpstr>
      <vt:lpstr>Unconditional LAGs Across By Groups</vt:lpstr>
      <vt:lpstr>LAGS are QUEUES - not “LOOK BACKS”</vt:lpstr>
      <vt:lpstr>Ex 2: “Naïve” LAG use for BY groups</vt:lpstr>
      <vt:lpstr>Ex 3: Robust LAG Use for BY groups</vt:lpstr>
      <vt:lpstr>LAGs inside IFN function for BY Groups</vt:lpstr>
      <vt:lpstr>Irregular Intervals Need Multiple Lag Lengths</vt:lpstr>
      <vt:lpstr>Dealing with irregular intervals</vt:lpstr>
      <vt:lpstr>Or more compactly …</vt:lpstr>
      <vt:lpstr>Irregular Series Need Multiple Lag Lengths</vt:lpstr>
      <vt:lpstr>LEADS – HOW TO LOOK AHEAD</vt:lpstr>
      <vt:lpstr>Two leads = Two extra MERGE Arg's</vt:lpstr>
      <vt:lpstr>Two leads = Two extra MERGE Arg's</vt:lpstr>
      <vt:lpstr>Two leads = Two extra MERGE Arg's</vt:lpstr>
      <vt:lpstr>"Naïve" LEADs for BY Groups</vt:lpstr>
      <vt:lpstr>Single Period LEAD for BY Groups</vt:lpstr>
      <vt:lpstr>LEADs for BY Groups, Multiple Periods</vt:lpstr>
      <vt:lpstr>LEADs for Irregular Time Series</vt:lpstr>
      <vt:lpstr>LEADs for Irregular Time Series</vt:lpstr>
      <vt:lpstr>Irregular Time Series Leads - Results</vt:lpstr>
      <vt:lpstr>Irregular Time Series Leads - Results</vt:lpstr>
      <vt:lpstr>Multiple Irregular Leads? Back to MERGE</vt:lpstr>
      <vt:lpstr>Multiple Irregular Leads? Back to MERGE</vt:lpstr>
      <vt:lpstr>Multiple Irregular Leads? Back to MERGE</vt:lpstr>
      <vt:lpstr>Multiple Irregular Leads? Back to MERGE</vt:lpstr>
      <vt:lpstr>Summary for static lags and leads</vt:lpstr>
      <vt:lpstr>Dynamic Leads and Lags</vt:lpstr>
      <vt:lpstr>Dynamic Generation of Lags    Establish hash objects</vt:lpstr>
      <vt:lpstr>Dynamic Generation of Lags    Use the hash objects</vt:lpstr>
      <vt:lpstr>Dynamic Generation of Leads    Establish hash objects, this time with an iterator</vt:lpstr>
      <vt:lpstr>Dynamic Generation of Leads     Use the hash object to look ahead</vt:lpstr>
      <vt:lpstr>Conclusion</vt:lpstr>
      <vt:lpstr>Acknowledgement</vt:lpstr>
      <vt:lpstr>Questions?</vt:lpstr>
    </vt:vector>
  </TitlesOfParts>
  <Company>Merck &amp; Co.,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Lisa Pyle</dc:creator>
  <cp:lastModifiedBy>Mark Keintz</cp:lastModifiedBy>
  <cp:revision>165</cp:revision>
  <cp:lastPrinted>2015-04-15T12:20:12Z</cp:lastPrinted>
  <dcterms:created xsi:type="dcterms:W3CDTF">2012-04-11T16:41:59Z</dcterms:created>
  <dcterms:modified xsi:type="dcterms:W3CDTF">2017-03-22T11:39:52Z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TC102867609990</vt:lpwstr>
  </property>
</Properties>
</file>